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73" r:id="rId4"/>
    <p:sldId id="260" r:id="rId5"/>
    <p:sldId id="261" r:id="rId6"/>
    <p:sldId id="280" r:id="rId7"/>
    <p:sldId id="281" r:id="rId8"/>
    <p:sldId id="262" r:id="rId9"/>
    <p:sldId id="274" r:id="rId10"/>
    <p:sldId id="263" r:id="rId11"/>
    <p:sldId id="283" r:id="rId12"/>
    <p:sldId id="282" r:id="rId13"/>
    <p:sldId id="264" r:id="rId14"/>
    <p:sldId id="265" r:id="rId15"/>
    <p:sldId id="266" r:id="rId16"/>
    <p:sldId id="267" r:id="rId17"/>
    <p:sldId id="284" r:id="rId18"/>
    <p:sldId id="268" r:id="rId19"/>
    <p:sldId id="269" r:id="rId20"/>
    <p:sldId id="270" r:id="rId21"/>
    <p:sldId id="276" r:id="rId22"/>
    <p:sldId id="275" r:id="rId23"/>
    <p:sldId id="285" r:id="rId24"/>
    <p:sldId id="271" r:id="rId25"/>
    <p:sldId id="277" r:id="rId26"/>
    <p:sldId id="279" r:id="rId27"/>
    <p:sldId id="258"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61" autoAdjust="0"/>
  </p:normalViewPr>
  <p:slideViewPr>
    <p:cSldViewPr>
      <p:cViewPr varScale="1">
        <p:scale>
          <a:sx n="57" d="100"/>
          <a:sy n="57" d="100"/>
        </p:scale>
        <p:origin x="2122" y="58"/>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13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4666F-15C4-491C-8854-A619D73CC179}" type="datetimeFigureOut">
              <a:rPr lang="en-US" smtClean="0"/>
              <a:t>7/3/2017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855021-A82B-480B-A589-B614FD69F26F}" type="slidenum">
              <a:rPr lang="en-US" smtClean="0"/>
              <a:t>‹#›</a:t>
            </a:fld>
            <a:endParaRPr lang="en-US"/>
          </a:p>
        </p:txBody>
      </p:sp>
    </p:spTree>
    <p:extLst>
      <p:ext uri="{BB962C8B-B14F-4D97-AF65-F5344CB8AC3E}">
        <p14:creationId xmlns:p14="http://schemas.microsoft.com/office/powerpoint/2010/main" val="281594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8A0EA-7573-4FF1-9AA4-0852E585D1FC}" type="datetimeFigureOut">
              <a:rPr lang="en-US" smtClean="0"/>
              <a:t>7/3/2017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FF717-E84D-4C8D-B343-2BEBD439286E}" type="slidenum">
              <a:rPr lang="en-US" smtClean="0"/>
              <a:t>‹#›</a:t>
            </a:fld>
            <a:endParaRPr lang="en-US"/>
          </a:p>
        </p:txBody>
      </p:sp>
    </p:spTree>
    <p:extLst>
      <p:ext uri="{BB962C8B-B14F-4D97-AF65-F5344CB8AC3E}">
        <p14:creationId xmlns:p14="http://schemas.microsoft.com/office/powerpoint/2010/main" val="333113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Today, I will be talking about utilizing syndromic surveillance systems for climate-related outcomes. This presentation is a summary of a guidance document that is was created by the current climate and health syndromic surveillance workgroup. The document is currently being routed and hopefully will be available near the end of the summer.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smtClean="0">
                <a:solidFill>
                  <a:schemeClr val="tx1"/>
                </a:solidFill>
                <a:effectLst/>
                <a:latin typeface="+mn-lt"/>
                <a:ea typeface="+mn-ea"/>
                <a:cs typeface="+mn-cs"/>
              </a:rPr>
              <a:t>This project arose</a:t>
            </a:r>
            <a:r>
              <a:rPr lang="en-US" sz="1200" strike="noStrike" kern="1200" baseline="0" dirty="0" smtClean="0">
                <a:solidFill>
                  <a:schemeClr val="tx1"/>
                </a:solidFill>
                <a:effectLst/>
                <a:latin typeface="+mn-lt"/>
                <a:ea typeface="+mn-ea"/>
                <a:cs typeface="+mn-cs"/>
              </a:rPr>
              <a:t> out of need identified by the previous </a:t>
            </a:r>
            <a:r>
              <a:rPr lang="en-US" sz="1200" strike="noStrike" kern="1200" dirty="0" smtClean="0">
                <a:solidFill>
                  <a:schemeClr val="tx1"/>
                </a:solidFill>
                <a:effectLst/>
                <a:latin typeface="+mn-lt"/>
                <a:ea typeface="+mn-ea"/>
                <a:cs typeface="+mn-cs"/>
              </a:rPr>
              <a:t>climate and health syndromic surveillance workgroup led by Matt Roach (AZ) and Kristin </a:t>
            </a:r>
            <a:r>
              <a:rPr lang="en-US" sz="1200" strike="noStrike" kern="1200" dirty="0" err="1" smtClean="0">
                <a:solidFill>
                  <a:schemeClr val="tx1"/>
                </a:solidFill>
                <a:effectLst/>
                <a:latin typeface="+mn-lt"/>
                <a:ea typeface="+mn-ea"/>
                <a:cs typeface="+mn-cs"/>
              </a:rPr>
              <a:t>Raab</a:t>
            </a:r>
            <a:r>
              <a:rPr lang="en-US" sz="1200" strike="noStrike" kern="1200" dirty="0" smtClean="0">
                <a:solidFill>
                  <a:schemeClr val="tx1"/>
                </a:solidFill>
                <a:effectLst/>
                <a:latin typeface="+mn-lt"/>
                <a:ea typeface="+mn-ea"/>
                <a:cs typeface="+mn-cs"/>
              </a:rPr>
              <a:t> (MN)  in</a:t>
            </a:r>
            <a:r>
              <a:rPr lang="en-US" sz="1200" strike="noStrike" kern="1200" baseline="0" dirty="0" smtClean="0">
                <a:solidFill>
                  <a:schemeClr val="tx1"/>
                </a:solidFill>
                <a:effectLst/>
                <a:latin typeface="+mn-lt"/>
                <a:ea typeface="+mn-ea"/>
                <a:cs typeface="+mn-cs"/>
              </a:rPr>
              <a:t> 2015. And was funded by CSTE.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smtClean="0">
                <a:solidFill>
                  <a:schemeClr val="tx1"/>
                </a:solidFill>
                <a:effectLst/>
                <a:latin typeface="+mn-lt"/>
                <a:ea typeface="+mn-ea"/>
                <a:cs typeface="+mn-cs"/>
              </a:rPr>
              <a:t>That group developed a great guidance document for creating a heat-related illness query (I will have a link at the end) and helped conduct a </a:t>
            </a:r>
            <a:r>
              <a:rPr lang="en-US" sz="1200" strike="noStrike" kern="1200" dirty="0" smtClean="0">
                <a:solidFill>
                  <a:schemeClr val="tx1"/>
                </a:solidFill>
                <a:effectLst/>
                <a:latin typeface="+mn-lt"/>
                <a:ea typeface="+mn-ea"/>
                <a:cs typeface="+mn-cs"/>
              </a:rPr>
              <a:t>survey to gather information on how </a:t>
            </a:r>
            <a:r>
              <a:rPr lang="en-US" sz="1200" strike="noStrike" kern="1200" dirty="0" err="1" smtClean="0">
                <a:solidFill>
                  <a:schemeClr val="tx1"/>
                </a:solidFill>
                <a:effectLst/>
                <a:latin typeface="+mn-lt"/>
                <a:ea typeface="+mn-ea"/>
                <a:cs typeface="+mn-cs"/>
              </a:rPr>
              <a:t>SyS</a:t>
            </a:r>
            <a:r>
              <a:rPr lang="en-US" sz="1200" strike="noStrike" kern="1200" dirty="0" smtClean="0">
                <a:solidFill>
                  <a:schemeClr val="tx1"/>
                </a:solidFill>
                <a:effectLst/>
                <a:latin typeface="+mn-lt"/>
                <a:ea typeface="+mn-ea"/>
                <a:cs typeface="+mn-cs"/>
              </a:rPr>
              <a:t> is being used in the US for detecting and reducing outcomes related to extreme weather events and climate change. Matt Roach presented on the preliminary</a:t>
            </a:r>
            <a:r>
              <a:rPr lang="en-US" sz="1200" strike="noStrike" kern="1200" baseline="0" dirty="0" smtClean="0">
                <a:solidFill>
                  <a:schemeClr val="tx1"/>
                </a:solidFill>
                <a:effectLst/>
                <a:latin typeface="+mn-lt"/>
                <a:ea typeface="+mn-ea"/>
                <a:cs typeface="+mn-cs"/>
              </a:rPr>
              <a:t> results at a CSTE webinar in March.</a:t>
            </a:r>
            <a:endParaRPr lang="en-US" strike="noStrike" dirty="0" smtClean="0"/>
          </a:p>
          <a:p>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a:t>
            </a:fld>
            <a:endParaRPr lang="en-US"/>
          </a:p>
        </p:txBody>
      </p:sp>
    </p:spTree>
    <p:extLst>
      <p:ext uri="{BB962C8B-B14F-4D97-AF65-F5344CB8AC3E}">
        <p14:creationId xmlns:p14="http://schemas.microsoft.com/office/powerpoint/2010/main" val="308176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Keywords can be identified using a number of different</a:t>
            </a:r>
            <a:r>
              <a:rPr lang="en-US" baseline="0" dirty="0" smtClean="0"/>
              <a:t> methods…. [click] Base on another jurisdiction – in the guidance document we have provided the case definition for Carbon Monoxide poisoning and for work-relatedness from a number of different states.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3FF717-E84D-4C8D-B343-2BEBD439286E}" type="slidenum">
              <a:rPr lang="en-US" smtClean="0"/>
              <a:t>11</a:t>
            </a:fld>
            <a:endParaRPr lang="en-US"/>
          </a:p>
        </p:txBody>
      </p:sp>
    </p:spTree>
    <p:extLst>
      <p:ext uri="{BB962C8B-B14F-4D97-AF65-F5344CB8AC3E}">
        <p14:creationId xmlns:p14="http://schemas.microsoft.com/office/powerpoint/2010/main" val="195968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The diagnosis code for an outcome may be identified and all records with that diagnosis code pulled. Common keywords are then identified from among those records. Common keywords can be identified, for instance, manually by reading each record or by using a text-mining program.</a:t>
            </a:r>
          </a:p>
          <a:p>
            <a:r>
              <a:rPr lang="en-US" baseline="0" dirty="0" smtClean="0"/>
              <a:t>[click] Keywords can be identified by pulling records related to a particular event such as a heat wave or time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Keywords can be identified by pulling records related to a particular activity for instance NJ created a case definition to identify injuries to tree workers after a natural disaster, such as those clearing roadways or downed power lines. </a:t>
            </a:r>
          </a:p>
          <a:p>
            <a:r>
              <a:rPr lang="en-US" sz="1200" kern="1200" dirty="0" smtClean="0">
                <a:solidFill>
                  <a:schemeClr val="tx1"/>
                </a:solidFill>
                <a:effectLst/>
                <a:latin typeface="+mn-lt"/>
                <a:ea typeface="+mn-ea"/>
                <a:cs typeface="+mn-cs"/>
              </a:rPr>
              <a:t>[click] Community members,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stakeholders, and medical professionals may be able to provide more detailed and granular information for defining keywords or selecting diagnosis codes. Such as</a:t>
            </a:r>
            <a:r>
              <a:rPr lang="en-US" sz="1200" kern="1200" baseline="0" dirty="0" smtClean="0">
                <a:solidFill>
                  <a:schemeClr val="tx1"/>
                </a:solidFill>
                <a:effectLst/>
                <a:latin typeface="+mn-lt"/>
                <a:ea typeface="+mn-ea"/>
                <a:cs typeface="+mn-cs"/>
              </a:rPr>
              <a:t> keywords in other languages that may be spoken in their community.</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[click] Finally, machine learning can be used to create a case definition. The guidance document has a sub-section with step-by-step instructions for conducting simple machine learning.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general, if starting with a broad definition, the definition can be refined with the addition of exclusion terms or common misspellings. For instance, including CO2 in a carbon monoxide poisoning definition. </a:t>
            </a:r>
          </a:p>
        </p:txBody>
      </p:sp>
      <p:sp>
        <p:nvSpPr>
          <p:cNvPr id="4" name="Slide Number Placeholder 3"/>
          <p:cNvSpPr>
            <a:spLocks noGrp="1"/>
          </p:cNvSpPr>
          <p:nvPr>
            <p:ph type="sldNum" sz="quarter" idx="10"/>
          </p:nvPr>
        </p:nvSpPr>
        <p:spPr/>
        <p:txBody>
          <a:bodyPr/>
          <a:lstStyle/>
          <a:p>
            <a:fld id="{B83FF717-E84D-4C8D-B343-2BEBD439286E}" type="slidenum">
              <a:rPr lang="en-US" smtClean="0"/>
              <a:t>13</a:t>
            </a:fld>
            <a:endParaRPr lang="en-US"/>
          </a:p>
        </p:txBody>
      </p:sp>
    </p:spTree>
    <p:extLst>
      <p:ext uri="{BB962C8B-B14F-4D97-AF65-F5344CB8AC3E}">
        <p14:creationId xmlns:p14="http://schemas.microsoft.com/office/powerpoint/2010/main" val="195968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with keywords</a:t>
            </a:r>
            <a:r>
              <a:rPr lang="en-US" baseline="0" dirty="0" smtClean="0"/>
              <a:t> diagnosis codes may be selected based on what other jurisdictions have used or on published papers. There do seem to be a larger number of papers with diagnosis codes than with keywords</a:t>
            </a:r>
          </a:p>
          <a:p>
            <a:r>
              <a:rPr lang="en-US" baseline="0" dirty="0" smtClean="0"/>
              <a:t>[click] The ICD-9-CM or ICD-10-CM definitions in the code manual can be searched. However, when doing this one needs to be careful to identify code related to the outcome and exposure – such as hypothermia related to outdoor temperatures versus </a:t>
            </a:r>
            <a:r>
              <a:rPr lang="en-US" sz="1200" kern="1200" dirty="0" smtClean="0">
                <a:solidFill>
                  <a:schemeClr val="tx1"/>
                </a:solidFill>
                <a:effectLst/>
                <a:latin typeface="+mn-lt"/>
                <a:ea typeface="+mn-ea"/>
                <a:cs typeface="+mn-cs"/>
              </a:rPr>
              <a:t>hypothermia following anesthesia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Diagnosis codes can be found in designated diagnosis fields or</a:t>
            </a:r>
            <a:r>
              <a:rPr lang="en-US" sz="1200" kern="1200" baseline="0" dirty="0" smtClean="0">
                <a:solidFill>
                  <a:schemeClr val="tx1"/>
                </a:solidFill>
                <a:effectLst/>
                <a:latin typeface="+mn-lt"/>
                <a:ea typeface="+mn-ea"/>
                <a:cs typeface="+mn-cs"/>
              </a:rPr>
              <a:t> as part of the chief complaint or triage notes. If found within the pre-clinical notes these are admitting diagnosis codes and are assigned at patient intake.</a:t>
            </a:r>
            <a:endParaRPr lang="en-US" sz="1200" kern="1200" dirty="0" smtClean="0">
              <a:solidFill>
                <a:schemeClr val="tx1"/>
              </a:solidFill>
              <a:effectLst/>
              <a:latin typeface="+mn-lt"/>
              <a:ea typeface="+mn-ea"/>
              <a:cs typeface="+mn-cs"/>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14</a:t>
            </a:fld>
            <a:endParaRPr lang="en-US"/>
          </a:p>
        </p:txBody>
      </p:sp>
    </p:spTree>
    <p:extLst>
      <p:ext uri="{BB962C8B-B14F-4D97-AF65-F5344CB8AC3E}">
        <p14:creationId xmlns:p14="http://schemas.microsoft.com/office/powerpoint/2010/main" val="200169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Factors: There</a:t>
            </a:r>
            <a:r>
              <a:rPr lang="en-US" baseline="0" dirty="0" smtClean="0"/>
              <a:t> may be multiple etiologies to consider. For instance, fire related carbon monoxide poisoning versus non-fire related carbon monoxide poisoning. During wildfire season it may be appropriate to be looking for fire-related carbon monoxide poisoning while during a winter storm or in the aftermath of a hurricane non-fire related carbon monoxide poisoning due to generator misuse.  </a:t>
            </a:r>
          </a:p>
          <a:p>
            <a:r>
              <a:rPr lang="en-US" baseline="0" dirty="0" smtClean="0"/>
              <a:t>[Click] Timing - only using the case definition during the summer or event specific. For instance during the summer the Arizona state health department looks for new vector-borne disease cases twice weekly while in the winter the drop to once a week.</a:t>
            </a:r>
          </a:p>
          <a:p>
            <a:endParaRPr lang="en-US" baseline="0" dirty="0" smtClean="0"/>
          </a:p>
          <a:p>
            <a:r>
              <a:rPr lang="en-US" baseline="0" dirty="0" smtClean="0"/>
              <a:t>[click] For small populations increases or spikes in an outcome may not be observed. In these situation a case definition that looks for an increase in all ED visits for a sub-population may be appropriate – for instance elementary school children.</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15</a:t>
            </a:fld>
            <a:endParaRPr lang="en-US"/>
          </a:p>
        </p:txBody>
      </p:sp>
    </p:spTree>
    <p:extLst>
      <p:ext uri="{BB962C8B-B14F-4D97-AF65-F5344CB8AC3E}">
        <p14:creationId xmlns:p14="http://schemas.microsoft.com/office/powerpoint/2010/main" val="311518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determine if the case definition is actually capturing the surveillance outcome. [Click] This can be done by manually review all or a random sample of records by reading the pre-clinical notes or doing a medical record review. Counting the number of records identified by each keyword or diagnosis code will provide an idea of which components are important (or not important) to include in the final case definition. </a:t>
            </a:r>
          </a:p>
          <a:p>
            <a:endParaRPr lang="en-US" baseline="0" dirty="0" smtClean="0"/>
          </a:p>
          <a:p>
            <a:r>
              <a:rPr lang="en-US" baseline="0" dirty="0" smtClean="0"/>
              <a:t>[click] A gold standard may be identified such as using discharge diagnosis codes, and calculating various performance measures such as sensitivity, specificity or positive predictive value. If discharge diagnosis codes are not available in your syndromic surveillance system the data could be linked with an ED discharge data set. Or another data source could be used, such as a review of medical records for identified syndrome cases could be done. </a:t>
            </a:r>
            <a:endParaRPr lang="en-US" dirty="0" smtClean="0"/>
          </a:p>
          <a:p>
            <a:endParaRPr lang="en-US" dirty="0" smtClean="0"/>
          </a:p>
          <a:p>
            <a:r>
              <a:rPr lang="en-US" dirty="0" smtClean="0"/>
              <a:t>[click] The syndromic surveillance</a:t>
            </a:r>
            <a:r>
              <a:rPr lang="en-US" baseline="0" dirty="0" smtClean="0"/>
              <a:t> data may also be compared temporally with another system. In this example, a retrospective analysis, New Jersey graphed daily </a:t>
            </a:r>
            <a:r>
              <a:rPr lang="en-US" baseline="0" dirty="0" err="1" smtClean="0"/>
              <a:t>SyS</a:t>
            </a:r>
            <a:r>
              <a:rPr lang="en-US" baseline="0" dirty="0" smtClean="0"/>
              <a:t> identified heat-related illness cases in red and the uniformed billing data (discharge data) in black – notice that pattern is similar. Note that if the sensitivity and PPV are low but the temporal distribution is highly correlated the syndrome case definition will still be useful.</a:t>
            </a:r>
          </a:p>
          <a:p>
            <a:endParaRPr lang="en-US" baseline="0" dirty="0" smtClean="0"/>
          </a:p>
          <a:p>
            <a:r>
              <a:rPr lang="en-US" baseline="0" dirty="0" smtClean="0"/>
              <a:t>Finally, keeping in mind that syndromic surveillance is only part of overall surveillance and has limitations – after the event or time period it is a good idea to examine other data sources such as ED hospitalization or death certificates in order to </a:t>
            </a:r>
            <a:r>
              <a:rPr lang="en-US" sz="1200" kern="1200" dirty="0" smtClean="0">
                <a:solidFill>
                  <a:schemeClr val="tx1"/>
                </a:solidFill>
                <a:effectLst/>
                <a:latin typeface="+mn-lt"/>
                <a:ea typeface="+mn-ea"/>
                <a:cs typeface="+mn-cs"/>
              </a:rPr>
              <a:t>quantify the limitations of the syndromic surveillance system and potentially understand how the identified syndromic cases fit into the overall surveillance of the outcome.</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16</a:t>
            </a:fld>
            <a:endParaRPr lang="en-US"/>
          </a:p>
        </p:txBody>
      </p:sp>
    </p:spTree>
    <p:extLst>
      <p:ext uri="{BB962C8B-B14F-4D97-AF65-F5344CB8AC3E}">
        <p14:creationId xmlns:p14="http://schemas.microsoft.com/office/powerpoint/2010/main" val="1038826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document</a:t>
            </a:r>
            <a:r>
              <a:rPr lang="en-US" baseline="0" dirty="0" smtClean="0"/>
              <a:t> we have include a sub-section on creating a work-related case-definition that can be used by itself or in combination with a weather- or climate-related outcome. </a:t>
            </a:r>
            <a:r>
              <a:rPr lang="en-US" sz="1200" kern="1200" baseline="0" dirty="0" smtClean="0">
                <a:solidFill>
                  <a:schemeClr val="tx1"/>
                </a:solidFill>
                <a:effectLst/>
                <a:latin typeface="+mn-lt"/>
                <a:ea typeface="+mn-ea"/>
                <a:cs typeface="+mn-cs"/>
              </a:rPr>
              <a:t>This was done to because </a:t>
            </a:r>
            <a:r>
              <a:rPr lang="en-US" sz="1200" kern="1200" dirty="0" smtClean="0">
                <a:solidFill>
                  <a:schemeClr val="tx1"/>
                </a:solidFill>
                <a:effectLst/>
                <a:latin typeface="+mn-lt"/>
                <a:ea typeface="+mn-ea"/>
                <a:cs typeface="+mn-cs"/>
              </a:rPr>
              <a:t>workers may be vulnerable to increased injuries, illness, and death due to climate change and in industries associated with climate adaptation and mitigation efforts. For example</a:t>
            </a:r>
            <a:r>
              <a:rPr lang="en-US" sz="1200" kern="1200" baseline="0" dirty="0" smtClean="0">
                <a:solidFill>
                  <a:schemeClr val="tx1"/>
                </a:solidFill>
                <a:effectLst/>
                <a:latin typeface="+mn-lt"/>
                <a:ea typeface="+mn-ea"/>
                <a:cs typeface="+mn-cs"/>
              </a:rPr>
              <a:t> workers involved in clean-up or first responders during natural disasters. Or increased exposure to ticks for </a:t>
            </a:r>
            <a:r>
              <a:rPr lang="en-US" sz="1200" kern="1200" dirty="0" smtClean="0">
                <a:solidFill>
                  <a:schemeClr val="tx1"/>
                </a:solidFill>
                <a:effectLst/>
                <a:latin typeface="+mn-lt"/>
                <a:ea typeface="+mn-ea"/>
                <a:cs typeface="+mn-cs"/>
              </a:rPr>
              <a:t>outdoor workers, including landscapers, oil field and utility workers.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few states have contributed example keywords to this document. </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17</a:t>
            </a:fld>
            <a:endParaRPr lang="en-US"/>
          </a:p>
        </p:txBody>
      </p:sp>
    </p:spTree>
    <p:extLst>
      <p:ext uri="{BB962C8B-B14F-4D97-AF65-F5344CB8AC3E}">
        <p14:creationId xmlns:p14="http://schemas.microsoft.com/office/powerpoint/2010/main" val="348867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lvl="0" indent="0">
              <a:buFont typeface="+mj-lt"/>
              <a:buNone/>
            </a:pPr>
            <a:r>
              <a:rPr lang="en-US" sz="1200" kern="1200" dirty="0" smtClean="0">
                <a:solidFill>
                  <a:schemeClr val="tx1"/>
                </a:solidFill>
                <a:effectLst/>
                <a:latin typeface="+mn-lt"/>
                <a:ea typeface="+mn-ea"/>
                <a:cs typeface="+mn-cs"/>
              </a:rPr>
              <a:t>Environmental data should be considered valuable “pre-clinical” sources of information for </a:t>
            </a:r>
            <a:r>
              <a:rPr lang="en-US" sz="1200" kern="1200" dirty="0" err="1" smtClean="0">
                <a:solidFill>
                  <a:schemeClr val="tx1"/>
                </a:solidFill>
                <a:effectLst/>
                <a:latin typeface="+mn-lt"/>
                <a:ea typeface="+mn-ea"/>
                <a:cs typeface="+mn-cs"/>
              </a:rPr>
              <a:t>SyS</a:t>
            </a:r>
            <a:endParaRPr lang="en-US" sz="1200" kern="1200" dirty="0" smtClean="0">
              <a:solidFill>
                <a:schemeClr val="tx1"/>
              </a:solidFill>
              <a:effectLst/>
              <a:latin typeface="+mn-lt"/>
              <a:ea typeface="+mn-ea"/>
              <a:cs typeface="+mn-cs"/>
            </a:endParaRPr>
          </a:p>
          <a:p>
            <a:pPr marL="45720" lvl="0" indent="0">
              <a:buFont typeface="+mj-lt"/>
              <a:buNone/>
            </a:pPr>
            <a:r>
              <a:rPr lang="en-US" sz="1200" kern="1200" dirty="0" smtClean="0">
                <a:solidFill>
                  <a:schemeClr val="tx1"/>
                </a:solidFill>
                <a:effectLst/>
                <a:latin typeface="+mn-lt"/>
                <a:ea typeface="+mn-ea"/>
                <a:cs typeface="+mn-cs"/>
              </a:rPr>
              <a:t>The specific data will vary based on health outcomes of interest, local availability, and technical ability to incorporate data feeds. Examples of potential</a:t>
            </a:r>
            <a:r>
              <a:rPr lang="en-US" sz="1200" kern="1200" baseline="0" dirty="0" smtClean="0">
                <a:solidFill>
                  <a:schemeClr val="tx1"/>
                </a:solidFill>
                <a:effectLst/>
                <a:latin typeface="+mn-lt"/>
                <a:ea typeface="+mn-ea"/>
                <a:cs typeface="+mn-cs"/>
              </a:rPr>
              <a:t> sources are: daily meteorological information such as temperature or precipitation data, </a:t>
            </a:r>
            <a:r>
              <a:rPr lang="en-US" sz="1200" kern="1200" dirty="0" smtClean="0">
                <a:solidFill>
                  <a:schemeClr val="tx1"/>
                </a:solidFill>
                <a:effectLst/>
                <a:latin typeface="+mn-lt"/>
                <a:ea typeface="+mn-ea"/>
                <a:cs typeface="+mn-cs"/>
              </a:rPr>
              <a:t>daily aeroallergen counts,</a:t>
            </a:r>
            <a:r>
              <a:rPr lang="en-US" sz="1200" kern="1200" baseline="0" dirty="0" smtClean="0">
                <a:solidFill>
                  <a:schemeClr val="tx1"/>
                </a:solidFill>
                <a:effectLst/>
                <a:latin typeface="+mn-lt"/>
                <a:ea typeface="+mn-ea"/>
                <a:cs typeface="+mn-cs"/>
              </a:rPr>
              <a:t> air pollution data, </a:t>
            </a:r>
            <a:r>
              <a:rPr lang="en-US" sz="1200" kern="1200" dirty="0" smtClean="0">
                <a:solidFill>
                  <a:schemeClr val="tx1"/>
                </a:solidFill>
                <a:effectLst/>
                <a:latin typeface="+mn-lt"/>
                <a:ea typeface="+mn-ea"/>
                <a:cs typeface="+mn-cs"/>
              </a:rPr>
              <a:t>multi-month drought indexes.</a:t>
            </a:r>
          </a:p>
          <a:p>
            <a:pPr marL="45720" lvl="0" indent="0">
              <a:buFont typeface="+mj-lt"/>
              <a:buNone/>
            </a:pPr>
            <a:endParaRPr lang="en-US" sz="1200" kern="1200" baseline="0" dirty="0" smtClean="0">
              <a:solidFill>
                <a:schemeClr val="tx1"/>
              </a:solidFill>
              <a:effectLst/>
              <a:latin typeface="+mn-lt"/>
              <a:ea typeface="+mn-ea"/>
              <a:cs typeface="+mn-cs"/>
            </a:endParaRPr>
          </a:p>
          <a:p>
            <a:pPr marL="45720" lvl="0" indent="0">
              <a:buFont typeface="+mj-lt"/>
              <a:buNone/>
            </a:pPr>
            <a:r>
              <a:rPr lang="en-US" sz="1200" kern="1200" baseline="0" dirty="0" smtClean="0">
                <a:solidFill>
                  <a:schemeClr val="tx1"/>
                </a:solidFill>
                <a:effectLst/>
                <a:latin typeface="+mn-lt"/>
                <a:ea typeface="+mn-ea"/>
                <a:cs typeface="+mn-cs"/>
              </a:rPr>
              <a:t>Whatever you choose </a:t>
            </a:r>
            <a:r>
              <a:rPr lang="en-US" sz="1200" kern="1200" dirty="0" smtClean="0">
                <a:solidFill>
                  <a:schemeClr val="tx1"/>
                </a:solidFill>
                <a:effectLst/>
                <a:latin typeface="+mn-lt"/>
                <a:ea typeface="+mn-ea"/>
                <a:cs typeface="+mn-cs"/>
              </a:rPr>
              <a:t>the statistical association between</a:t>
            </a:r>
            <a:r>
              <a:rPr lang="en-US" sz="1200" kern="1200" baseline="0" dirty="0" smtClean="0">
                <a:solidFill>
                  <a:schemeClr val="tx1"/>
                </a:solidFill>
                <a:effectLst/>
                <a:latin typeface="+mn-lt"/>
                <a:ea typeface="+mn-ea"/>
                <a:cs typeface="+mn-cs"/>
              </a:rPr>
              <a:t> the environmental </a:t>
            </a:r>
            <a:r>
              <a:rPr lang="en-US" sz="1200" kern="1200" dirty="0" smtClean="0">
                <a:solidFill>
                  <a:schemeClr val="tx1"/>
                </a:solidFill>
                <a:effectLst/>
                <a:latin typeface="+mn-lt"/>
                <a:ea typeface="+mn-ea"/>
                <a:cs typeface="+mn-cs"/>
              </a:rPr>
              <a:t>indicators and health outcomes of interest need to be well-understood. It might help to review existing studies or conduct a retrospective analysis prior to implementing syndromic surveillance.</a:t>
            </a:r>
            <a:endParaRPr lang="en-US" sz="1200" kern="1200" baseline="0" dirty="0" smtClean="0">
              <a:solidFill>
                <a:schemeClr val="tx1"/>
              </a:solidFill>
              <a:effectLst/>
              <a:latin typeface="+mn-lt"/>
              <a:ea typeface="+mn-ea"/>
              <a:cs typeface="+mn-cs"/>
            </a:endParaRPr>
          </a:p>
          <a:p>
            <a:pPr marL="45720" lvl="0" indent="0">
              <a:buFont typeface="+mj-lt"/>
              <a:buNone/>
            </a:pPr>
            <a:endParaRPr lang="en-US" sz="1200" kern="1200" baseline="0" dirty="0" smtClean="0">
              <a:solidFill>
                <a:schemeClr val="tx1"/>
              </a:solidFill>
              <a:effectLst/>
              <a:latin typeface="+mn-lt"/>
              <a:ea typeface="+mn-ea"/>
              <a:cs typeface="+mn-cs"/>
            </a:endParaRPr>
          </a:p>
          <a:p>
            <a:pPr marL="45720" lvl="0" indent="0">
              <a:buFont typeface="+mj-lt"/>
              <a:buNone/>
            </a:pPr>
            <a:r>
              <a:rPr lang="en-US" dirty="0" smtClean="0"/>
              <a:t>Start</a:t>
            </a:r>
            <a:r>
              <a:rPr lang="en-US" baseline="0" dirty="0" smtClean="0"/>
              <a:t> [Click] with identifying the goal and potential uses of surveillance. For instance, if you will be monitoring the outcome on a daily basis then you may need daily environmental data. If you are trying to identify high risk areas for longer term planning – monthly or seasonal data would be fine.</a:t>
            </a:r>
          </a:p>
          <a:p>
            <a:pPr marL="45720" lvl="0" indent="0">
              <a:buFont typeface="+mj-lt"/>
              <a:buNone/>
            </a:pPr>
            <a:r>
              <a:rPr lang="en-US" baseline="0" dirty="0" smtClean="0"/>
              <a:t>[Click] with i</a:t>
            </a:r>
            <a:r>
              <a:rPr lang="en-US" dirty="0" smtClean="0"/>
              <a:t>dentifying the appropriate types of data based on literature, prior work, or consultation with a subject</a:t>
            </a:r>
            <a:r>
              <a:rPr lang="en-US" baseline="0" dirty="0" smtClean="0"/>
              <a:t> mater expert</a:t>
            </a:r>
          </a:p>
          <a:p>
            <a:pPr marL="45720" lvl="0" indent="0">
              <a:buFont typeface="+mj-lt"/>
              <a:buNone/>
            </a:pPr>
            <a:r>
              <a:rPr lang="en-US" baseline="0" dirty="0" smtClean="0"/>
              <a:t>[Click] Identify a source for the data, for instance a data steward or an ftp site. [click] Make sure to ask permission to use the data – even with publicly available data accessing the data on a daily basis may be a drain on the data stewards system. Or the data stewards may have an easier way to access the data. </a:t>
            </a:r>
          </a:p>
          <a:p>
            <a:pPr marL="45720" lvl="0" indent="0">
              <a:buFont typeface="+mj-lt"/>
              <a:buNone/>
            </a:pPr>
            <a:endParaRPr lang="en-US" baseline="0" dirty="0" smtClean="0"/>
          </a:p>
          <a:p>
            <a:pPr marL="45720" lvl="0" indent="0">
              <a:buFont typeface="+mj-lt"/>
              <a:buNone/>
            </a:pPr>
            <a:r>
              <a:rPr lang="en-US" baseline="0" dirty="0" smtClean="0"/>
              <a:t>[Click] The data will need to be matched temporally, (that is daily weekly or monthly) to the health data and geographically. For instance, will data from a single weather station be applied to the entire county or the entire state. </a:t>
            </a:r>
          </a:p>
          <a:p>
            <a:pPr marL="45720" lvl="0" indent="0">
              <a:buFont typeface="+mj-lt"/>
              <a:buNone/>
            </a:pPr>
            <a:endParaRPr lang="en-US" baseline="0" dirty="0" smtClean="0"/>
          </a:p>
          <a:p>
            <a:pPr marL="45720" lvl="0" indent="0">
              <a:buFont typeface="+mj-lt"/>
              <a:buNone/>
            </a:pPr>
            <a:r>
              <a:rPr lang="en-US" baseline="0" dirty="0" smtClean="0"/>
              <a:t>[Click] Make sure to maintain a continuous working relationship with the environmental data steward.  </a:t>
            </a:r>
          </a:p>
          <a:p>
            <a:pPr marL="45720" lvl="0" indent="0">
              <a:buFont typeface="+mj-lt"/>
              <a:buNone/>
            </a:pPr>
            <a:endParaRPr lang="en-US" baseline="0" dirty="0" smtClean="0"/>
          </a:p>
          <a:p>
            <a:pPr marL="45720" lvl="0" indent="0">
              <a:buFont typeface="+mj-lt"/>
              <a:buNone/>
            </a:pPr>
            <a:r>
              <a:rPr lang="en-US" baseline="0" dirty="0" smtClean="0"/>
              <a:t>[Click] And finally everyone likes know that their data is being used and to see how. </a:t>
            </a:r>
          </a:p>
          <a:p>
            <a:pPr marL="45720" lvl="0" indent="0">
              <a:buFont typeface="+mj-lt"/>
              <a:buNone/>
            </a:pPr>
            <a:endParaRPr lang="en-US" dirty="0" smtClean="0"/>
          </a:p>
          <a:p>
            <a:pPr marL="2388870" lvl="8" indent="-51435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18</a:t>
            </a:fld>
            <a:endParaRPr lang="en-US"/>
          </a:p>
        </p:txBody>
      </p:sp>
    </p:spTree>
    <p:extLst>
      <p:ext uri="{BB962C8B-B14F-4D97-AF65-F5344CB8AC3E}">
        <p14:creationId xmlns:p14="http://schemas.microsoft.com/office/powerpoint/2010/main" val="427052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additional steps that need to be included</a:t>
            </a:r>
            <a:r>
              <a:rPr lang="en-US" baseline="0" dirty="0" smtClean="0"/>
              <a:t> for the environmental data to be incorporated directly into the </a:t>
            </a:r>
            <a:r>
              <a:rPr lang="en-US" baseline="0" dirty="0" err="1" smtClean="0"/>
              <a:t>SyS</a:t>
            </a:r>
            <a:r>
              <a:rPr lang="en-US" baseline="0" dirty="0" smtClean="0"/>
              <a:t>. Work with your syndromic surveillance coordinator to add the data as a new data source. And then validate the environmental data – is it being incorporated properly. </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19</a:t>
            </a:fld>
            <a:endParaRPr lang="en-US"/>
          </a:p>
        </p:txBody>
      </p:sp>
    </p:spTree>
    <p:extLst>
      <p:ext uri="{BB962C8B-B14F-4D97-AF65-F5344CB8AC3E}">
        <p14:creationId xmlns:p14="http://schemas.microsoft.com/office/powerpoint/2010/main" val="1741102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Interpretation</a:t>
            </a:r>
            <a:r>
              <a:rPr lang="en-US" baseline="0" dirty="0" smtClean="0"/>
              <a:t> and displaying data…</a:t>
            </a:r>
            <a:endParaRPr lang="en-US" dirty="0" smtClean="0"/>
          </a:p>
          <a:p>
            <a:r>
              <a:rPr lang="en-US" dirty="0" smtClean="0"/>
              <a:t>[Click] Case definitions can be applied</a:t>
            </a:r>
            <a:r>
              <a:rPr lang="en-US" baseline="0" dirty="0" smtClean="0"/>
              <a:t> to different geographic areas – state, county, </a:t>
            </a:r>
            <a:r>
              <a:rPr lang="en-US" baseline="0" dirty="0" err="1" smtClean="0"/>
              <a:t>zipcode</a:t>
            </a:r>
            <a:r>
              <a:rPr lang="en-US" baseline="0" dirty="0" smtClean="0"/>
              <a:t>. Or it may be useful to apply the definition to a selection. For instance, during hurricane Matthew the GA department of public health reviewed syndrome query results for the four affected public health districts.  </a:t>
            </a:r>
          </a:p>
          <a:p>
            <a:endParaRPr lang="en-US" baseline="0" dirty="0" smtClean="0"/>
          </a:p>
          <a:p>
            <a:r>
              <a:rPr lang="en-US" baseline="0" dirty="0" smtClean="0"/>
              <a:t>[Click] Data may be presented in tabular form, graphs, or maps. This may be internal and created by the </a:t>
            </a:r>
            <a:r>
              <a:rPr lang="en-US" baseline="0" dirty="0" err="1" smtClean="0"/>
              <a:t>SyS</a:t>
            </a:r>
            <a:r>
              <a:rPr lang="en-US" baseline="0" dirty="0" smtClean="0"/>
              <a:t> or the data may be extracted and reports external to the system created. External summarization and presentation will be more flexible and potentially have a nicer overall design. I will provide some examples in a shortly.</a:t>
            </a:r>
          </a:p>
          <a:p>
            <a:endParaRPr lang="en-US" baseline="0" dirty="0" smtClean="0"/>
          </a:p>
          <a:p>
            <a:r>
              <a:rPr lang="en-US" baseline="0" dirty="0" smtClean="0"/>
              <a:t>[Click] They may be stratified by demographic groups to provide further information on the populations affected. </a:t>
            </a:r>
          </a:p>
          <a:p>
            <a:endParaRPr lang="en-US" baseline="0" dirty="0" smtClean="0"/>
          </a:p>
          <a:p>
            <a:r>
              <a:rPr lang="en-US" baseline="0" dirty="0" smtClean="0"/>
              <a:t>[Click] Finally, how should the data be displayed – for instance as counts, percent of total visits, or rates – the latter two allow for some comparability across regions.</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20</a:t>
            </a:fld>
            <a:endParaRPr lang="en-US"/>
          </a:p>
        </p:txBody>
      </p:sp>
    </p:spTree>
    <p:extLst>
      <p:ext uri="{BB962C8B-B14F-4D97-AF65-F5344CB8AC3E}">
        <p14:creationId xmlns:p14="http://schemas.microsoft.com/office/powerpoint/2010/main" val="177937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is available to authorized users of North Carolina’s </a:t>
            </a:r>
            <a:r>
              <a:rPr lang="en-US" baseline="0" dirty="0" err="1" smtClean="0"/>
              <a:t>SyS</a:t>
            </a:r>
            <a:r>
              <a:rPr lang="en-US" baseline="0" dirty="0" smtClean="0"/>
              <a:t>. It is statewide counts of heat-related illness for the month of May stratified by age group</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21</a:t>
            </a:fld>
            <a:endParaRPr lang="en-US"/>
          </a:p>
        </p:txBody>
      </p:sp>
    </p:spTree>
    <p:extLst>
      <p:ext uri="{BB962C8B-B14F-4D97-AF65-F5344CB8AC3E}">
        <p14:creationId xmlns:p14="http://schemas.microsoft.com/office/powerpoint/2010/main" val="343365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did we need to create the document. [click] We know that there are broad range of adverse outcomes associated with climate change. Examples include </a:t>
            </a:r>
            <a:r>
              <a:rPr lang="en-US" sz="1200" kern="1200" dirty="0" smtClean="0">
                <a:solidFill>
                  <a:schemeClr val="tx1"/>
                </a:solidFill>
                <a:effectLst/>
                <a:latin typeface="+mn-lt"/>
                <a:ea typeface="+mn-ea"/>
                <a:cs typeface="+mn-cs"/>
              </a:rPr>
              <a:t>exacerbations of chronic conditions, diseases and injuries associated with natural disasters, increased presentation and differing distribution of vector-borne and zoonotic diseases, and mental health outcomes associated with displacement and interruption of care.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Additionally, adverse outcomes may arise</a:t>
            </a:r>
            <a:r>
              <a:rPr lang="en-US" sz="1200" kern="1200" baseline="0" dirty="0" smtClean="0">
                <a:solidFill>
                  <a:schemeClr val="tx1"/>
                </a:solidFill>
                <a:effectLst/>
                <a:latin typeface="+mn-lt"/>
                <a:ea typeface="+mn-ea"/>
                <a:cs typeface="+mn-cs"/>
              </a:rPr>
              <a:t> from</a:t>
            </a:r>
            <a:r>
              <a:rPr lang="en-US" sz="1200" kern="1200" dirty="0" smtClean="0">
                <a:solidFill>
                  <a:schemeClr val="tx1"/>
                </a:solidFill>
                <a:effectLst/>
                <a:latin typeface="+mn-lt"/>
                <a:ea typeface="+mn-ea"/>
                <a:cs typeface="+mn-cs"/>
              </a:rPr>
              <a:t> climate change adaptation and mitigation efforts, such as injuries to pedestrians and cyclists if non-motorized transport is promoted without concurrent increases in infrastructure development (e.g., bike lanes or sidewalks) </a:t>
            </a:r>
            <a:r>
              <a:rPr lang="en-US" sz="1200" i="1" kern="1200" dirty="0" smtClean="0">
                <a:solidFill>
                  <a:schemeClr val="tx1"/>
                </a:solidFill>
                <a:effectLst/>
                <a:latin typeface="+mn-lt"/>
                <a:ea typeface="+mn-ea"/>
                <a:cs typeface="+mn-cs"/>
              </a:rPr>
              <a:t> </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However, [click] as identified by a recent paper, climate and health surveillance in the US is still in the embryonic phase. And while some jurisdictions are using their </a:t>
            </a:r>
            <a:r>
              <a:rPr lang="en-US" sz="1200" i="0" kern="1200" baseline="0" dirty="0" err="1" smtClean="0">
                <a:solidFill>
                  <a:schemeClr val="tx1"/>
                </a:solidFill>
                <a:effectLst/>
                <a:latin typeface="+mn-lt"/>
                <a:ea typeface="+mn-ea"/>
                <a:cs typeface="+mn-cs"/>
              </a:rPr>
              <a:t>SyS</a:t>
            </a:r>
            <a:r>
              <a:rPr lang="en-US" sz="1200" i="0" kern="1200" baseline="0" dirty="0" smtClean="0">
                <a:solidFill>
                  <a:schemeClr val="tx1"/>
                </a:solidFill>
                <a:effectLst/>
                <a:latin typeface="+mn-lt"/>
                <a:ea typeface="+mn-ea"/>
                <a:cs typeface="+mn-cs"/>
              </a:rPr>
              <a:t> for climate and health surveillance, more could benefit. </a:t>
            </a:r>
          </a:p>
          <a:p>
            <a:endParaRPr lang="en-US" sz="1200" i="0" kern="1200" baseline="0" dirty="0" smtClean="0">
              <a:solidFill>
                <a:schemeClr val="tx1"/>
              </a:solidFill>
              <a:effectLst/>
              <a:latin typeface="+mn-lt"/>
              <a:ea typeface="+mn-ea"/>
              <a:cs typeface="+mn-cs"/>
            </a:endParaRPr>
          </a:p>
          <a:p>
            <a:r>
              <a:rPr lang="en-US" sz="1200" i="0" kern="1200" baseline="0" dirty="0" err="1" smtClean="0">
                <a:solidFill>
                  <a:schemeClr val="tx1"/>
                </a:solidFill>
                <a:effectLst/>
                <a:latin typeface="+mn-lt"/>
                <a:ea typeface="+mn-ea"/>
                <a:cs typeface="+mn-cs"/>
              </a:rPr>
              <a:t>SyS</a:t>
            </a:r>
            <a:r>
              <a:rPr lang="en-US" sz="1200" i="0" kern="1200" baseline="0" dirty="0" smtClean="0">
                <a:solidFill>
                  <a:schemeClr val="tx1"/>
                </a:solidFill>
                <a:effectLst/>
                <a:latin typeface="+mn-lt"/>
                <a:ea typeface="+mn-ea"/>
                <a:cs typeface="+mn-cs"/>
              </a:rPr>
              <a:t> [click] provides near real-time data which can be used for </a:t>
            </a:r>
            <a:r>
              <a:rPr lang="en-US" sz="1200" kern="1200" dirty="0" smtClean="0">
                <a:solidFill>
                  <a:schemeClr val="tx1"/>
                </a:solidFill>
                <a:effectLst/>
                <a:latin typeface="+mn-lt"/>
                <a:ea typeface="+mn-ea"/>
                <a:cs typeface="+mn-cs"/>
              </a:rPr>
              <a:t>rapid response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including situational awareness, which may inform an ongoing response, help to activate a response, or potentially determine how response resources are distributed. For instance, in the aftermath of Hurricane Irene (2011) North Carolina used their syndromic surveillance system to identify an increase in heat-related illness associated with power outages. Vulnerable populations in specific counties were identified and information was shared with public health preparedness, emergency management</a:t>
            </a:r>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SyS</a:t>
            </a:r>
            <a:r>
              <a:rPr lang="en-US" sz="1200" kern="1200" baseline="0" dirty="0" smtClean="0">
                <a:solidFill>
                  <a:schemeClr val="tx1"/>
                </a:solidFill>
                <a:effectLst/>
                <a:latin typeface="+mn-lt"/>
                <a:ea typeface="+mn-ea"/>
                <a:cs typeface="+mn-cs"/>
              </a:rPr>
              <a:t> also have </a:t>
            </a:r>
            <a:r>
              <a:rPr lang="en-US" sz="1200" kern="1200" dirty="0" smtClean="0">
                <a:solidFill>
                  <a:schemeClr val="tx1"/>
                </a:solidFill>
                <a:effectLst/>
                <a:latin typeface="+mn-lt"/>
                <a:ea typeface="+mn-ea"/>
                <a:cs typeface="+mn-cs"/>
              </a:rPr>
              <a:t>unique data sources and fields which may be used for evaluating adverse health outcomes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time or in relation to an exposure(s). For instance,</a:t>
            </a:r>
            <a:r>
              <a:rPr lang="en-US" sz="1200" kern="1200" baseline="0" dirty="0" smtClean="0">
                <a:solidFill>
                  <a:schemeClr val="tx1"/>
                </a:solidFill>
                <a:effectLst/>
                <a:latin typeface="+mn-lt"/>
                <a:ea typeface="+mn-ea"/>
                <a:cs typeface="+mn-cs"/>
              </a:rPr>
              <a:t> some systems collect urgent care data, poison control calls, </a:t>
            </a:r>
            <a:r>
              <a:rPr lang="en-US" sz="1200" kern="1200" dirty="0" smtClean="0">
                <a:solidFill>
                  <a:schemeClr val="tx1"/>
                </a:solidFill>
                <a:effectLst/>
                <a:latin typeface="+mn-lt"/>
                <a:ea typeface="+mn-ea"/>
                <a:cs typeface="+mn-cs"/>
              </a:rPr>
              <a:t>or school absenteeism. Most systems across the US collect at the</a:t>
            </a:r>
            <a:r>
              <a:rPr lang="en-US" sz="1200" kern="1200" baseline="0" dirty="0" smtClean="0">
                <a:solidFill>
                  <a:schemeClr val="tx1"/>
                </a:solidFill>
                <a:effectLst/>
                <a:latin typeface="+mn-lt"/>
                <a:ea typeface="+mn-ea"/>
                <a:cs typeface="+mn-cs"/>
              </a:rPr>
              <a:t> minimum Emergency department or ED visits. Collected fields my include pre-admission data such as chief complaint, triage notes, or patient vitals. </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a:t>
            </a:fld>
            <a:endParaRPr lang="en-US"/>
          </a:p>
        </p:txBody>
      </p:sp>
    </p:spTree>
    <p:extLst>
      <p:ext uri="{BB962C8B-B14F-4D97-AF65-F5344CB8AC3E}">
        <p14:creationId xmlns:p14="http://schemas.microsoft.com/office/powerpoint/2010/main" val="977741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a:t>
            </a:r>
            <a:r>
              <a:rPr lang="en-US" sz="1200" kern="1200" baseline="0" dirty="0" smtClean="0">
                <a:solidFill>
                  <a:schemeClr val="tx1"/>
                </a:solidFill>
                <a:effectLst/>
                <a:latin typeface="+mn-lt"/>
                <a:ea typeface="+mn-ea"/>
                <a:cs typeface="+mn-cs"/>
              </a:rPr>
              <a:t> is available to authorized users of Oregon </a:t>
            </a:r>
            <a:r>
              <a:rPr lang="en-US" sz="1200" kern="1200" baseline="0" dirty="0" err="1" smtClean="0">
                <a:solidFill>
                  <a:schemeClr val="tx1"/>
                </a:solidFill>
                <a:effectLst/>
                <a:latin typeface="+mn-lt"/>
                <a:ea typeface="+mn-ea"/>
                <a:cs typeface="+mn-cs"/>
              </a:rPr>
              <a:t>SyS</a:t>
            </a:r>
            <a:r>
              <a:rPr lang="en-US" sz="1200" kern="1200" baseline="0" dirty="0" smtClean="0">
                <a:solidFill>
                  <a:schemeClr val="tx1"/>
                </a:solidFill>
                <a:effectLst/>
                <a:latin typeface="+mn-lt"/>
                <a:ea typeface="+mn-ea"/>
                <a:cs typeface="+mn-cs"/>
              </a:rPr>
              <a:t>. Counts of daily </a:t>
            </a:r>
            <a:r>
              <a:rPr lang="en-US" sz="1200" kern="1200" dirty="0" smtClean="0">
                <a:solidFill>
                  <a:schemeClr val="tx1"/>
                </a:solidFill>
                <a:effectLst/>
                <a:latin typeface="+mn-lt"/>
                <a:ea typeface="+mn-ea"/>
                <a:cs typeface="+mn-cs"/>
              </a:rPr>
              <a:t>Asthma</a:t>
            </a:r>
            <a:r>
              <a:rPr lang="en-US" sz="1200" kern="1200" baseline="0" dirty="0" smtClean="0">
                <a:solidFill>
                  <a:schemeClr val="tx1"/>
                </a:solidFill>
                <a:effectLst/>
                <a:latin typeface="+mn-lt"/>
                <a:ea typeface="+mn-ea"/>
                <a:cs typeface="+mn-cs"/>
              </a:rPr>
              <a:t> like visits in February are in blue and Portland air quality data in brown.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Caption: This figure provides an example of quickly visualizing a health outcome of interest with environmental data that is integrated into a syndromic surveillance system. The time series graph below shows asthma-like visits made by Multnomah County residents during February 2017 overlaid with 24-hour maximum PM 2.5 measurements (</a:t>
            </a:r>
            <a:r>
              <a:rPr lang="en-US" sz="1200" kern="1200" dirty="0" err="1" smtClean="0">
                <a:solidFill>
                  <a:schemeClr val="tx1"/>
                </a:solidFill>
                <a:effectLst/>
                <a:latin typeface="+mn-lt"/>
                <a:ea typeface="+mn-ea"/>
                <a:cs typeface="+mn-cs"/>
              </a:rPr>
              <a:t>μg</a:t>
            </a:r>
            <a:r>
              <a:rPr lang="en-US" sz="1200" kern="1200" dirty="0" smtClean="0">
                <a:solidFill>
                  <a:schemeClr val="tx1"/>
                </a:solidFill>
                <a:effectLst/>
                <a:latin typeface="+mn-lt"/>
                <a:ea typeface="+mn-ea"/>
                <a:cs typeface="+mn-cs"/>
              </a:rPr>
              <a:t>/m3) in from a Portland, OR air quality monitoring station. In Oregon ESSENCE, visit information is collected from emergency departments (EDs) and urgent care centers across the state. Currently, all 60 eligible hospitals are sending ED data every day for syndromic surveillance. Some urgent care centers are currently reporting, including several in the Portland metro area. Air quality data are available from monitors statewide.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3FF717-E84D-4C8D-B343-2BEBD439286E}" type="slidenum">
              <a:rPr lang="en-US" smtClean="0"/>
              <a:t>22</a:t>
            </a:fld>
            <a:endParaRPr lang="en-US"/>
          </a:p>
        </p:txBody>
      </p:sp>
    </p:spTree>
    <p:extLst>
      <p:ext uri="{BB962C8B-B14F-4D97-AF65-F5344CB8AC3E}">
        <p14:creationId xmlns:p14="http://schemas.microsoft.com/office/powerpoint/2010/main" val="699071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example of combining environmental data with syndromic surveillance data. This is page 1 of North Carolina’s Heat report which goes out to stakeholders via email each week during the summer and is available online. The blue line are daily NC heat-related ED visits and the red line is maximum daily heat index.</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23</a:t>
            </a:fld>
            <a:endParaRPr lang="en-US"/>
          </a:p>
        </p:txBody>
      </p:sp>
    </p:spTree>
    <p:extLst>
      <p:ext uri="{BB962C8B-B14F-4D97-AF65-F5344CB8AC3E}">
        <p14:creationId xmlns:p14="http://schemas.microsoft.com/office/powerpoint/2010/main" val="235522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that to</a:t>
            </a:r>
            <a:r>
              <a:rPr lang="en-US" baseline="0" dirty="0" smtClean="0"/>
              <a:t> be effective,</a:t>
            </a:r>
            <a:r>
              <a:rPr lang="en-US" dirty="0" smtClean="0"/>
              <a:t> our work requires partnerships.</a:t>
            </a:r>
            <a:r>
              <a:rPr lang="en-US" baseline="0" dirty="0" smtClean="0"/>
              <a:t> [Click] When developing projects related to climate and health </a:t>
            </a:r>
            <a:r>
              <a:rPr lang="en-US" baseline="0" dirty="0" err="1" smtClean="0"/>
              <a:t>SyS</a:t>
            </a:r>
            <a:r>
              <a:rPr lang="en-US" baseline="0" dirty="0" smtClean="0"/>
              <a:t> it is good to identify partners early in the process. These partners may be able to help with choosing the surveillance outcome or developing the case definition. </a:t>
            </a:r>
          </a:p>
          <a:p>
            <a:endParaRPr lang="en-US" baseline="0" dirty="0" smtClean="0"/>
          </a:p>
          <a:p>
            <a:r>
              <a:rPr lang="en-US" baseline="0" dirty="0" smtClean="0"/>
              <a:t>[click] One of the ways to identify partners may be through finding areas in your state where there a geographic or temporal hots spots of a particular outcome. For instance, heat-related illnesses around an annual marathon. For instance you may be able to partner with city officials or the marathon coordinators. The data may also be used to identify a sub-population of individuals seek care at a particular facility or from a particular local. Working with local partners may help identify what is happening at that particular facility and, if needed, help to develop an intervention. Reviewing the pre-clinical information or obtaining medical records may provide addition information to help in developing interventions. Keep in mind partners may also be found through already established working relationships. </a:t>
            </a:r>
          </a:p>
          <a:p>
            <a:endParaRPr lang="en-US" baseline="0" dirty="0" smtClean="0"/>
          </a:p>
          <a:p>
            <a:r>
              <a:rPr lang="en-US" baseline="0" dirty="0" smtClean="0"/>
              <a:t>[Click] When developing partnerships think about what you might need – for instance do you need subject matter experts related to the outcome or the exposure? Or do you need community members familiar with the populations and who and how to target interventions. Coalitions often develop from small but expanding networks – make sure to formalize these relationships and provide some structure. Involve the coalition in decision making and accountability.   </a:t>
            </a:r>
          </a:p>
          <a:p>
            <a:endParaRPr lang="en-US" baseline="0" dirty="0" smtClean="0"/>
          </a:p>
          <a:p>
            <a:r>
              <a:rPr lang="en-US" baseline="0" dirty="0" smtClean="0"/>
              <a:t>[Click] It is also important to share data with your partners. This could be done using weekly or monthly reports. For instance, many state health departments send out a weekly heat-related illness report during the summer to their partners. Or during a 2012 winter storm New York City was able to share data with </a:t>
            </a:r>
            <a:r>
              <a:rPr lang="en-US" sz="1200" kern="1200" dirty="0" smtClean="0">
                <a:solidFill>
                  <a:schemeClr val="tx1"/>
                </a:solidFill>
                <a:effectLst/>
                <a:latin typeface="+mn-lt"/>
                <a:ea typeface="+mn-ea"/>
                <a:cs typeface="+mn-cs"/>
              </a:rPr>
              <a:t>citywide emergency response and public messaging to alert the population about the dangers of living in unheated housing.</a:t>
            </a:r>
            <a:r>
              <a:rPr lang="en-US" sz="1200" kern="1200" baseline="0" dirty="0" smtClean="0">
                <a:solidFill>
                  <a:schemeClr val="tx1"/>
                </a:solidFill>
                <a:effectLst/>
                <a:latin typeface="+mn-lt"/>
                <a:ea typeface="+mn-ea"/>
                <a:cs typeface="+mn-cs"/>
              </a:rPr>
              <a:t> </a:t>
            </a:r>
            <a:endParaRPr lang="en-US" baseline="0" dirty="0" smtClean="0"/>
          </a:p>
          <a:p>
            <a:endParaRPr lang="en-US" baseline="0" dirty="0" smtClean="0"/>
          </a:p>
          <a:p>
            <a:r>
              <a:rPr lang="en-US" baseline="0" dirty="0" smtClean="0"/>
              <a:t>There may also be varying levels of partnership. A key partner may be able to provide feedback on how best to present the data while other partners are users or disseminators of the data. Finally, you will have to decide what level of information should be provided to each partner. For instance, some partners may want case specific information while others require aggregated results or simple graphs and figures with quick take-home messages. Part of this will depend on the level of data accessibility for each entity and your organizations data sharing rules. </a:t>
            </a:r>
          </a:p>
          <a:p>
            <a:endParaRPr lang="en-US" baseline="0" dirty="0" smtClean="0"/>
          </a:p>
          <a:p>
            <a:r>
              <a:rPr lang="en-US" baseline="0" dirty="0" smtClean="0"/>
              <a:t>Finally, there may be limitations on how your organizations works with partners or how much time and resources you are willing to invest.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24</a:t>
            </a:fld>
            <a:endParaRPr lang="en-US"/>
          </a:p>
        </p:txBody>
      </p:sp>
    </p:spTree>
    <p:extLst>
      <p:ext uri="{BB962C8B-B14F-4D97-AF65-F5344CB8AC3E}">
        <p14:creationId xmlns:p14="http://schemas.microsoft.com/office/powerpoint/2010/main" val="135471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syndromic surveillance does not replace traditional epidemiologic surveillance it can be a valuable part of overall surveillance. This guide provides initial steps to develop and expand surveillance of weather- and climate related health outcomes. It is chock full of examples and references and I am very excited about it. We don’t have an official timeline when the document will become available. Hopefully near the beginning of August. The document is currently being routed in the authors states and CSTE. But in the mean time, to get you started, these resources are available</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25</a:t>
            </a:fld>
            <a:endParaRPr lang="en-US"/>
          </a:p>
        </p:txBody>
      </p:sp>
    </p:spTree>
    <p:extLst>
      <p:ext uri="{BB962C8B-B14F-4D97-AF65-F5344CB8AC3E}">
        <p14:creationId xmlns:p14="http://schemas.microsoft.com/office/powerpoint/2010/main" val="1634496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created</a:t>
            </a:r>
            <a:r>
              <a:rPr lang="en-US" baseline="0" dirty="0" smtClean="0"/>
              <a:t> by the prior workgroup</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27</a:t>
            </a:fld>
            <a:endParaRPr lang="en-US"/>
          </a:p>
        </p:txBody>
      </p:sp>
    </p:spTree>
    <p:extLst>
      <p:ext uri="{BB962C8B-B14F-4D97-AF65-F5344CB8AC3E}">
        <p14:creationId xmlns:p14="http://schemas.microsoft.com/office/powerpoint/2010/main" val="4164999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to CSTE for funding this project. </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28</a:t>
            </a:fld>
            <a:endParaRPr lang="en-US"/>
          </a:p>
        </p:txBody>
      </p:sp>
    </p:spTree>
    <p:extLst>
      <p:ext uri="{BB962C8B-B14F-4D97-AF65-F5344CB8AC3E}">
        <p14:creationId xmlns:p14="http://schemas.microsoft.com/office/powerpoint/2010/main" val="286620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document was to provide general instruction on using </a:t>
            </a:r>
            <a:r>
              <a:rPr lang="en-US" dirty="0" err="1" smtClean="0"/>
              <a:t>SyS</a:t>
            </a:r>
            <a:r>
              <a:rPr lang="en-US" baseline="0" dirty="0" smtClean="0"/>
              <a:t> for climate and health surveillance. We wanted to get jurisdictions who do syndromic surveillance and may not be thinking of (or doing any) climate and health surveillance to maybe start thinking about it. And for those jurisdictions who already do climate and health surveillance (or work) to broaden their surveillance data sources.</a:t>
            </a:r>
          </a:p>
          <a:p>
            <a:endParaRPr lang="en-US" baseline="0" dirty="0" smtClean="0"/>
          </a:p>
          <a:p>
            <a:r>
              <a:rPr lang="en-US" baseline="0" dirty="0" smtClean="0"/>
              <a:t>Since most systems collect ED data – the document focuses on this data source.</a:t>
            </a:r>
            <a:endParaRPr lang="en-US" dirty="0" smtClean="0"/>
          </a:p>
          <a:p>
            <a:endParaRPr lang="en-US" baseline="0" dirty="0" smtClean="0"/>
          </a:p>
          <a:p>
            <a:r>
              <a:rPr lang="en-US" baseline="0" dirty="0" smtClean="0"/>
              <a:t>There are five main areas that the document covers… And there is also a nice strengths and limitations section. </a:t>
            </a:r>
          </a:p>
          <a:p>
            <a:r>
              <a:rPr lang="en-US" baseline="0" dirty="0" smtClean="0"/>
              <a:t>We have tried to include many real-world and hypothetical examples, as well as, tables and figures to help illustrate the presented instructions. In some way the document may be a bit repetitive but it allows the reader to jump around and read sections that are of interest or important to their current needs. </a:t>
            </a:r>
          </a:p>
          <a:p>
            <a:endParaRPr lang="en-US" baseline="0" dirty="0" smtClean="0"/>
          </a:p>
          <a:p>
            <a:r>
              <a:rPr lang="en-US" baseline="0" dirty="0" smtClean="0"/>
              <a:t>For each of the first 3 sections listed on the slide, the document includes a simple process outline at the start of each section.     </a:t>
            </a:r>
          </a:p>
          <a:p>
            <a:endParaRPr lang="en-US" baseline="0" dirty="0" smtClean="0"/>
          </a:p>
          <a:p>
            <a:r>
              <a:rPr lang="en-US" baseline="0" dirty="0" smtClean="0"/>
              <a:t>Finally, the document is well referenced</a:t>
            </a:r>
          </a:p>
        </p:txBody>
      </p:sp>
      <p:sp>
        <p:nvSpPr>
          <p:cNvPr id="4" name="Slide Number Placeholder 3"/>
          <p:cNvSpPr>
            <a:spLocks noGrp="1"/>
          </p:cNvSpPr>
          <p:nvPr>
            <p:ph type="sldNum" sz="quarter" idx="10"/>
          </p:nvPr>
        </p:nvSpPr>
        <p:spPr/>
        <p:txBody>
          <a:bodyPr/>
          <a:lstStyle/>
          <a:p>
            <a:fld id="{B83FF717-E84D-4C8D-B343-2BEBD439286E}" type="slidenum">
              <a:rPr lang="en-US" smtClean="0"/>
              <a:t>3</a:t>
            </a:fld>
            <a:endParaRPr lang="en-US"/>
          </a:p>
        </p:txBody>
      </p:sp>
    </p:spTree>
    <p:extLst>
      <p:ext uri="{BB962C8B-B14F-4D97-AF65-F5344CB8AC3E}">
        <p14:creationId xmlns:p14="http://schemas.microsoft.com/office/powerpoint/2010/main" val="194969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 quick note – Climate means long-term variation in weather patterns.</a:t>
            </a:r>
          </a:p>
          <a:p>
            <a:r>
              <a:rPr lang="en-US" baseline="0" dirty="0" smtClean="0"/>
              <a:t>However, for public health climate and health surveillance – climate encompasses both short-term meteorological events (i.e., weather related) such as floods or winter storms, in addition to long-term variation.  An example of long-term variation would be </a:t>
            </a:r>
            <a:r>
              <a:rPr lang="en-US" sz="1200" kern="1200" dirty="0" smtClean="0">
                <a:solidFill>
                  <a:schemeClr val="tx1"/>
                </a:solidFill>
                <a:effectLst/>
                <a:latin typeface="+mn-lt"/>
                <a:ea typeface="+mn-ea"/>
                <a:cs typeface="+mn-cs"/>
              </a:rPr>
              <a:t>droughts and increased wildfire activity due to decades of warmer temperatures .</a:t>
            </a:r>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4</a:t>
            </a:fld>
            <a:endParaRPr lang="en-US"/>
          </a:p>
        </p:txBody>
      </p:sp>
    </p:spTree>
    <p:extLst>
      <p:ext uri="{BB962C8B-B14F-4D97-AF65-F5344CB8AC3E}">
        <p14:creationId xmlns:p14="http://schemas.microsoft.com/office/powerpoint/2010/main" val="399830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start with the first area – Identifying an outcome. For this section, the key is in understanding the relationship between a climate factor and a health outcome. This can be identified in many ways, for instance - a literature search of both peer review or grey literature, jurisdiction specific research, or gleaning information from participating in workgroups. </a:t>
            </a:r>
          </a:p>
          <a:p>
            <a:r>
              <a:rPr lang="en-US" baseline="0" dirty="0" smtClean="0"/>
              <a:t>[Click] You want to be able to identify outcomes directly related to current or forecasted weather patterns such as high temperatures resulting in increased morbidity or mortality or drowning from floods.</a:t>
            </a:r>
          </a:p>
          <a:p>
            <a:r>
              <a:rPr lang="en-US" baseline="0" dirty="0" smtClean="0"/>
              <a:t>Second [Click] is identifying outcomes that are related to environmental exposures such as higher temperatures and low precipitation (that is drought conditions) can increase the number and severity of wildfires… resulting in reduced air quality… leading to increases in respiratory and cardiovascular outcomes. Another example, shortening winter season and warmer winters allows for changes in the tick development cycle… resulting in increased numbers of ticks and Lyme disease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Additionally a single event may have multiple outcomes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3FF717-E84D-4C8D-B343-2BEBD439286E}" type="slidenum">
              <a:rPr lang="en-US" smtClean="0"/>
              <a:t>5</a:t>
            </a:fld>
            <a:endParaRPr lang="en-US"/>
          </a:p>
        </p:txBody>
      </p:sp>
    </p:spTree>
    <p:extLst>
      <p:ext uri="{BB962C8B-B14F-4D97-AF65-F5344CB8AC3E}">
        <p14:creationId xmlns:p14="http://schemas.microsoft.com/office/powerpoint/2010/main" val="116603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Additionally a single event may have multiple outcomes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3FF717-E84D-4C8D-B343-2BEBD439286E}" type="slidenum">
              <a:rPr lang="en-US" smtClean="0"/>
              <a:t>7</a:t>
            </a:fld>
            <a:endParaRPr lang="en-US"/>
          </a:p>
        </p:txBody>
      </p:sp>
    </p:spTree>
    <p:extLst>
      <p:ext uri="{BB962C8B-B14F-4D97-AF65-F5344CB8AC3E}">
        <p14:creationId xmlns:p14="http://schemas.microsoft.com/office/powerpoint/2010/main" val="116603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figure we can see three potential exposures from a winter storm: [click] High winds, [click] snow and ice, and  [click] cold temperatures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Cold temperatures may lead to [click] frostbite or hypothermia which is pretty direct. Snow and Ice can result in [click] power outages which may lead to [click] lack of refrigeration or improvised cooking and reheating methods  resulting in [click] gastrointestinal illness. </a:t>
            </a:r>
          </a:p>
          <a:p>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8</a:t>
            </a:fld>
            <a:endParaRPr lang="en-US"/>
          </a:p>
        </p:txBody>
      </p:sp>
    </p:spTree>
    <p:extLst>
      <p:ext uri="{BB962C8B-B14F-4D97-AF65-F5344CB8AC3E}">
        <p14:creationId xmlns:p14="http://schemas.microsoft.com/office/powerpoint/2010/main" val="243973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Lastly need to think about the How, where, and when. Health impacts will vary by geographical area and populations or sub-populations. This will play into how you use the results from the </a:t>
            </a:r>
            <a:r>
              <a:rPr lang="en-US" baseline="0" dirty="0" err="1" smtClean="0"/>
              <a:t>SyS</a:t>
            </a:r>
            <a:r>
              <a:rPr lang="en-US" baseline="0" dirty="0" smtClean="0"/>
              <a:t> or how the outcome is defined. Some areas or populations may be more susceptible to a health outcome – during a heat wave elderly individuals may place a larger burden on emergency medical transports. Shifts in the timing of seasonal outbreaks may impact when the </a:t>
            </a:r>
            <a:r>
              <a:rPr lang="en-US" baseline="0" dirty="0" err="1" smtClean="0"/>
              <a:t>SyS</a:t>
            </a:r>
            <a:r>
              <a:rPr lang="en-US" baseline="0" dirty="0" smtClean="0"/>
              <a:t> results are used. What is considered an important climate factor may also vary by region. Relying on existing expertise and knowledge will help in identifying what is important in your region. It may also be helpful to talk with similar jurisdictions in your region.  </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B83FF717-E84D-4C8D-B343-2BEBD439286E}" type="slidenum">
              <a:rPr lang="en-US" smtClean="0"/>
              <a:t>9</a:t>
            </a:fld>
            <a:endParaRPr lang="en-US"/>
          </a:p>
        </p:txBody>
      </p:sp>
    </p:spTree>
    <p:extLst>
      <p:ext uri="{BB962C8B-B14F-4D97-AF65-F5344CB8AC3E}">
        <p14:creationId xmlns:p14="http://schemas.microsoft.com/office/powerpoint/2010/main" val="116603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syndrome case definition, this is</a:t>
            </a:r>
            <a:r>
              <a:rPr lang="en-US" baseline="0" dirty="0" smtClean="0"/>
              <a:t> an iterative process. In this document cases are not confirmed they are generally syndromes based on pre-clinical data – basically visits with symptoms of the surveillance outcome. We have used, in the document, the term case definition or syndrome case definition – synonyms include syndrome definition or classifier. </a:t>
            </a:r>
          </a:p>
          <a:p>
            <a:r>
              <a:rPr lang="en-US" baseline="0" dirty="0" smtClean="0"/>
              <a:t>Before developing the case definition make sure your outcome will be captured in the data source. For instance, people typically do not seek care for a minor cold at the ED.  </a:t>
            </a:r>
          </a:p>
          <a:p>
            <a:r>
              <a:rPr lang="en-US" baseline="0" dirty="0" smtClean="0"/>
              <a:t>When developing the definition, the first thing [click] is to decide if the definition will be broad or narrow. A broad definition will have a number of false positives while a narrow definition may not capture all the potential cases. Depending on the use it may not be necessary to capture all cases. A narrow definition that represents the distribution of all cases may be more effective. On other hand – a broad definition may be useful for rare outcomes or for new and emerging diseases where the symptomology is not well understood. Sometimes when developing a definition its good to start broad and then refine. </a:t>
            </a:r>
          </a:p>
          <a:p>
            <a:r>
              <a:rPr lang="en-US" baseline="0" dirty="0" smtClean="0"/>
              <a:t>[click] Definitions can be based on keywords from pre-clinical data – chief complaints reported by the patient or triage notes from the nurses. They may also use diagnosis codes which could be admitting diagnosis (pre-clinical data) or discharge diagnosis which is confirmed by the doctor and lab reports. Discharge diagnosis codes while more accurate will take longer to be received maybe, 48 hours to 2 weeks or longer. </a:t>
            </a:r>
          </a:p>
          <a:p>
            <a:r>
              <a:rPr lang="en-US" baseline="0" dirty="0" smtClean="0"/>
              <a:t>[click] Steps 3-6 we will discuss on the next slides. </a:t>
            </a:r>
          </a:p>
          <a:p>
            <a:endParaRPr lang="en-US" dirty="0"/>
          </a:p>
        </p:txBody>
      </p:sp>
      <p:sp>
        <p:nvSpPr>
          <p:cNvPr id="4" name="Slide Number Placeholder 3"/>
          <p:cNvSpPr>
            <a:spLocks noGrp="1"/>
          </p:cNvSpPr>
          <p:nvPr>
            <p:ph type="sldNum" sz="quarter" idx="10"/>
          </p:nvPr>
        </p:nvSpPr>
        <p:spPr/>
        <p:txBody>
          <a:bodyPr/>
          <a:lstStyle/>
          <a:p>
            <a:fld id="{B83FF717-E84D-4C8D-B343-2BEBD439286E}" type="slidenum">
              <a:rPr lang="en-US" smtClean="0"/>
              <a:t>10</a:t>
            </a:fld>
            <a:endParaRPr lang="en-US"/>
          </a:p>
        </p:txBody>
      </p:sp>
    </p:spTree>
    <p:extLst>
      <p:ext uri="{BB962C8B-B14F-4D97-AF65-F5344CB8AC3E}">
        <p14:creationId xmlns:p14="http://schemas.microsoft.com/office/powerpoint/2010/main" val="117177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DAA479F-F885-414B-B0C6-8194D48619EC}" type="datetime1">
              <a:rPr lang="en-US" smtClean="0"/>
              <a:t>7/3/2017</a:t>
            </a:fld>
            <a:endParaRPr lang="en-US"/>
          </a:p>
        </p:txBody>
      </p:sp>
      <p:sp>
        <p:nvSpPr>
          <p:cNvPr id="8" name="Slide Number Placeholder 7"/>
          <p:cNvSpPr>
            <a:spLocks noGrp="1"/>
          </p:cNvSpPr>
          <p:nvPr>
            <p:ph type="sldNum" sz="quarter" idx="11"/>
          </p:nvPr>
        </p:nvSpPr>
        <p:spPr>
          <a:xfrm>
            <a:off x="8176904" y="685800"/>
            <a:ext cx="941203" cy="301752"/>
          </a:xfrm>
        </p:spPr>
        <p:txBody>
          <a:bodyPr/>
          <a:lstStyle/>
          <a:p>
            <a:fld id="{ED45135A-27A9-4A67-968D-4E6542077D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D0EEB-24DA-43B4-A7C5-CC98C5672336}"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01E5D-9247-4428-B65F-15BFEB19328B}"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DAF357-9EAC-4ADE-9EC6-CA38D528EE3D}"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77200" y="685800"/>
            <a:ext cx="941203" cy="301752"/>
          </a:xfrm>
        </p:spPr>
        <p:txBody>
          <a:bodyPr/>
          <a:lstStyle/>
          <a:p>
            <a:fld id="{ED45135A-27A9-4A67-968D-4E6542077DD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52463-C056-4ED8-AE79-AE74FA0E119F}" type="datetime1">
              <a:rPr lang="en-US" smtClean="0"/>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DCB95A-DAFC-4846-8A6F-C88BF9366E08}" type="datetime1">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5135A-27A9-4A67-968D-4E6542077DDD}" type="slidenum">
              <a:rPr lang="en-US" smtClean="0"/>
              <a:t>‹#›</a:t>
            </a:fld>
            <a:endParaRPr lang="en-US"/>
          </a:p>
        </p:txBody>
      </p:sp>
      <p:sp>
        <p:nvSpPr>
          <p:cNvPr id="9" name="Title 8"/>
          <p:cNvSpPr>
            <a:spLocks noGrp="1"/>
          </p:cNvSpPr>
          <p:nvPr>
            <p:ph type="title"/>
          </p:nvPr>
        </p:nvSpPr>
        <p:spPr>
          <a:xfrm>
            <a:off x="914400" y="533400"/>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1828800"/>
            <a:ext cx="3566160"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1828800"/>
            <a:ext cx="3566160" cy="451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C4FA72-F5E3-4114-BF50-D880F055FA7C}" type="datetime1">
              <a:rPr lang="en-US" smtClean="0"/>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5135A-27A9-4A67-968D-4E6542077DDD}"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446A2-3AE3-4828-A017-BD74012DB1E7}" type="datetime1">
              <a:rPr lang="en-US" smtClean="0"/>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054E9-7CE6-478E-9ADD-04BA9632EA81}" type="datetime1">
              <a:rPr lang="en-US" smtClean="0"/>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DAF7C-2C12-49DE-9D9C-D711D837B515}" type="datetime1">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76759-0F72-4E2C-B2A4-AAD432167B18}" type="datetime1">
              <a:rPr lang="en-US" smtClean="0"/>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5135A-27A9-4A67-968D-4E6542077D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573807"/>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1"/>
            <a:ext cx="7315200" cy="448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52400" y="6477000"/>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8C42A70-51A7-49A9-AD43-D7C6BA58BE9B}" type="datetime1">
              <a:rPr lang="en-US" smtClean="0"/>
              <a:t>7/3/2017</a:t>
            </a:fld>
            <a:endParaRPr lang="en-US"/>
          </a:p>
        </p:txBody>
      </p:sp>
      <p:sp>
        <p:nvSpPr>
          <p:cNvPr id="6" name="Slide Number Placeholder 5"/>
          <p:cNvSpPr>
            <a:spLocks noGrp="1"/>
          </p:cNvSpPr>
          <p:nvPr>
            <p:ph type="sldNum" sz="quarter" idx="4"/>
          </p:nvPr>
        </p:nvSpPr>
        <p:spPr>
          <a:xfrm>
            <a:off x="8202797" y="709089"/>
            <a:ext cx="941203" cy="301752"/>
          </a:xfrm>
          <a:prstGeom prst="rect">
            <a:avLst/>
          </a:prstGeom>
        </p:spPr>
        <p:txBody>
          <a:bodyPr vert="horz" lIns="91440" tIns="45720" rIns="91440" bIns="45720" rtlCol="0" anchor="ctr"/>
          <a:lstStyle>
            <a:lvl1pPr algn="r">
              <a:defRPr sz="1200">
                <a:solidFill>
                  <a:schemeClr val="tx1"/>
                </a:solidFill>
              </a:defRPr>
            </a:lvl1pPr>
          </a:lstStyle>
          <a:p>
            <a:fld id="{ED45135A-27A9-4A67-968D-4E6542077DDD}" type="slidenum">
              <a:rPr lang="en-US" smtClean="0"/>
              <a:t>‹#›</a:t>
            </a:fld>
            <a:endParaRPr lang="en-US"/>
          </a:p>
        </p:txBody>
      </p:sp>
      <p:sp>
        <p:nvSpPr>
          <p:cNvPr id="5" name="Footer Placeholder 4"/>
          <p:cNvSpPr>
            <a:spLocks noGrp="1"/>
          </p:cNvSpPr>
          <p:nvPr>
            <p:ph type="ftr" sz="quarter" idx="3"/>
          </p:nvPr>
        </p:nvSpPr>
        <p:spPr>
          <a:xfrm>
            <a:off x="6781800" y="6477000"/>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ste.org/group/ClimateChang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ste.org/?page=WebinarLibrar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1" y="381000"/>
            <a:ext cx="17525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p:cNvSpPr>
            <a:spLocks noGrp="1"/>
          </p:cNvSpPr>
          <p:nvPr>
            <p:ph type="ctrTitle"/>
          </p:nvPr>
        </p:nvSpPr>
        <p:spPr/>
        <p:txBody>
          <a:bodyPr>
            <a:normAutofit/>
          </a:bodyPr>
          <a:lstStyle/>
          <a:p>
            <a:r>
              <a:rPr lang="en-US" dirty="0" smtClean="0"/>
              <a:t>Utilizing syndromic surveillance systems for climate-related outcomes</a:t>
            </a:r>
            <a:endParaRPr lang="en-US" dirty="0"/>
          </a:p>
        </p:txBody>
      </p:sp>
      <p:sp>
        <p:nvSpPr>
          <p:cNvPr id="3" name="Subtitle 2"/>
          <p:cNvSpPr>
            <a:spLocks noGrp="1"/>
          </p:cNvSpPr>
          <p:nvPr>
            <p:ph type="subTitle" idx="1"/>
          </p:nvPr>
        </p:nvSpPr>
        <p:spPr/>
        <p:txBody>
          <a:bodyPr/>
          <a:lstStyle/>
          <a:p>
            <a:r>
              <a:rPr lang="en-US" dirty="0" smtClean="0"/>
              <a:t>Laurel </a:t>
            </a:r>
            <a:r>
              <a:rPr lang="en-US" dirty="0" err="1" smtClean="0"/>
              <a:t>Harduar</a:t>
            </a:r>
            <a:r>
              <a:rPr lang="en-US" dirty="0" smtClean="0"/>
              <a:t> </a:t>
            </a:r>
            <a:r>
              <a:rPr lang="en-US" dirty="0" err="1" smtClean="0"/>
              <a:t>Morano</a:t>
            </a:r>
            <a:endParaRPr lang="en-US" dirty="0" smtClean="0"/>
          </a:p>
          <a:p>
            <a:r>
              <a:rPr lang="en-US" dirty="0" smtClean="0"/>
              <a:t>International Society of Disease Surveillance</a:t>
            </a:r>
            <a:endParaRPr lang="en-US" dirty="0"/>
          </a:p>
        </p:txBody>
      </p:sp>
      <p:sp>
        <p:nvSpPr>
          <p:cNvPr id="4" name="Slide Number Placeholder 3"/>
          <p:cNvSpPr>
            <a:spLocks noGrp="1"/>
          </p:cNvSpPr>
          <p:nvPr>
            <p:ph type="sldNum" sz="quarter" idx="11"/>
          </p:nvPr>
        </p:nvSpPr>
        <p:spPr/>
        <p:txBody>
          <a:bodyPr/>
          <a:lstStyle/>
          <a:p>
            <a:fld id="{ED45135A-27A9-4A67-968D-4E6542077DDD}" type="slidenum">
              <a:rPr lang="en-US" smtClean="0"/>
              <a:t>1</a:t>
            </a:fld>
            <a:endParaRPr lang="en-US"/>
          </a:p>
        </p:txBody>
      </p:sp>
      <p:pic>
        <p:nvPicPr>
          <p:cNvPr id="1026" name="Picture 2" descr="http://www.healthsurveillance.org/graphic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457200"/>
            <a:ext cx="1600199" cy="720365"/>
          </a:xfrm>
          <a:prstGeom prst="rect">
            <a:avLst/>
          </a:prstGeom>
          <a:solidFill>
            <a:schemeClr val="accent1"/>
          </a:solidFill>
        </p:spPr>
      </p:pic>
    </p:spTree>
    <p:extLst>
      <p:ext uri="{BB962C8B-B14F-4D97-AF65-F5344CB8AC3E}">
        <p14:creationId xmlns:p14="http://schemas.microsoft.com/office/powerpoint/2010/main" val="31420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 case definition</a:t>
            </a:r>
            <a:endParaRPr lang="en-US" dirty="0"/>
          </a:p>
        </p:txBody>
      </p:sp>
      <p:sp>
        <p:nvSpPr>
          <p:cNvPr id="3" name="Content Placeholder 2"/>
          <p:cNvSpPr>
            <a:spLocks noGrp="1"/>
          </p:cNvSpPr>
          <p:nvPr>
            <p:ph idx="1"/>
          </p:nvPr>
        </p:nvSpPr>
        <p:spPr/>
        <p:txBody>
          <a:bodyPr>
            <a:normAutofit fontScale="92500"/>
          </a:bodyPr>
          <a:lstStyle/>
          <a:p>
            <a:pPr marL="560070" lvl="0" indent="-514350">
              <a:buFont typeface="+mj-lt"/>
              <a:buAutoNum type="arabicPeriod"/>
            </a:pPr>
            <a:r>
              <a:rPr lang="en-US" dirty="0"/>
              <a:t>Decide </a:t>
            </a:r>
            <a:r>
              <a:rPr lang="en-US" dirty="0" smtClean="0"/>
              <a:t>surveillance objective </a:t>
            </a:r>
          </a:p>
          <a:p>
            <a:pPr marL="2217420" lvl="8" indent="-342900">
              <a:buFont typeface="+mj-lt"/>
              <a:buAutoNum type="arabicPeriod"/>
            </a:pPr>
            <a:endParaRPr lang="en-US" dirty="0" smtClean="0"/>
          </a:p>
          <a:p>
            <a:pPr marL="560070" lvl="0" indent="-514350">
              <a:buFont typeface="+mj-lt"/>
              <a:buAutoNum type="arabicPeriod"/>
            </a:pPr>
            <a:r>
              <a:rPr lang="en-US" dirty="0"/>
              <a:t>D</a:t>
            </a:r>
            <a:r>
              <a:rPr lang="en-US" dirty="0" smtClean="0"/>
              <a:t>efinition based </a:t>
            </a:r>
            <a:r>
              <a:rPr lang="en-US" dirty="0"/>
              <a:t>on keywords, diagnosis codes, or both </a:t>
            </a:r>
            <a:endParaRPr lang="en-US" dirty="0" smtClean="0"/>
          </a:p>
          <a:p>
            <a:pPr marL="2217420" lvl="8" indent="-342900">
              <a:buFont typeface="+mj-lt"/>
              <a:buAutoNum type="arabicPeriod"/>
            </a:pPr>
            <a:endParaRPr lang="en-US" dirty="0"/>
          </a:p>
          <a:p>
            <a:pPr marL="560070" lvl="0" indent="-514350">
              <a:buFont typeface="+mj-lt"/>
              <a:buAutoNum type="arabicPeriod"/>
            </a:pPr>
            <a:r>
              <a:rPr lang="en-US" dirty="0"/>
              <a:t>Select the keywords and/or diagnosis codes </a:t>
            </a:r>
            <a:endParaRPr lang="en-US" dirty="0" smtClean="0"/>
          </a:p>
          <a:p>
            <a:pPr marL="2217420" lvl="8" indent="-342900">
              <a:buFont typeface="+mj-lt"/>
              <a:buAutoNum type="arabicPeriod"/>
            </a:pPr>
            <a:endParaRPr lang="en-US" dirty="0"/>
          </a:p>
          <a:p>
            <a:pPr marL="560070" lvl="0" indent="-514350">
              <a:buFont typeface="+mj-lt"/>
              <a:buAutoNum type="arabicPeriod"/>
            </a:pPr>
            <a:r>
              <a:rPr lang="en-US" dirty="0"/>
              <a:t>Validate and refine </a:t>
            </a:r>
            <a:endParaRPr lang="en-US" dirty="0" smtClean="0"/>
          </a:p>
          <a:p>
            <a:pPr marL="2217420" lvl="8" indent="-342900">
              <a:buFont typeface="+mj-lt"/>
              <a:buAutoNum type="arabicPeriod"/>
            </a:pPr>
            <a:endParaRPr lang="en-US" dirty="0" smtClean="0"/>
          </a:p>
          <a:p>
            <a:pPr marL="560070" lvl="0" indent="-514350">
              <a:buFont typeface="+mj-lt"/>
              <a:buAutoNum type="arabicPeriod"/>
            </a:pPr>
            <a:r>
              <a:rPr lang="en-US" dirty="0" smtClean="0"/>
              <a:t>Restriction by </a:t>
            </a:r>
            <a:r>
              <a:rPr lang="en-US" dirty="0"/>
              <a:t>other factors </a:t>
            </a:r>
            <a:endParaRPr lang="en-US" dirty="0" smtClean="0"/>
          </a:p>
          <a:p>
            <a:pPr marL="2217420" lvl="8" indent="-342900">
              <a:buFont typeface="+mj-lt"/>
              <a:buAutoNum type="arabicPeriod"/>
            </a:pPr>
            <a:endParaRPr lang="en-US" dirty="0" smtClean="0"/>
          </a:p>
          <a:p>
            <a:pPr marL="560070" lvl="0" indent="-514350">
              <a:buFont typeface="+mj-lt"/>
              <a:buAutoNum type="arabicPeriod"/>
            </a:pPr>
            <a:r>
              <a:rPr lang="en-US" dirty="0" smtClean="0"/>
              <a:t>Evaluate </a:t>
            </a:r>
            <a:r>
              <a:rPr lang="en-US" dirty="0"/>
              <a:t>the </a:t>
            </a:r>
            <a:r>
              <a:rPr lang="en-US" dirty="0" smtClean="0"/>
              <a:t>effectiveness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10</a:t>
            </a:fld>
            <a:endParaRPr lang="en-US" dirty="0"/>
          </a:p>
        </p:txBody>
      </p:sp>
      <p:sp>
        <p:nvSpPr>
          <p:cNvPr id="5" name="TextBox 4"/>
          <p:cNvSpPr txBox="1"/>
          <p:nvPr/>
        </p:nvSpPr>
        <p:spPr>
          <a:xfrm>
            <a:off x="152400" y="230345"/>
            <a:ext cx="1146468" cy="369332"/>
          </a:xfrm>
          <a:prstGeom prst="rect">
            <a:avLst/>
          </a:prstGeom>
          <a:noFill/>
        </p:spPr>
        <p:txBody>
          <a:bodyPr wrap="none" rtlCol="0">
            <a:spAutoFit/>
          </a:bodyPr>
          <a:lstStyle/>
          <a:p>
            <a:r>
              <a:rPr lang="en-US" dirty="0" smtClean="0"/>
              <a:t>Section II</a:t>
            </a:r>
            <a:endParaRPr lang="en-US" dirty="0"/>
          </a:p>
        </p:txBody>
      </p:sp>
    </p:spTree>
    <p:extLst>
      <p:ext uri="{BB962C8B-B14F-4D97-AF65-F5344CB8AC3E}">
        <p14:creationId xmlns:p14="http://schemas.microsoft.com/office/powerpoint/2010/main" val="5521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11</a:t>
            </a:fld>
            <a:endParaRPr lang="en-US" dirty="0"/>
          </a:p>
        </p:txBody>
      </p:sp>
      <p:sp>
        <p:nvSpPr>
          <p:cNvPr id="6" name="TextBox 5"/>
          <p:cNvSpPr txBox="1"/>
          <p:nvPr/>
        </p:nvSpPr>
        <p:spPr>
          <a:xfrm>
            <a:off x="152400" y="230345"/>
            <a:ext cx="1146468" cy="369332"/>
          </a:xfrm>
          <a:prstGeom prst="rect">
            <a:avLst/>
          </a:prstGeom>
          <a:noFill/>
        </p:spPr>
        <p:txBody>
          <a:bodyPr wrap="none" rtlCol="0">
            <a:spAutoFit/>
          </a:bodyPr>
          <a:lstStyle/>
          <a:p>
            <a:r>
              <a:rPr lang="en-US" dirty="0" smtClean="0"/>
              <a:t>Section II</a:t>
            </a:r>
            <a:endParaRPr lang="en-US" dirty="0"/>
          </a:p>
        </p:txBody>
      </p:sp>
      <p:sp>
        <p:nvSpPr>
          <p:cNvPr id="7" name="Content Placeholder 2"/>
          <p:cNvSpPr>
            <a:spLocks noGrp="1"/>
          </p:cNvSpPr>
          <p:nvPr>
            <p:ph idx="1"/>
          </p:nvPr>
        </p:nvSpPr>
        <p:spPr/>
        <p:txBody>
          <a:bodyPr>
            <a:normAutofit/>
          </a:bodyPr>
          <a:lstStyle/>
          <a:p>
            <a:r>
              <a:rPr lang="en-US" dirty="0" smtClean="0"/>
              <a:t>Identify based on another jurisdiction</a:t>
            </a:r>
          </a:p>
          <a:p>
            <a:pPr lvl="8"/>
            <a:endParaRPr lang="en-US" dirty="0" smtClean="0"/>
          </a:p>
        </p:txBody>
      </p:sp>
    </p:spTree>
    <p:extLst>
      <p:ext uri="{BB962C8B-B14F-4D97-AF65-F5344CB8AC3E}">
        <p14:creationId xmlns:p14="http://schemas.microsoft.com/office/powerpoint/2010/main" val="106885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D45135A-27A9-4A67-968D-4E6542077DDD}" type="slidenum">
              <a:rPr lang="en-US" smtClean="0"/>
              <a:t>12</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7" t="14074" r="23542" b="8148"/>
          <a:stretch/>
        </p:blipFill>
        <p:spPr bwMode="auto">
          <a:xfrm>
            <a:off x="0" y="381000"/>
            <a:ext cx="9144000" cy="610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6096000"/>
            <a:ext cx="8686800" cy="246221"/>
          </a:xfrm>
          <a:prstGeom prst="rect">
            <a:avLst/>
          </a:prstGeom>
        </p:spPr>
        <p:txBody>
          <a:bodyPr wrap="square">
            <a:spAutoFit/>
          </a:bodyPr>
          <a:lstStyle/>
          <a:p>
            <a:r>
              <a:rPr lang="en-US" sz="1000" dirty="0">
                <a:solidFill>
                  <a:schemeClr val="bg1"/>
                </a:solidFill>
              </a:rPr>
              <a:t>The symbol for wildcard (^ or *) varies by syndromic surveillance system. For ESSENCE a subtotal of ≥6 points are required for a visit to be captured.</a:t>
            </a:r>
          </a:p>
        </p:txBody>
      </p:sp>
    </p:spTree>
    <p:extLst>
      <p:ext uri="{BB962C8B-B14F-4D97-AF65-F5344CB8AC3E}">
        <p14:creationId xmlns:p14="http://schemas.microsoft.com/office/powerpoint/2010/main" val="394440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50000"/>
                  </a:schemeClr>
                </a:solidFill>
              </a:rPr>
              <a:t>Identify based on another jurisdiction</a:t>
            </a:r>
          </a:p>
          <a:p>
            <a:pPr lvl="8"/>
            <a:endParaRPr lang="en-US" dirty="0" smtClean="0"/>
          </a:p>
          <a:p>
            <a:r>
              <a:rPr lang="en-US" dirty="0"/>
              <a:t>Identify keywords based on diagnosis </a:t>
            </a:r>
            <a:r>
              <a:rPr lang="en-US" dirty="0" smtClean="0"/>
              <a:t>codes</a:t>
            </a:r>
          </a:p>
          <a:p>
            <a:pPr lvl="8"/>
            <a:endParaRPr lang="en-US" dirty="0" smtClean="0"/>
          </a:p>
          <a:p>
            <a:r>
              <a:rPr lang="en-US" dirty="0" smtClean="0"/>
              <a:t>Identify </a:t>
            </a:r>
            <a:r>
              <a:rPr lang="en-US" dirty="0"/>
              <a:t>keywords based on an </a:t>
            </a:r>
            <a:r>
              <a:rPr lang="en-US" dirty="0" smtClean="0"/>
              <a:t>event</a:t>
            </a:r>
          </a:p>
          <a:p>
            <a:pPr lvl="8"/>
            <a:endParaRPr lang="en-US" dirty="0" smtClean="0"/>
          </a:p>
          <a:p>
            <a:r>
              <a:rPr lang="en-US" dirty="0"/>
              <a:t>Identify keywords based on an activity</a:t>
            </a:r>
            <a:endParaRPr lang="en-US" dirty="0" smtClean="0"/>
          </a:p>
          <a:p>
            <a:pPr lvl="8"/>
            <a:endParaRPr lang="en-US" dirty="0" smtClean="0"/>
          </a:p>
          <a:p>
            <a:r>
              <a:rPr lang="en-US" dirty="0"/>
              <a:t>Identify keywords by speaking with </a:t>
            </a:r>
            <a:r>
              <a:rPr lang="en-US" dirty="0" smtClean="0"/>
              <a:t>partners</a:t>
            </a:r>
          </a:p>
          <a:p>
            <a:pPr lvl="8"/>
            <a:endParaRPr lang="en-US" dirty="0" smtClean="0"/>
          </a:p>
          <a:p>
            <a:r>
              <a:rPr lang="en-US" dirty="0"/>
              <a:t>Identify keywords by machine learning</a:t>
            </a:r>
          </a:p>
        </p:txBody>
      </p:sp>
      <p:sp>
        <p:nvSpPr>
          <p:cNvPr id="4" name="Slide Number Placeholder 3"/>
          <p:cNvSpPr>
            <a:spLocks noGrp="1"/>
          </p:cNvSpPr>
          <p:nvPr>
            <p:ph type="sldNum" sz="quarter" idx="12"/>
          </p:nvPr>
        </p:nvSpPr>
        <p:spPr/>
        <p:txBody>
          <a:bodyPr/>
          <a:lstStyle/>
          <a:p>
            <a:fld id="{ED45135A-27A9-4A67-968D-4E6542077DDD}" type="slidenum">
              <a:rPr lang="en-US" smtClean="0"/>
              <a:t>13</a:t>
            </a:fld>
            <a:endParaRPr lang="en-US" dirty="0"/>
          </a:p>
        </p:txBody>
      </p:sp>
      <p:sp>
        <p:nvSpPr>
          <p:cNvPr id="6" name="TextBox 5"/>
          <p:cNvSpPr txBox="1"/>
          <p:nvPr/>
        </p:nvSpPr>
        <p:spPr>
          <a:xfrm>
            <a:off x="152400" y="230345"/>
            <a:ext cx="1146468" cy="369332"/>
          </a:xfrm>
          <a:prstGeom prst="rect">
            <a:avLst/>
          </a:prstGeom>
          <a:noFill/>
        </p:spPr>
        <p:txBody>
          <a:bodyPr wrap="none" rtlCol="0">
            <a:spAutoFit/>
          </a:bodyPr>
          <a:lstStyle/>
          <a:p>
            <a:r>
              <a:rPr lang="en-US" dirty="0" smtClean="0"/>
              <a:t>Section II</a:t>
            </a:r>
            <a:endParaRPr lang="en-US" dirty="0"/>
          </a:p>
        </p:txBody>
      </p:sp>
    </p:spTree>
    <p:extLst>
      <p:ext uri="{BB962C8B-B14F-4D97-AF65-F5344CB8AC3E}">
        <p14:creationId xmlns:p14="http://schemas.microsoft.com/office/powerpoint/2010/main" val="177800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codes</a:t>
            </a:r>
            <a:endParaRPr lang="en-US" dirty="0"/>
          </a:p>
        </p:txBody>
      </p:sp>
      <p:sp>
        <p:nvSpPr>
          <p:cNvPr id="3" name="Content Placeholder 2"/>
          <p:cNvSpPr>
            <a:spLocks noGrp="1"/>
          </p:cNvSpPr>
          <p:nvPr>
            <p:ph idx="1"/>
          </p:nvPr>
        </p:nvSpPr>
        <p:spPr/>
        <p:txBody>
          <a:bodyPr/>
          <a:lstStyle/>
          <a:p>
            <a:r>
              <a:rPr lang="en-US" dirty="0" smtClean="0"/>
              <a:t>Identify based on another jurisdiction or published papers</a:t>
            </a:r>
          </a:p>
          <a:p>
            <a:pPr lvl="8"/>
            <a:endParaRPr lang="en-US" dirty="0" smtClean="0"/>
          </a:p>
          <a:p>
            <a:r>
              <a:rPr lang="en-US" dirty="0"/>
              <a:t>Identify </a:t>
            </a:r>
            <a:r>
              <a:rPr lang="en-US" dirty="0" smtClean="0"/>
              <a:t>by </a:t>
            </a:r>
            <a:r>
              <a:rPr lang="en-US" dirty="0"/>
              <a:t>searching the </a:t>
            </a:r>
            <a:endParaRPr lang="en-US" dirty="0" smtClean="0"/>
          </a:p>
          <a:p>
            <a:pPr marL="45720" indent="0">
              <a:buNone/>
            </a:pPr>
            <a:r>
              <a:rPr lang="en-US" dirty="0"/>
              <a:t> </a:t>
            </a:r>
            <a:r>
              <a:rPr lang="en-US" dirty="0" smtClean="0"/>
              <a:t> code manual</a:t>
            </a:r>
          </a:p>
          <a:p>
            <a:pPr marL="45720" indent="0">
              <a:buNone/>
            </a:pP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14</a:t>
            </a:fld>
            <a:endParaRPr lang="en-US" dirty="0"/>
          </a:p>
        </p:txBody>
      </p:sp>
      <p:sp>
        <p:nvSpPr>
          <p:cNvPr id="5" name="TextBox 4"/>
          <p:cNvSpPr txBox="1"/>
          <p:nvPr/>
        </p:nvSpPr>
        <p:spPr>
          <a:xfrm>
            <a:off x="152400" y="230345"/>
            <a:ext cx="1146468" cy="369332"/>
          </a:xfrm>
          <a:prstGeom prst="rect">
            <a:avLst/>
          </a:prstGeom>
          <a:noFill/>
        </p:spPr>
        <p:txBody>
          <a:bodyPr wrap="none" rtlCol="0">
            <a:spAutoFit/>
          </a:bodyPr>
          <a:lstStyle/>
          <a:p>
            <a:r>
              <a:rPr lang="en-US" dirty="0" smtClean="0"/>
              <a:t>Section II</a:t>
            </a:r>
            <a:endParaRPr lang="en-US" dirty="0"/>
          </a:p>
        </p:txBody>
      </p:sp>
      <p:grpSp>
        <p:nvGrpSpPr>
          <p:cNvPr id="7" name="Group 6"/>
          <p:cNvGrpSpPr/>
          <p:nvPr/>
        </p:nvGrpSpPr>
        <p:grpSpPr>
          <a:xfrm>
            <a:off x="5562600" y="2538765"/>
            <a:ext cx="3099143" cy="4243035"/>
            <a:chOff x="5740057" y="2538765"/>
            <a:chExt cx="3099143" cy="4243035"/>
          </a:xfrm>
        </p:grpSpPr>
        <p:sp>
          <p:nvSpPr>
            <p:cNvPr id="6" name="TextBox 5"/>
            <p:cNvSpPr txBox="1"/>
            <p:nvPr/>
          </p:nvSpPr>
          <p:spPr>
            <a:xfrm>
              <a:off x="5867400" y="6504801"/>
              <a:ext cx="2890392" cy="276999"/>
            </a:xfrm>
            <a:prstGeom prst="rect">
              <a:avLst/>
            </a:prstGeom>
            <a:noFill/>
          </p:spPr>
          <p:txBody>
            <a:bodyPr wrap="square" rtlCol="0">
              <a:spAutoFit/>
            </a:bodyPr>
            <a:lstStyle/>
            <a:p>
              <a:r>
                <a:rPr lang="en-US" sz="1200" dirty="0" smtClean="0"/>
                <a:t>*Example only – not an endorsement</a:t>
              </a:r>
              <a:endParaRPr lang="en-US" sz="1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057" y="2538765"/>
              <a:ext cx="3099143" cy="401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355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t>
            </a:r>
            <a:endParaRPr lang="en-US" dirty="0"/>
          </a:p>
        </p:txBody>
      </p:sp>
      <p:sp>
        <p:nvSpPr>
          <p:cNvPr id="3" name="Content Placeholder 2"/>
          <p:cNvSpPr>
            <a:spLocks noGrp="1"/>
          </p:cNvSpPr>
          <p:nvPr>
            <p:ph idx="1"/>
          </p:nvPr>
        </p:nvSpPr>
        <p:spPr/>
        <p:txBody>
          <a:bodyPr/>
          <a:lstStyle/>
          <a:p>
            <a:r>
              <a:rPr lang="en-US" dirty="0" smtClean="0"/>
              <a:t>Potentially multiple etiologies (e.g. fire or non-fire related CO poisoning)</a:t>
            </a:r>
          </a:p>
          <a:p>
            <a:pPr lvl="8"/>
            <a:endParaRPr lang="en-US" dirty="0" smtClean="0"/>
          </a:p>
          <a:p>
            <a:r>
              <a:rPr lang="en-US" dirty="0" smtClean="0"/>
              <a:t>Timing (e.g., summer only, event only) </a:t>
            </a:r>
          </a:p>
          <a:p>
            <a:pPr lvl="8"/>
            <a:endParaRPr lang="en-US" dirty="0" smtClean="0"/>
          </a:p>
          <a:p>
            <a:r>
              <a:rPr lang="en-US" dirty="0" smtClean="0"/>
              <a:t>All ED visits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15</a:t>
            </a:fld>
            <a:endParaRPr lang="en-US" dirty="0"/>
          </a:p>
        </p:txBody>
      </p:sp>
      <p:sp>
        <p:nvSpPr>
          <p:cNvPr id="5" name="TextBox 4"/>
          <p:cNvSpPr txBox="1"/>
          <p:nvPr/>
        </p:nvSpPr>
        <p:spPr>
          <a:xfrm>
            <a:off x="152400" y="230345"/>
            <a:ext cx="1146468" cy="369332"/>
          </a:xfrm>
          <a:prstGeom prst="rect">
            <a:avLst/>
          </a:prstGeom>
          <a:noFill/>
        </p:spPr>
        <p:txBody>
          <a:bodyPr wrap="none" rtlCol="0">
            <a:spAutoFit/>
          </a:bodyPr>
          <a:lstStyle/>
          <a:p>
            <a:r>
              <a:rPr lang="en-US" dirty="0" smtClean="0"/>
              <a:t>Section II</a:t>
            </a:r>
            <a:endParaRPr lang="en-US" dirty="0"/>
          </a:p>
        </p:txBody>
      </p:sp>
    </p:spTree>
    <p:extLst>
      <p:ext uri="{BB962C8B-B14F-4D97-AF65-F5344CB8AC3E}">
        <p14:creationId xmlns:p14="http://schemas.microsoft.com/office/powerpoint/2010/main" val="11612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Validate/evaluate effectiveness</a:t>
            </a:r>
            <a:endParaRPr lang="en-US" dirty="0"/>
          </a:p>
        </p:txBody>
      </p:sp>
      <p:sp>
        <p:nvSpPr>
          <p:cNvPr id="3" name="Content Placeholder 2"/>
          <p:cNvSpPr>
            <a:spLocks noGrp="1"/>
          </p:cNvSpPr>
          <p:nvPr>
            <p:ph idx="1"/>
          </p:nvPr>
        </p:nvSpPr>
        <p:spPr/>
        <p:txBody>
          <a:bodyPr/>
          <a:lstStyle/>
          <a:p>
            <a:r>
              <a:rPr lang="en-US" dirty="0" smtClean="0"/>
              <a:t>Manual review</a:t>
            </a:r>
          </a:p>
          <a:p>
            <a:pPr lvl="8"/>
            <a:endParaRPr lang="en-US" dirty="0" smtClean="0"/>
          </a:p>
          <a:p>
            <a:r>
              <a:rPr lang="en-US" dirty="0" smtClean="0"/>
              <a:t>Identify a gold standard → calculate performance measures</a:t>
            </a:r>
          </a:p>
          <a:p>
            <a:pPr lvl="8"/>
            <a:endParaRPr lang="en-US" dirty="0" smtClean="0"/>
          </a:p>
          <a:p>
            <a:r>
              <a:rPr lang="en-US" dirty="0" smtClean="0"/>
              <a:t>Temporality </a:t>
            </a:r>
          </a:p>
          <a:p>
            <a:pPr marL="45720" indent="0">
              <a:buNone/>
            </a:pPr>
            <a:r>
              <a:rPr lang="en-US" dirty="0" smtClean="0"/>
              <a:t>   comparison</a:t>
            </a:r>
          </a:p>
          <a:p>
            <a:pPr marL="45720" indent="0">
              <a:buNone/>
            </a:pP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16</a:t>
            </a:fld>
            <a:endParaRPr lang="en-US" dirty="0"/>
          </a:p>
        </p:txBody>
      </p:sp>
      <p:sp>
        <p:nvSpPr>
          <p:cNvPr id="5" name="TextBox 4"/>
          <p:cNvSpPr txBox="1"/>
          <p:nvPr/>
        </p:nvSpPr>
        <p:spPr>
          <a:xfrm>
            <a:off x="152400" y="230345"/>
            <a:ext cx="1146468" cy="369332"/>
          </a:xfrm>
          <a:prstGeom prst="rect">
            <a:avLst/>
          </a:prstGeom>
          <a:noFill/>
        </p:spPr>
        <p:txBody>
          <a:bodyPr wrap="none" rtlCol="0">
            <a:spAutoFit/>
          </a:bodyPr>
          <a:lstStyle/>
          <a:p>
            <a:r>
              <a:rPr lang="en-US" dirty="0" smtClean="0"/>
              <a:t>Section II</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27931"/>
            <a:ext cx="4870827" cy="325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32308" y="6477000"/>
            <a:ext cx="1159292" cy="307777"/>
          </a:xfrm>
          <a:prstGeom prst="rect">
            <a:avLst/>
          </a:prstGeom>
          <a:noFill/>
        </p:spPr>
        <p:txBody>
          <a:bodyPr wrap="none" rtlCol="0">
            <a:spAutoFit/>
          </a:bodyPr>
          <a:lstStyle/>
          <a:p>
            <a:r>
              <a:rPr lang="en-US" sz="1400" dirty="0" smtClean="0">
                <a:solidFill>
                  <a:schemeClr val="bg1"/>
                </a:solidFill>
              </a:rPr>
              <a:t>[Berry 2013]</a:t>
            </a:r>
            <a:endParaRPr lang="en-US" sz="1400" dirty="0">
              <a:solidFill>
                <a:schemeClr val="bg1"/>
              </a:solidFill>
            </a:endParaRPr>
          </a:p>
        </p:txBody>
      </p:sp>
    </p:spTree>
    <p:extLst>
      <p:ext uri="{BB962C8B-B14F-4D97-AF65-F5344CB8AC3E}">
        <p14:creationId xmlns:p14="http://schemas.microsoft.com/office/powerpoint/2010/main" val="39314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D45135A-27A9-4A67-968D-4E6542077DDD}" type="slidenum">
              <a:rPr lang="en-US" smtClean="0"/>
              <a:t>17</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08" t="12223" r="25000" b="11111"/>
          <a:stretch/>
        </p:blipFill>
        <p:spPr bwMode="auto">
          <a:xfrm>
            <a:off x="0" y="146538"/>
            <a:ext cx="9144000" cy="63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274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SyS</a:t>
            </a:r>
            <a:r>
              <a:rPr lang="en-US" dirty="0" smtClean="0"/>
              <a:t> and Environmental Data</a:t>
            </a:r>
            <a:endParaRPr lang="en-US" dirty="0"/>
          </a:p>
        </p:txBody>
      </p:sp>
      <p:sp>
        <p:nvSpPr>
          <p:cNvPr id="3" name="Content Placeholder 2"/>
          <p:cNvSpPr>
            <a:spLocks noGrp="1"/>
          </p:cNvSpPr>
          <p:nvPr>
            <p:ph idx="1"/>
          </p:nvPr>
        </p:nvSpPr>
        <p:spPr/>
        <p:txBody>
          <a:bodyPr>
            <a:normAutofit fontScale="85000" lnSpcReduction="10000"/>
          </a:bodyPr>
          <a:lstStyle/>
          <a:p>
            <a:pPr marL="560070" indent="-514350">
              <a:buFont typeface="+mj-lt"/>
              <a:buAutoNum type="arabicPeriod"/>
            </a:pPr>
            <a:r>
              <a:rPr lang="en-US" dirty="0"/>
              <a:t>Identify goal and potential uses of surveillance</a:t>
            </a:r>
          </a:p>
          <a:p>
            <a:pPr marL="2388870" lvl="8" indent="-514350">
              <a:buFont typeface="+mj-lt"/>
              <a:buAutoNum type="arabicPeriod"/>
            </a:pPr>
            <a:endParaRPr lang="en-US" dirty="0" smtClean="0"/>
          </a:p>
          <a:p>
            <a:pPr marL="560070" lvl="0" indent="-514350">
              <a:buFont typeface="+mj-lt"/>
              <a:buAutoNum type="arabicPeriod"/>
            </a:pPr>
            <a:r>
              <a:rPr lang="en-US" dirty="0" smtClean="0"/>
              <a:t>Identify </a:t>
            </a:r>
            <a:r>
              <a:rPr lang="en-US" dirty="0"/>
              <a:t>the </a:t>
            </a:r>
            <a:r>
              <a:rPr lang="en-US" dirty="0" smtClean="0"/>
              <a:t>appropriate types </a:t>
            </a:r>
            <a:r>
              <a:rPr lang="en-US" dirty="0"/>
              <a:t>of </a:t>
            </a:r>
            <a:r>
              <a:rPr lang="en-US" dirty="0" smtClean="0"/>
              <a:t>data</a:t>
            </a:r>
          </a:p>
          <a:p>
            <a:pPr marL="2388870" lvl="8" indent="-514350">
              <a:buFont typeface="+mj-lt"/>
              <a:buAutoNum type="arabicPeriod"/>
            </a:pPr>
            <a:endParaRPr lang="en-US" dirty="0" smtClean="0"/>
          </a:p>
          <a:p>
            <a:pPr marL="560070" lvl="0" indent="-514350">
              <a:buFont typeface="+mj-lt"/>
              <a:buAutoNum type="arabicPeriod"/>
            </a:pPr>
            <a:r>
              <a:rPr lang="en-US" dirty="0" smtClean="0"/>
              <a:t>Identify data source</a:t>
            </a:r>
          </a:p>
          <a:p>
            <a:pPr marL="2388870" lvl="8" indent="-514350">
              <a:buFont typeface="+mj-lt"/>
              <a:buAutoNum type="arabicPeriod"/>
            </a:pPr>
            <a:endParaRPr lang="en-US" dirty="0"/>
          </a:p>
          <a:p>
            <a:pPr marL="560070" lvl="0" indent="-514350">
              <a:buFont typeface="+mj-lt"/>
              <a:buAutoNum type="arabicPeriod"/>
            </a:pPr>
            <a:r>
              <a:rPr lang="en-US" dirty="0"/>
              <a:t>Ask permission to use </a:t>
            </a:r>
            <a:r>
              <a:rPr lang="en-US" dirty="0" smtClean="0"/>
              <a:t>data</a:t>
            </a:r>
          </a:p>
          <a:p>
            <a:pPr marL="2388870" lvl="8" indent="-514350">
              <a:buFont typeface="+mj-lt"/>
              <a:buAutoNum type="arabicPeriod"/>
            </a:pPr>
            <a:endParaRPr lang="en-US" dirty="0" smtClean="0"/>
          </a:p>
          <a:p>
            <a:pPr marL="560070" lvl="0" indent="-514350">
              <a:buFont typeface="+mj-lt"/>
              <a:buAutoNum type="arabicPeriod"/>
            </a:pPr>
            <a:r>
              <a:rPr lang="en-US" dirty="0" smtClean="0"/>
              <a:t>Temporally and geographically match </a:t>
            </a:r>
            <a:r>
              <a:rPr lang="en-US" dirty="0"/>
              <a:t>the </a:t>
            </a:r>
            <a:r>
              <a:rPr lang="en-US" dirty="0" smtClean="0"/>
              <a:t>data</a:t>
            </a:r>
          </a:p>
          <a:p>
            <a:pPr marL="2388870" lvl="8" indent="-514350">
              <a:buFont typeface="+mj-lt"/>
              <a:buAutoNum type="arabicPeriod"/>
            </a:pPr>
            <a:endParaRPr lang="en-US" dirty="0"/>
          </a:p>
          <a:p>
            <a:pPr marL="560070" lvl="0" indent="-514350">
              <a:buFont typeface="+mj-lt"/>
              <a:buAutoNum type="arabicPeriod"/>
            </a:pPr>
            <a:r>
              <a:rPr lang="en-US" dirty="0"/>
              <a:t>Maintain a working relationship with environmental data </a:t>
            </a:r>
            <a:r>
              <a:rPr lang="en-US" dirty="0" smtClean="0"/>
              <a:t>steward</a:t>
            </a:r>
          </a:p>
          <a:p>
            <a:pPr marL="2388870" lvl="8" indent="-514350">
              <a:buFont typeface="+mj-lt"/>
              <a:buAutoNum type="arabicPeriod"/>
            </a:pPr>
            <a:endParaRPr lang="en-US" dirty="0"/>
          </a:p>
          <a:p>
            <a:pPr marL="560070" lvl="0" indent="-514350">
              <a:buFont typeface="+mj-lt"/>
              <a:buAutoNum type="arabicPeriod"/>
            </a:pPr>
            <a:r>
              <a:rPr lang="en-US" dirty="0"/>
              <a:t>Demonstrate use</a:t>
            </a:r>
          </a:p>
          <a:p>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18</a:t>
            </a:fld>
            <a:endParaRPr lang="en-US" dirty="0"/>
          </a:p>
        </p:txBody>
      </p:sp>
      <p:sp>
        <p:nvSpPr>
          <p:cNvPr id="5" name="TextBox 4"/>
          <p:cNvSpPr txBox="1"/>
          <p:nvPr/>
        </p:nvSpPr>
        <p:spPr>
          <a:xfrm>
            <a:off x="152400" y="230345"/>
            <a:ext cx="1210588" cy="369332"/>
          </a:xfrm>
          <a:prstGeom prst="rect">
            <a:avLst/>
          </a:prstGeom>
          <a:noFill/>
        </p:spPr>
        <p:txBody>
          <a:bodyPr wrap="none" rtlCol="0">
            <a:spAutoFit/>
          </a:bodyPr>
          <a:lstStyle/>
          <a:p>
            <a:r>
              <a:rPr lang="en-US" dirty="0" smtClean="0"/>
              <a:t>Section III</a:t>
            </a:r>
            <a:endParaRPr lang="en-US" dirty="0"/>
          </a:p>
        </p:txBody>
      </p:sp>
    </p:spTree>
    <p:extLst>
      <p:ext uri="{BB962C8B-B14F-4D97-AF65-F5344CB8AC3E}">
        <p14:creationId xmlns:p14="http://schemas.microsoft.com/office/powerpoint/2010/main" val="17695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SyS</a:t>
            </a:r>
            <a:r>
              <a:rPr lang="en-US" dirty="0" smtClean="0"/>
              <a:t> and Environmental Data</a:t>
            </a:r>
            <a:endParaRPr lang="en-US" dirty="0"/>
          </a:p>
        </p:txBody>
      </p:sp>
      <p:sp>
        <p:nvSpPr>
          <p:cNvPr id="3" name="Content Placeholder 2"/>
          <p:cNvSpPr>
            <a:spLocks noGrp="1"/>
          </p:cNvSpPr>
          <p:nvPr>
            <p:ph idx="1"/>
          </p:nvPr>
        </p:nvSpPr>
        <p:spPr/>
        <p:txBody>
          <a:bodyPr>
            <a:normAutofit fontScale="92500" lnSpcReduction="10000"/>
          </a:bodyPr>
          <a:lstStyle/>
          <a:p>
            <a:pPr marL="2388870" lvl="8" indent="-514350">
              <a:buFont typeface="+mj-lt"/>
              <a:buAutoNum type="arabicPeriod"/>
            </a:pPr>
            <a:endParaRPr lang="en-US" dirty="0" smtClean="0"/>
          </a:p>
          <a:p>
            <a:pPr marL="560070" lvl="0" indent="-514350">
              <a:buFont typeface="+mj-lt"/>
              <a:buAutoNum type="arabicPeriod" startAt="4"/>
            </a:pPr>
            <a:r>
              <a:rPr lang="en-US" dirty="0" smtClean="0">
                <a:solidFill>
                  <a:schemeClr val="tx1">
                    <a:lumMod val="50000"/>
                  </a:schemeClr>
                </a:solidFill>
              </a:rPr>
              <a:t>Temporally and geographically match </a:t>
            </a:r>
            <a:r>
              <a:rPr lang="en-US" dirty="0">
                <a:solidFill>
                  <a:schemeClr val="tx1">
                    <a:lumMod val="50000"/>
                  </a:schemeClr>
                </a:solidFill>
              </a:rPr>
              <a:t>the </a:t>
            </a:r>
            <a:r>
              <a:rPr lang="en-US" dirty="0" smtClean="0">
                <a:solidFill>
                  <a:schemeClr val="tx1">
                    <a:lumMod val="50000"/>
                  </a:schemeClr>
                </a:solidFill>
              </a:rPr>
              <a:t>data</a:t>
            </a:r>
          </a:p>
          <a:p>
            <a:pPr marL="2388870" lvl="8" indent="-514350">
              <a:buFont typeface="+mj-lt"/>
              <a:buAutoNum type="arabicPeriod" startAt="4"/>
            </a:pPr>
            <a:endParaRPr lang="en-US" dirty="0" smtClean="0"/>
          </a:p>
          <a:p>
            <a:pPr marL="560070" lvl="0" indent="-514350">
              <a:buFont typeface="+mj-lt"/>
              <a:buAutoNum type="arabicPeriod" startAt="4"/>
            </a:pPr>
            <a:r>
              <a:rPr lang="en-US" b="1" dirty="0" smtClean="0"/>
              <a:t>Add </a:t>
            </a:r>
            <a:r>
              <a:rPr lang="en-US" b="1" dirty="0"/>
              <a:t>environmental data as a new </a:t>
            </a:r>
            <a:r>
              <a:rPr lang="en-US" b="1" dirty="0" smtClean="0"/>
              <a:t>data to </a:t>
            </a:r>
            <a:r>
              <a:rPr lang="en-US" b="1" dirty="0" err="1" smtClean="0"/>
              <a:t>SyS</a:t>
            </a:r>
            <a:endParaRPr lang="en-US" b="1" dirty="0" smtClean="0"/>
          </a:p>
          <a:p>
            <a:pPr marL="2388870" lvl="8" indent="-514350">
              <a:buFont typeface="+mj-lt"/>
              <a:buAutoNum type="arabicPeriod" startAt="4"/>
            </a:pPr>
            <a:endParaRPr lang="en-US" b="1" dirty="0" smtClean="0"/>
          </a:p>
          <a:p>
            <a:pPr marL="560070" lvl="0" indent="-514350">
              <a:buFont typeface="+mj-lt"/>
              <a:buAutoNum type="arabicPeriod" startAt="4"/>
            </a:pPr>
            <a:r>
              <a:rPr lang="en-US" b="1" dirty="0" smtClean="0"/>
              <a:t>Validate </a:t>
            </a:r>
            <a:r>
              <a:rPr lang="en-US" b="1" dirty="0"/>
              <a:t>environmental data </a:t>
            </a:r>
            <a:endParaRPr lang="en-US" b="1" dirty="0" smtClean="0"/>
          </a:p>
          <a:p>
            <a:pPr marL="2388870" lvl="8" indent="-514350">
              <a:buFont typeface="+mj-lt"/>
              <a:buAutoNum type="arabicPeriod" startAt="4"/>
            </a:pPr>
            <a:endParaRPr lang="en-US" dirty="0"/>
          </a:p>
          <a:p>
            <a:pPr marL="560070" lvl="0" indent="-514350">
              <a:buFont typeface="+mj-lt"/>
              <a:buAutoNum type="arabicPeriod" startAt="4"/>
            </a:pPr>
            <a:r>
              <a:rPr lang="en-US" dirty="0">
                <a:solidFill>
                  <a:schemeClr val="tx1">
                    <a:lumMod val="50000"/>
                  </a:schemeClr>
                </a:solidFill>
              </a:rPr>
              <a:t>Maintain a working relationship with environmental data </a:t>
            </a:r>
            <a:r>
              <a:rPr lang="en-US" dirty="0" smtClean="0">
                <a:solidFill>
                  <a:schemeClr val="tx1">
                    <a:lumMod val="50000"/>
                  </a:schemeClr>
                </a:solidFill>
              </a:rPr>
              <a:t>steward</a:t>
            </a:r>
          </a:p>
          <a:p>
            <a:pPr marL="2388870" lvl="8" indent="-514350">
              <a:buFont typeface="+mj-lt"/>
              <a:buAutoNum type="arabicPeriod" startAt="4"/>
            </a:pPr>
            <a:endParaRPr lang="en-US" dirty="0">
              <a:solidFill>
                <a:schemeClr val="tx1">
                  <a:lumMod val="50000"/>
                </a:schemeClr>
              </a:solidFill>
            </a:endParaRPr>
          </a:p>
          <a:p>
            <a:pPr marL="560070" lvl="0" indent="-514350">
              <a:buFont typeface="+mj-lt"/>
              <a:buAutoNum type="arabicPeriod" startAt="4"/>
            </a:pPr>
            <a:r>
              <a:rPr lang="en-US" dirty="0">
                <a:solidFill>
                  <a:schemeClr val="tx1">
                    <a:lumMod val="50000"/>
                  </a:schemeClr>
                </a:solidFill>
              </a:rPr>
              <a:t>Demonstrate use</a:t>
            </a:r>
          </a:p>
          <a:p>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19</a:t>
            </a:fld>
            <a:endParaRPr lang="en-US" dirty="0"/>
          </a:p>
        </p:txBody>
      </p:sp>
      <p:sp>
        <p:nvSpPr>
          <p:cNvPr id="5" name="TextBox 4"/>
          <p:cNvSpPr txBox="1"/>
          <p:nvPr/>
        </p:nvSpPr>
        <p:spPr>
          <a:xfrm>
            <a:off x="152400" y="230345"/>
            <a:ext cx="1210588" cy="369332"/>
          </a:xfrm>
          <a:prstGeom prst="rect">
            <a:avLst/>
          </a:prstGeom>
          <a:noFill/>
        </p:spPr>
        <p:txBody>
          <a:bodyPr wrap="none" rtlCol="0">
            <a:spAutoFit/>
          </a:bodyPr>
          <a:lstStyle/>
          <a:p>
            <a:r>
              <a:rPr lang="en-US" dirty="0" smtClean="0"/>
              <a:t>Section III</a:t>
            </a:r>
            <a:endParaRPr lang="en-US" dirty="0"/>
          </a:p>
        </p:txBody>
      </p:sp>
    </p:spTree>
    <p:extLst>
      <p:ext uri="{BB962C8B-B14F-4D97-AF65-F5344CB8AC3E}">
        <p14:creationId xmlns:p14="http://schemas.microsoft.com/office/powerpoint/2010/main" val="3262550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we create the document?</a:t>
            </a:r>
            <a:endParaRPr lang="en-US" dirty="0"/>
          </a:p>
        </p:txBody>
      </p:sp>
      <p:sp>
        <p:nvSpPr>
          <p:cNvPr id="3" name="Content Placeholder 2"/>
          <p:cNvSpPr>
            <a:spLocks noGrp="1"/>
          </p:cNvSpPr>
          <p:nvPr>
            <p:ph idx="1"/>
          </p:nvPr>
        </p:nvSpPr>
        <p:spPr/>
        <p:txBody>
          <a:bodyPr/>
          <a:lstStyle/>
          <a:p>
            <a:r>
              <a:rPr lang="en-US" dirty="0"/>
              <a:t>Climate change → broad range of adverse outcomes</a:t>
            </a:r>
          </a:p>
          <a:p>
            <a:pPr lvl="8"/>
            <a:endParaRPr lang="en-US" dirty="0"/>
          </a:p>
          <a:p>
            <a:r>
              <a:rPr lang="en-US" dirty="0"/>
              <a:t>Climate and health surveillance embryonic phase </a:t>
            </a:r>
            <a:r>
              <a:rPr lang="en-US" sz="2000" dirty="0"/>
              <a:t>[Moulton 2017</a:t>
            </a:r>
            <a:r>
              <a:rPr lang="en-US" sz="2000" dirty="0" smtClean="0"/>
              <a:t>]</a:t>
            </a:r>
            <a:endParaRPr lang="en-US" sz="2000" dirty="0"/>
          </a:p>
          <a:p>
            <a:pPr lvl="8"/>
            <a:endParaRPr lang="en-US" dirty="0" smtClean="0"/>
          </a:p>
          <a:p>
            <a:r>
              <a:rPr lang="en-US" dirty="0" smtClean="0"/>
              <a:t>Syndromic surveillance systems (</a:t>
            </a:r>
            <a:r>
              <a:rPr lang="en-US" dirty="0" err="1" smtClean="0"/>
              <a:t>SyS</a:t>
            </a:r>
            <a:r>
              <a:rPr lang="en-US" dirty="0" smtClean="0"/>
              <a:t>) can help</a:t>
            </a:r>
          </a:p>
          <a:p>
            <a:pPr lvl="1"/>
            <a:r>
              <a:rPr lang="en-US" dirty="0" smtClean="0"/>
              <a:t>Situational awareness</a:t>
            </a:r>
          </a:p>
          <a:p>
            <a:pPr lvl="1"/>
            <a:r>
              <a:rPr lang="en-US" dirty="0" smtClean="0"/>
              <a:t>Unique data fields/sources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2</a:t>
            </a:fld>
            <a:endParaRPr lang="en-US"/>
          </a:p>
        </p:txBody>
      </p:sp>
    </p:spTree>
    <p:extLst>
      <p:ext uri="{BB962C8B-B14F-4D97-AF65-F5344CB8AC3E}">
        <p14:creationId xmlns:p14="http://schemas.microsoft.com/office/powerpoint/2010/main" val="36822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and display</a:t>
            </a:r>
            <a:endParaRPr lang="en-US" dirty="0"/>
          </a:p>
        </p:txBody>
      </p:sp>
      <p:sp>
        <p:nvSpPr>
          <p:cNvPr id="3" name="Content Placeholder 2"/>
          <p:cNvSpPr>
            <a:spLocks noGrp="1"/>
          </p:cNvSpPr>
          <p:nvPr>
            <p:ph idx="1"/>
          </p:nvPr>
        </p:nvSpPr>
        <p:spPr/>
        <p:txBody>
          <a:bodyPr/>
          <a:lstStyle/>
          <a:p>
            <a:r>
              <a:rPr lang="en-US" dirty="0" smtClean="0"/>
              <a:t>Case definitions applied to differing geographic levels</a:t>
            </a:r>
          </a:p>
          <a:p>
            <a:pPr lvl="8"/>
            <a:endParaRPr lang="en-US" dirty="0" smtClean="0"/>
          </a:p>
          <a:p>
            <a:r>
              <a:rPr lang="en-US" dirty="0" smtClean="0"/>
              <a:t>Data presented in tabular form, graphs, maps</a:t>
            </a:r>
          </a:p>
          <a:p>
            <a:pPr lvl="8"/>
            <a:endParaRPr lang="en-US" dirty="0" smtClean="0"/>
          </a:p>
          <a:p>
            <a:r>
              <a:rPr lang="en-US" dirty="0" smtClean="0"/>
              <a:t>Stratified by demographic group</a:t>
            </a:r>
          </a:p>
          <a:p>
            <a:pPr lvl="8"/>
            <a:endParaRPr lang="en-US" dirty="0" smtClean="0"/>
          </a:p>
          <a:p>
            <a:r>
              <a:rPr lang="en-US" dirty="0" smtClean="0"/>
              <a:t>Counts, percent of total visits, rates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20</a:t>
            </a:fld>
            <a:endParaRPr lang="en-US" dirty="0"/>
          </a:p>
        </p:txBody>
      </p:sp>
      <p:sp>
        <p:nvSpPr>
          <p:cNvPr id="5" name="TextBox 4"/>
          <p:cNvSpPr txBox="1"/>
          <p:nvPr/>
        </p:nvSpPr>
        <p:spPr>
          <a:xfrm>
            <a:off x="152400" y="230345"/>
            <a:ext cx="1236236" cy="369332"/>
          </a:xfrm>
          <a:prstGeom prst="rect">
            <a:avLst/>
          </a:prstGeom>
          <a:noFill/>
        </p:spPr>
        <p:txBody>
          <a:bodyPr wrap="none" rtlCol="0">
            <a:spAutoFit/>
          </a:bodyPr>
          <a:lstStyle/>
          <a:p>
            <a:r>
              <a:rPr lang="en-US" dirty="0" smtClean="0"/>
              <a:t>Section IV</a:t>
            </a:r>
            <a:endParaRPr lang="en-US" dirty="0"/>
          </a:p>
        </p:txBody>
      </p:sp>
    </p:spTree>
    <p:extLst>
      <p:ext uri="{BB962C8B-B14F-4D97-AF65-F5344CB8AC3E}">
        <p14:creationId xmlns:p14="http://schemas.microsoft.com/office/powerpoint/2010/main" val="177410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79890"/>
            <a:ext cx="7924800" cy="5276277"/>
          </a:xfrm>
        </p:spPr>
      </p:pic>
      <p:sp>
        <p:nvSpPr>
          <p:cNvPr id="4" name="Slide Number Placeholder 3"/>
          <p:cNvSpPr>
            <a:spLocks noGrp="1"/>
          </p:cNvSpPr>
          <p:nvPr>
            <p:ph type="sldNum" sz="quarter" idx="12"/>
          </p:nvPr>
        </p:nvSpPr>
        <p:spPr/>
        <p:txBody>
          <a:bodyPr/>
          <a:lstStyle/>
          <a:p>
            <a:fld id="{ED45135A-27A9-4A67-968D-4E6542077DDD}" type="slidenum">
              <a:rPr lang="en-US" smtClean="0"/>
              <a:t>21</a:t>
            </a:fld>
            <a:endParaRPr lang="en-US" dirty="0"/>
          </a:p>
        </p:txBody>
      </p:sp>
      <p:sp>
        <p:nvSpPr>
          <p:cNvPr id="6" name="TextBox 5"/>
          <p:cNvSpPr txBox="1"/>
          <p:nvPr/>
        </p:nvSpPr>
        <p:spPr>
          <a:xfrm>
            <a:off x="152400" y="230345"/>
            <a:ext cx="1236236" cy="369332"/>
          </a:xfrm>
          <a:prstGeom prst="rect">
            <a:avLst/>
          </a:prstGeom>
          <a:noFill/>
        </p:spPr>
        <p:txBody>
          <a:bodyPr wrap="none" rtlCol="0">
            <a:spAutoFit/>
          </a:bodyPr>
          <a:lstStyle/>
          <a:p>
            <a:r>
              <a:rPr lang="en-US" dirty="0" smtClean="0"/>
              <a:t>Section IV</a:t>
            </a:r>
            <a:endParaRPr lang="en-US" dirty="0"/>
          </a:p>
        </p:txBody>
      </p:sp>
    </p:spTree>
    <p:extLst>
      <p:ext uri="{BB962C8B-B14F-4D97-AF65-F5344CB8AC3E}">
        <p14:creationId xmlns:p14="http://schemas.microsoft.com/office/powerpoint/2010/main" val="279505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133600"/>
            <a:ext cx="8367433" cy="4343400"/>
          </a:xfrm>
        </p:spPr>
      </p:pic>
      <p:sp>
        <p:nvSpPr>
          <p:cNvPr id="4" name="Slide Number Placeholder 3"/>
          <p:cNvSpPr>
            <a:spLocks noGrp="1"/>
          </p:cNvSpPr>
          <p:nvPr>
            <p:ph type="sldNum" sz="quarter" idx="12"/>
          </p:nvPr>
        </p:nvSpPr>
        <p:spPr/>
        <p:txBody>
          <a:bodyPr/>
          <a:lstStyle/>
          <a:p>
            <a:fld id="{ED45135A-27A9-4A67-968D-4E6542077DDD}" type="slidenum">
              <a:rPr lang="en-US" smtClean="0"/>
              <a:t>22</a:t>
            </a:fld>
            <a:endParaRPr lang="en-US" dirty="0"/>
          </a:p>
        </p:txBody>
      </p:sp>
      <p:sp>
        <p:nvSpPr>
          <p:cNvPr id="6" name="Rectangle 5"/>
          <p:cNvSpPr/>
          <p:nvPr/>
        </p:nvSpPr>
        <p:spPr>
          <a:xfrm>
            <a:off x="381000" y="1371600"/>
            <a:ext cx="8305800" cy="707886"/>
          </a:xfrm>
          <a:prstGeom prst="rect">
            <a:avLst/>
          </a:prstGeom>
        </p:spPr>
        <p:txBody>
          <a:bodyPr wrap="square">
            <a:spAutoFit/>
          </a:bodyPr>
          <a:lstStyle/>
          <a:p>
            <a:r>
              <a:rPr lang="en-US" sz="2000" dirty="0"/>
              <a:t>Asthma-like Visits from Multnomah County Residents and Portland Air Quality, February 2017</a:t>
            </a:r>
          </a:p>
        </p:txBody>
      </p:sp>
      <p:sp>
        <p:nvSpPr>
          <p:cNvPr id="7" name="TextBox 6"/>
          <p:cNvSpPr txBox="1"/>
          <p:nvPr/>
        </p:nvSpPr>
        <p:spPr>
          <a:xfrm>
            <a:off x="152400" y="230345"/>
            <a:ext cx="1236236" cy="369332"/>
          </a:xfrm>
          <a:prstGeom prst="rect">
            <a:avLst/>
          </a:prstGeom>
          <a:noFill/>
        </p:spPr>
        <p:txBody>
          <a:bodyPr wrap="none" rtlCol="0">
            <a:spAutoFit/>
          </a:bodyPr>
          <a:lstStyle/>
          <a:p>
            <a:r>
              <a:rPr lang="en-US" dirty="0" smtClean="0"/>
              <a:t>Section IV</a:t>
            </a:r>
            <a:endParaRPr lang="en-US" dirty="0"/>
          </a:p>
        </p:txBody>
      </p:sp>
    </p:spTree>
    <p:extLst>
      <p:ext uri="{BB962C8B-B14F-4D97-AF65-F5344CB8AC3E}">
        <p14:creationId xmlns:p14="http://schemas.microsoft.com/office/powerpoint/2010/main" val="2815430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5135A-27A9-4A67-968D-4E6542077DDD}" type="slidenum">
              <a:rPr lang="en-US" smtClean="0"/>
              <a:t>23</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5907"/>
            <a:ext cx="5181600" cy="670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876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Identify/engage partners</a:t>
            </a:r>
            <a:endParaRPr lang="en-US" dirty="0"/>
          </a:p>
        </p:txBody>
      </p:sp>
      <p:sp>
        <p:nvSpPr>
          <p:cNvPr id="3" name="Content Placeholder 2"/>
          <p:cNvSpPr>
            <a:spLocks noGrp="1"/>
          </p:cNvSpPr>
          <p:nvPr>
            <p:ph idx="1"/>
          </p:nvPr>
        </p:nvSpPr>
        <p:spPr/>
        <p:txBody>
          <a:bodyPr/>
          <a:lstStyle/>
          <a:p>
            <a:r>
              <a:rPr lang="en-US" dirty="0" smtClean="0"/>
              <a:t>Identify partners early</a:t>
            </a:r>
          </a:p>
          <a:p>
            <a:pPr lvl="8"/>
            <a:endParaRPr lang="en-US" dirty="0" smtClean="0"/>
          </a:p>
          <a:p>
            <a:r>
              <a:rPr lang="en-US" dirty="0" smtClean="0"/>
              <a:t>Use your data to identify partners</a:t>
            </a:r>
          </a:p>
          <a:p>
            <a:pPr lvl="8"/>
            <a:endParaRPr lang="en-US" dirty="0" smtClean="0"/>
          </a:p>
          <a:p>
            <a:r>
              <a:rPr lang="en-US" dirty="0" smtClean="0"/>
              <a:t>Expand and build your network</a:t>
            </a:r>
          </a:p>
          <a:p>
            <a:pPr lvl="8"/>
            <a:endParaRPr lang="en-US" dirty="0" smtClean="0"/>
          </a:p>
          <a:p>
            <a:r>
              <a:rPr lang="en-US" dirty="0" smtClean="0"/>
              <a:t>Share your data</a:t>
            </a:r>
          </a:p>
          <a:p>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24</a:t>
            </a:fld>
            <a:endParaRPr lang="en-US" dirty="0"/>
          </a:p>
        </p:txBody>
      </p:sp>
      <p:sp>
        <p:nvSpPr>
          <p:cNvPr id="5" name="TextBox 4"/>
          <p:cNvSpPr txBox="1"/>
          <p:nvPr/>
        </p:nvSpPr>
        <p:spPr>
          <a:xfrm>
            <a:off x="152400" y="230345"/>
            <a:ext cx="1172116" cy="369332"/>
          </a:xfrm>
          <a:prstGeom prst="rect">
            <a:avLst/>
          </a:prstGeom>
          <a:noFill/>
        </p:spPr>
        <p:txBody>
          <a:bodyPr wrap="none" rtlCol="0">
            <a:spAutoFit/>
          </a:bodyPr>
          <a:lstStyle/>
          <a:p>
            <a:r>
              <a:rPr lang="en-US" dirty="0" smtClean="0"/>
              <a:t>Section V</a:t>
            </a:r>
            <a:endParaRPr lang="en-US" dirty="0"/>
          </a:p>
        </p:txBody>
      </p:sp>
    </p:spTree>
    <p:extLst>
      <p:ext uri="{BB962C8B-B14F-4D97-AF65-F5344CB8AC3E}">
        <p14:creationId xmlns:p14="http://schemas.microsoft.com/office/powerpoint/2010/main" val="39559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Guidance Document</a:t>
            </a:r>
            <a:endParaRPr lang="en-US" dirty="0"/>
          </a:p>
        </p:txBody>
      </p:sp>
      <p:sp>
        <p:nvSpPr>
          <p:cNvPr id="3" name="Content Placeholder 2"/>
          <p:cNvSpPr>
            <a:spLocks noGrp="1"/>
          </p:cNvSpPr>
          <p:nvPr>
            <p:ph idx="1"/>
          </p:nvPr>
        </p:nvSpPr>
        <p:spPr/>
        <p:txBody>
          <a:bodyPr/>
          <a:lstStyle/>
          <a:p>
            <a:r>
              <a:rPr lang="en-US" dirty="0" smtClean="0"/>
              <a:t>Initial </a:t>
            </a:r>
            <a:r>
              <a:rPr lang="en-US" dirty="0"/>
              <a:t>steps </a:t>
            </a:r>
            <a:r>
              <a:rPr lang="en-US" dirty="0" smtClean="0"/>
              <a:t>to </a:t>
            </a:r>
            <a:r>
              <a:rPr lang="en-US" dirty="0"/>
              <a:t>develop and expand </a:t>
            </a:r>
            <a:r>
              <a:rPr lang="en-US" dirty="0" smtClean="0"/>
              <a:t>surveillance </a:t>
            </a:r>
            <a:r>
              <a:rPr lang="en-US" dirty="0"/>
              <a:t>of weather- and climate-related health </a:t>
            </a:r>
            <a:r>
              <a:rPr lang="en-US" dirty="0" smtClean="0"/>
              <a:t>outcomes</a:t>
            </a:r>
          </a:p>
          <a:p>
            <a:pPr lvl="8"/>
            <a:endParaRPr lang="en-US" dirty="0" smtClean="0"/>
          </a:p>
          <a:p>
            <a:r>
              <a:rPr lang="en-US" dirty="0" smtClean="0"/>
              <a:t>Chock full of examples and references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25</a:t>
            </a:fld>
            <a:endParaRPr lang="en-US" dirty="0"/>
          </a:p>
        </p:txBody>
      </p:sp>
    </p:spTree>
    <p:extLst>
      <p:ext uri="{BB962C8B-B14F-4D97-AF65-F5344CB8AC3E}">
        <p14:creationId xmlns:p14="http://schemas.microsoft.com/office/powerpoint/2010/main" val="622312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dirty="0"/>
              <a:t>Berry M, </a:t>
            </a:r>
            <a:r>
              <a:rPr lang="en-US" dirty="0" err="1"/>
              <a:t>Fagliano</a:t>
            </a:r>
            <a:r>
              <a:rPr lang="en-US" dirty="0"/>
              <a:t> J, Tsai S, McGreevy K, Walsh A, Hamby T. Evaluation of Heat-related Illness Surveillance Based on Chief Complaint Data from New Jersey Hospital Emergency Rooms. Online Journal of Public Health Informatics. 04/04 2013;5(1):e125</a:t>
            </a:r>
            <a:r>
              <a:rPr lang="en-US" dirty="0" smtClean="0"/>
              <a:t>.</a:t>
            </a:r>
          </a:p>
          <a:p>
            <a:pPr lvl="8"/>
            <a:endParaRPr lang="en-US" dirty="0"/>
          </a:p>
          <a:p>
            <a:r>
              <a:rPr lang="en-US" dirty="0"/>
              <a:t>Moulton AD, Schramm PJ. Climate Change and Public Health Surveillance: Toward a Comprehensive Strategy. J Public Health </a:t>
            </a:r>
            <a:r>
              <a:rPr lang="en-US" dirty="0" err="1"/>
              <a:t>Manag</a:t>
            </a:r>
            <a:r>
              <a:rPr lang="en-US" dirty="0"/>
              <a:t> </a:t>
            </a:r>
            <a:r>
              <a:rPr lang="en-US" dirty="0" err="1"/>
              <a:t>Pract</a:t>
            </a:r>
            <a:r>
              <a:rPr lang="en-US" dirty="0"/>
              <a:t>. 2017 Feb 6.</a:t>
            </a:r>
          </a:p>
          <a:p>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26</a:t>
            </a:fld>
            <a:endParaRPr lang="en-US" dirty="0"/>
          </a:p>
        </p:txBody>
      </p:sp>
    </p:spTree>
    <p:extLst>
      <p:ext uri="{BB962C8B-B14F-4D97-AF65-F5344CB8AC3E}">
        <p14:creationId xmlns:p14="http://schemas.microsoft.com/office/powerpoint/2010/main" val="2975313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available </a:t>
            </a:r>
            <a:r>
              <a:rPr lang="en-US" dirty="0"/>
              <a:t>r</a:t>
            </a:r>
            <a:r>
              <a:rPr lang="en-US" dirty="0" smtClean="0"/>
              <a:t>esources</a:t>
            </a:r>
            <a:endParaRPr lang="en-US" dirty="0"/>
          </a:p>
        </p:txBody>
      </p:sp>
      <p:sp>
        <p:nvSpPr>
          <p:cNvPr id="3" name="Content Placeholder 2"/>
          <p:cNvSpPr>
            <a:spLocks noGrp="1"/>
          </p:cNvSpPr>
          <p:nvPr>
            <p:ph idx="1"/>
          </p:nvPr>
        </p:nvSpPr>
        <p:spPr/>
        <p:txBody>
          <a:bodyPr>
            <a:normAutofit/>
          </a:bodyPr>
          <a:lstStyle/>
          <a:p>
            <a:r>
              <a:rPr lang="en-US" dirty="0"/>
              <a:t>Heat-related illness syndrome query: a guidance document for implementing heat-related illness syndromic surveillance in public health practice (</a:t>
            </a:r>
            <a:r>
              <a:rPr lang="en-US" dirty="0">
                <a:hlinkClick r:id="rId3"/>
              </a:rPr>
              <a:t>http://</a:t>
            </a:r>
            <a:r>
              <a:rPr lang="en-US" dirty="0" smtClean="0">
                <a:hlinkClick r:id="rId3"/>
              </a:rPr>
              <a:t>www.cste.org/group/ClimateChange</a:t>
            </a:r>
            <a:r>
              <a:rPr lang="en-US" dirty="0" smtClean="0"/>
              <a:t>)</a:t>
            </a:r>
          </a:p>
          <a:p>
            <a:pPr lvl="8"/>
            <a:endParaRPr lang="en-US" dirty="0"/>
          </a:p>
          <a:p>
            <a:r>
              <a:rPr lang="en-US" dirty="0" smtClean="0"/>
              <a:t>Utilizing </a:t>
            </a:r>
            <a:r>
              <a:rPr lang="en-US" dirty="0"/>
              <a:t>syndromic surveillance systems for climate-related </a:t>
            </a:r>
            <a:r>
              <a:rPr lang="en-US" dirty="0" smtClean="0"/>
              <a:t>outcomes (CSTE </a:t>
            </a:r>
            <a:r>
              <a:rPr lang="en-US" dirty="0"/>
              <a:t>Webinar Library: </a:t>
            </a:r>
            <a:r>
              <a:rPr lang="en-US" dirty="0">
                <a:hlinkClick r:id="rId4"/>
              </a:rPr>
              <a:t>http://www.cste.org/?</a:t>
            </a:r>
            <a:r>
              <a:rPr lang="en-US" dirty="0" smtClean="0">
                <a:hlinkClick r:id="rId4"/>
              </a:rPr>
              <a:t>page=WebinarLibrary</a:t>
            </a:r>
            <a:r>
              <a:rPr lang="en-US" dirty="0" smtClean="0"/>
              <a:t>)</a:t>
            </a:r>
          </a:p>
        </p:txBody>
      </p:sp>
      <p:sp>
        <p:nvSpPr>
          <p:cNvPr id="4" name="Slide Number Placeholder 3"/>
          <p:cNvSpPr>
            <a:spLocks noGrp="1"/>
          </p:cNvSpPr>
          <p:nvPr>
            <p:ph type="sldNum" sz="quarter" idx="12"/>
          </p:nvPr>
        </p:nvSpPr>
        <p:spPr/>
        <p:txBody>
          <a:bodyPr/>
          <a:lstStyle/>
          <a:p>
            <a:fld id="{ED45135A-27A9-4A67-968D-4E6542077DDD}" type="slidenum">
              <a:rPr lang="en-US" smtClean="0"/>
              <a:t>27</a:t>
            </a:fld>
            <a:endParaRPr lang="en-US"/>
          </a:p>
        </p:txBody>
      </p:sp>
    </p:spTree>
    <p:extLst>
      <p:ext uri="{BB962C8B-B14F-4D97-AF65-F5344CB8AC3E}">
        <p14:creationId xmlns:p14="http://schemas.microsoft.com/office/powerpoint/2010/main" val="4238652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r>
              <a:rPr lang="en-US" dirty="0"/>
              <a:t>Laurel </a:t>
            </a:r>
            <a:r>
              <a:rPr lang="en-US" dirty="0" err="1"/>
              <a:t>Harduar</a:t>
            </a:r>
            <a:r>
              <a:rPr lang="en-US" dirty="0"/>
              <a:t> </a:t>
            </a:r>
            <a:r>
              <a:rPr lang="en-US" dirty="0" err="1"/>
              <a:t>Morano</a:t>
            </a:r>
            <a:r>
              <a:rPr lang="en-US" dirty="0"/>
              <a:t>, PhD</a:t>
            </a:r>
          </a:p>
          <a:p>
            <a:pPr marL="320040" lvl="1" indent="0">
              <a:buNone/>
            </a:pPr>
            <a:r>
              <a:rPr lang="en-US" dirty="0" smtClean="0"/>
              <a:t>International Society for Disease Surveillance</a:t>
            </a:r>
            <a:r>
              <a:rPr lang="en-US" dirty="0"/>
              <a:t/>
            </a:r>
            <a:br>
              <a:rPr lang="en-US" dirty="0"/>
            </a:br>
            <a:r>
              <a:rPr lang="en-US" dirty="0" smtClean="0"/>
              <a:t>onarom.lh@gmail.com</a:t>
            </a:r>
          </a:p>
          <a:p>
            <a:pPr marL="320040" lvl="1" indent="0">
              <a:buNone/>
            </a:pPr>
            <a:r>
              <a:rPr lang="en-US" dirty="0"/>
              <a:t>	</a:t>
            </a:r>
            <a:r>
              <a:rPr lang="en-US" dirty="0" smtClean="0"/>
              <a:t>				</a:t>
            </a:r>
          </a:p>
          <a:p>
            <a:pPr marL="320040" lvl="1" indent="0">
              <a:buNone/>
            </a:pPr>
            <a:endParaRPr lang="en-US" dirty="0" smtClean="0"/>
          </a:p>
          <a:p>
            <a:pPr marL="0" lvl="1" indent="0">
              <a:buNone/>
            </a:pPr>
            <a:r>
              <a:rPr lang="en-US" dirty="0"/>
              <a:t>ISDS website:  www.healthsurveillance.org </a:t>
            </a:r>
            <a:endParaRPr lang="en-US" dirty="0" smtClean="0"/>
          </a:p>
          <a:p>
            <a:pPr marL="0" lvl="1" indent="0">
              <a:buNone/>
            </a:pPr>
            <a:endParaRPr lang="en-US" dirty="0"/>
          </a:p>
          <a:p>
            <a:pPr marL="0" lvl="1" indent="0" algn="ctr">
              <a:buNone/>
            </a:pPr>
            <a:r>
              <a:rPr lang="en-US" b="1" dirty="0" smtClean="0"/>
              <a:t>Thank you to CSTE for funding this project!</a:t>
            </a:r>
          </a:p>
          <a:p>
            <a:pPr marL="45720" indent="0">
              <a:buNone/>
            </a:pPr>
            <a:endParaRPr lang="en-US" b="1" dirty="0"/>
          </a:p>
        </p:txBody>
      </p:sp>
      <p:sp>
        <p:nvSpPr>
          <p:cNvPr id="4" name="Slide Number Placeholder 3"/>
          <p:cNvSpPr>
            <a:spLocks noGrp="1"/>
          </p:cNvSpPr>
          <p:nvPr>
            <p:ph type="sldNum" sz="quarter" idx="12"/>
          </p:nvPr>
        </p:nvSpPr>
        <p:spPr/>
        <p:txBody>
          <a:bodyPr/>
          <a:lstStyle/>
          <a:p>
            <a:fld id="{ED45135A-27A9-4A67-968D-4E6542077DDD}" type="slidenum">
              <a:rPr lang="en-US" smtClean="0"/>
              <a:t>28</a:t>
            </a:fld>
            <a:endParaRPr lang="en-US" dirty="0"/>
          </a:p>
        </p:txBody>
      </p:sp>
      <p:sp>
        <p:nvSpPr>
          <p:cNvPr id="7" name="Rectangle 6"/>
          <p:cNvSpPr/>
          <p:nvPr/>
        </p:nvSpPr>
        <p:spPr>
          <a:xfrm>
            <a:off x="152401" y="381000"/>
            <a:ext cx="17525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8" name="Picture 2" descr="http://www.healthsurveillance.org/graphic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457200"/>
            <a:ext cx="1600199" cy="720365"/>
          </a:xfrm>
          <a:prstGeom prst="rect">
            <a:avLst/>
          </a:prstGeom>
          <a:solidFill>
            <a:schemeClr val="accent1"/>
          </a:solidFill>
        </p:spPr>
      </p:pic>
    </p:spTree>
    <p:extLst>
      <p:ext uri="{BB962C8B-B14F-4D97-AF65-F5344CB8AC3E}">
        <p14:creationId xmlns:p14="http://schemas.microsoft.com/office/powerpoint/2010/main" val="139867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1788393"/>
          </a:xfrm>
        </p:spPr>
        <p:txBody>
          <a:bodyPr>
            <a:normAutofit fontScale="90000"/>
          </a:bodyPr>
          <a:lstStyle/>
          <a:p>
            <a:r>
              <a:rPr lang="en-US" dirty="0" smtClean="0"/>
              <a:t>GOAL = </a:t>
            </a:r>
            <a:r>
              <a:rPr lang="en-US" dirty="0"/>
              <a:t>General instruction on using </a:t>
            </a:r>
            <a:r>
              <a:rPr lang="en-US" dirty="0" err="1"/>
              <a:t>SyS</a:t>
            </a:r>
            <a:r>
              <a:rPr lang="en-US" dirty="0"/>
              <a:t> for climate and health </a:t>
            </a:r>
            <a:r>
              <a:rPr lang="en-US" dirty="0" smtClean="0"/>
              <a:t>surveillance</a:t>
            </a:r>
            <a:endParaRPr lang="en-US" dirty="0"/>
          </a:p>
        </p:txBody>
      </p:sp>
      <p:sp>
        <p:nvSpPr>
          <p:cNvPr id="3" name="Content Placeholder 2"/>
          <p:cNvSpPr>
            <a:spLocks noGrp="1"/>
          </p:cNvSpPr>
          <p:nvPr>
            <p:ph idx="1"/>
          </p:nvPr>
        </p:nvSpPr>
        <p:spPr>
          <a:xfrm>
            <a:off x="914400" y="2438400"/>
            <a:ext cx="7315200" cy="4038600"/>
          </a:xfrm>
        </p:spPr>
        <p:txBody>
          <a:bodyPr>
            <a:normAutofit/>
          </a:bodyPr>
          <a:lstStyle/>
          <a:p>
            <a:pPr marL="560070" indent="-514350">
              <a:buFont typeface="+mj-lt"/>
              <a:buAutoNum type="arabicPeriod"/>
            </a:pPr>
            <a:r>
              <a:rPr lang="en-US" dirty="0" smtClean="0"/>
              <a:t>Identify an outcome</a:t>
            </a:r>
          </a:p>
          <a:p>
            <a:pPr marL="2388870" lvl="8" indent="-514350">
              <a:buFont typeface="+mj-lt"/>
              <a:buAutoNum type="arabicPeriod"/>
            </a:pPr>
            <a:endParaRPr lang="en-US" dirty="0" smtClean="0"/>
          </a:p>
          <a:p>
            <a:pPr marL="560070" indent="-514350">
              <a:buFont typeface="+mj-lt"/>
              <a:buAutoNum type="arabicPeriod"/>
            </a:pPr>
            <a:r>
              <a:rPr lang="en-US" dirty="0" smtClean="0"/>
              <a:t>Creating a case definition,</a:t>
            </a:r>
          </a:p>
          <a:p>
            <a:pPr marL="2388870" lvl="8" indent="-514350">
              <a:buFont typeface="+mj-lt"/>
              <a:buAutoNum type="arabicPeriod"/>
            </a:pPr>
            <a:endParaRPr lang="en-US" dirty="0" smtClean="0"/>
          </a:p>
          <a:p>
            <a:pPr marL="560070" indent="-514350">
              <a:buFont typeface="+mj-lt"/>
              <a:buAutoNum type="arabicPeriod"/>
            </a:pPr>
            <a:r>
              <a:rPr lang="en-US" dirty="0" smtClean="0"/>
              <a:t>Combining </a:t>
            </a:r>
            <a:r>
              <a:rPr lang="en-US" dirty="0" err="1" smtClean="0"/>
              <a:t>SyS</a:t>
            </a:r>
            <a:r>
              <a:rPr lang="en-US" dirty="0" smtClean="0"/>
              <a:t> data with environmental data</a:t>
            </a:r>
          </a:p>
          <a:p>
            <a:pPr marL="2388870" lvl="8" indent="-514350">
              <a:buFont typeface="+mj-lt"/>
              <a:buAutoNum type="arabicPeriod"/>
            </a:pPr>
            <a:endParaRPr lang="en-US" dirty="0" smtClean="0"/>
          </a:p>
          <a:p>
            <a:pPr marL="560070" indent="-514350">
              <a:buFont typeface="+mj-lt"/>
              <a:buAutoNum type="arabicPeriod"/>
            </a:pPr>
            <a:r>
              <a:rPr lang="en-US" dirty="0" smtClean="0"/>
              <a:t> Data display and interpretation</a:t>
            </a:r>
          </a:p>
          <a:p>
            <a:pPr marL="2388870" lvl="8" indent="-514350">
              <a:buFont typeface="+mj-lt"/>
              <a:buAutoNum type="arabicPeriod"/>
            </a:pPr>
            <a:endParaRPr lang="en-US" dirty="0" smtClean="0"/>
          </a:p>
          <a:p>
            <a:pPr marL="560070" indent="-514350">
              <a:buFont typeface="+mj-lt"/>
              <a:buAutoNum type="arabicPeriod"/>
            </a:pPr>
            <a:r>
              <a:rPr lang="en-US" dirty="0" smtClean="0"/>
              <a:t>Engaging with partners</a:t>
            </a:r>
          </a:p>
        </p:txBody>
      </p:sp>
      <p:sp>
        <p:nvSpPr>
          <p:cNvPr id="4" name="Slide Number Placeholder 3"/>
          <p:cNvSpPr>
            <a:spLocks noGrp="1"/>
          </p:cNvSpPr>
          <p:nvPr>
            <p:ph type="sldNum" sz="quarter" idx="12"/>
          </p:nvPr>
        </p:nvSpPr>
        <p:spPr/>
        <p:txBody>
          <a:bodyPr/>
          <a:lstStyle/>
          <a:p>
            <a:fld id="{ED45135A-27A9-4A67-968D-4E6542077DDD}" type="slidenum">
              <a:rPr lang="en-US" smtClean="0"/>
              <a:t>3</a:t>
            </a:fld>
            <a:endParaRPr lang="en-US" dirty="0"/>
          </a:p>
        </p:txBody>
      </p:sp>
    </p:spTree>
    <p:extLst>
      <p:ext uri="{BB962C8B-B14F-4D97-AF65-F5344CB8AC3E}">
        <p14:creationId xmlns:p14="http://schemas.microsoft.com/office/powerpoint/2010/main" val="4043231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a:t>
            </a:r>
            <a:endParaRPr lang="en-US" dirty="0"/>
          </a:p>
        </p:txBody>
      </p:sp>
      <p:sp>
        <p:nvSpPr>
          <p:cNvPr id="3" name="Content Placeholder 2"/>
          <p:cNvSpPr>
            <a:spLocks noGrp="1"/>
          </p:cNvSpPr>
          <p:nvPr>
            <p:ph idx="1"/>
          </p:nvPr>
        </p:nvSpPr>
        <p:spPr/>
        <p:txBody>
          <a:bodyPr/>
          <a:lstStyle/>
          <a:p>
            <a:r>
              <a:rPr lang="en-US" dirty="0"/>
              <a:t>Climate </a:t>
            </a:r>
            <a:r>
              <a:rPr lang="en-US" dirty="0" smtClean="0"/>
              <a:t>= long-term </a:t>
            </a:r>
            <a:r>
              <a:rPr lang="en-US" dirty="0"/>
              <a:t>variation in weather </a:t>
            </a:r>
            <a:r>
              <a:rPr lang="en-US" dirty="0" smtClean="0"/>
              <a:t>patterns</a:t>
            </a:r>
          </a:p>
          <a:p>
            <a:pPr lvl="8"/>
            <a:endParaRPr lang="en-US" dirty="0" smtClean="0"/>
          </a:p>
          <a:p>
            <a:r>
              <a:rPr lang="en-US" dirty="0" smtClean="0"/>
              <a:t>Public health surveillance: climate = short term and long-term meteorological events</a:t>
            </a:r>
          </a:p>
          <a:p>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4</a:t>
            </a:fld>
            <a:endParaRPr lang="en-US" dirty="0"/>
          </a:p>
        </p:txBody>
      </p:sp>
    </p:spTree>
    <p:extLst>
      <p:ext uri="{BB962C8B-B14F-4D97-AF65-F5344CB8AC3E}">
        <p14:creationId xmlns:p14="http://schemas.microsoft.com/office/powerpoint/2010/main" val="228278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an outcome</a:t>
            </a:r>
            <a:endParaRPr lang="en-US" dirty="0"/>
          </a:p>
        </p:txBody>
      </p:sp>
      <p:sp>
        <p:nvSpPr>
          <p:cNvPr id="3" name="Content Placeholder 2"/>
          <p:cNvSpPr>
            <a:spLocks noGrp="1"/>
          </p:cNvSpPr>
          <p:nvPr>
            <p:ph idx="1"/>
          </p:nvPr>
        </p:nvSpPr>
        <p:spPr/>
        <p:txBody>
          <a:bodyPr/>
          <a:lstStyle/>
          <a:p>
            <a:pPr marL="560070" indent="-514350">
              <a:buFont typeface="+mj-lt"/>
              <a:buAutoNum type="arabicPeriod"/>
            </a:pPr>
            <a:r>
              <a:rPr lang="en-US" dirty="0"/>
              <a:t>D</a:t>
            </a:r>
            <a:r>
              <a:rPr lang="en-US" dirty="0" smtClean="0"/>
              <a:t>irectly </a:t>
            </a:r>
            <a:r>
              <a:rPr lang="en-US" dirty="0"/>
              <a:t>related to current/forecasted weather </a:t>
            </a:r>
            <a:r>
              <a:rPr lang="en-US" dirty="0" smtClean="0"/>
              <a:t>patterns</a:t>
            </a:r>
          </a:p>
          <a:p>
            <a:pPr marL="2217420" lvl="8" indent="-342900">
              <a:buFont typeface="+mj-lt"/>
              <a:buAutoNum type="arabicPeriod"/>
            </a:pPr>
            <a:endParaRPr lang="en-US" dirty="0" smtClean="0"/>
          </a:p>
          <a:p>
            <a:pPr marL="560070" indent="-514350">
              <a:buFont typeface="+mj-lt"/>
              <a:buAutoNum type="arabicPeriod"/>
            </a:pPr>
            <a:r>
              <a:rPr lang="en-US" dirty="0"/>
              <a:t>R</a:t>
            </a:r>
            <a:r>
              <a:rPr lang="en-US" dirty="0" smtClean="0"/>
              <a:t>elated </a:t>
            </a:r>
            <a:r>
              <a:rPr lang="en-US" dirty="0"/>
              <a:t>to environmental </a:t>
            </a:r>
            <a:r>
              <a:rPr lang="en-US" dirty="0" smtClean="0"/>
              <a:t>exposures</a:t>
            </a:r>
          </a:p>
          <a:p>
            <a:pPr marL="2217420" lvl="8" indent="-342900">
              <a:buFont typeface="+mj-lt"/>
              <a:buAutoNum type="arabicPeriod"/>
            </a:pPr>
            <a:endParaRPr lang="en-US" dirty="0" smtClean="0"/>
          </a:p>
          <a:p>
            <a:pPr marL="2217420" lvl="8" indent="-34290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ED45135A-27A9-4A67-968D-4E6542077DDD}" type="slidenum">
              <a:rPr lang="en-US" smtClean="0"/>
              <a:t>5</a:t>
            </a:fld>
            <a:endParaRPr lang="en-US" dirty="0"/>
          </a:p>
        </p:txBody>
      </p:sp>
      <p:sp>
        <p:nvSpPr>
          <p:cNvPr id="5" name="TextBox 4"/>
          <p:cNvSpPr txBox="1"/>
          <p:nvPr/>
        </p:nvSpPr>
        <p:spPr>
          <a:xfrm>
            <a:off x="152400" y="230345"/>
            <a:ext cx="1082348" cy="369332"/>
          </a:xfrm>
          <a:prstGeom prst="rect">
            <a:avLst/>
          </a:prstGeom>
          <a:noFill/>
        </p:spPr>
        <p:txBody>
          <a:bodyPr wrap="none" rtlCol="0">
            <a:spAutoFit/>
          </a:bodyPr>
          <a:lstStyle/>
          <a:p>
            <a:r>
              <a:rPr lang="en-US" dirty="0" smtClean="0"/>
              <a:t>Section I</a:t>
            </a:r>
            <a:endParaRPr lang="en-US" dirty="0"/>
          </a:p>
        </p:txBody>
      </p:sp>
    </p:spTree>
    <p:extLst>
      <p:ext uri="{BB962C8B-B14F-4D97-AF65-F5344CB8AC3E}">
        <p14:creationId xmlns:p14="http://schemas.microsoft.com/office/powerpoint/2010/main" val="16815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5135A-27A9-4A67-968D-4E6542077DDD}" type="slidenum">
              <a:rPr lang="en-US" smtClean="0"/>
              <a:t>6</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54" t="8571" r="37517" b="9365"/>
          <a:stretch/>
        </p:blipFill>
        <p:spPr bwMode="auto">
          <a:xfrm>
            <a:off x="2057400" y="119741"/>
            <a:ext cx="5054753" cy="658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907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an outcome</a:t>
            </a:r>
            <a:endParaRPr lang="en-US" dirty="0"/>
          </a:p>
        </p:txBody>
      </p:sp>
      <p:sp>
        <p:nvSpPr>
          <p:cNvPr id="3" name="Content Placeholder 2"/>
          <p:cNvSpPr>
            <a:spLocks noGrp="1"/>
          </p:cNvSpPr>
          <p:nvPr>
            <p:ph idx="1"/>
          </p:nvPr>
        </p:nvSpPr>
        <p:spPr/>
        <p:txBody>
          <a:bodyPr/>
          <a:lstStyle/>
          <a:p>
            <a:pPr marL="560070" indent="-514350">
              <a:buFont typeface="+mj-lt"/>
              <a:buAutoNum type="arabicPeriod"/>
            </a:pPr>
            <a:r>
              <a:rPr lang="en-US" dirty="0">
                <a:solidFill>
                  <a:schemeClr val="tx1">
                    <a:lumMod val="50000"/>
                  </a:schemeClr>
                </a:solidFill>
              </a:rPr>
              <a:t>D</a:t>
            </a:r>
            <a:r>
              <a:rPr lang="en-US" dirty="0" smtClean="0">
                <a:solidFill>
                  <a:schemeClr val="tx1">
                    <a:lumMod val="50000"/>
                  </a:schemeClr>
                </a:solidFill>
              </a:rPr>
              <a:t>irectly </a:t>
            </a:r>
            <a:r>
              <a:rPr lang="en-US" dirty="0">
                <a:solidFill>
                  <a:schemeClr val="tx1">
                    <a:lumMod val="50000"/>
                  </a:schemeClr>
                </a:solidFill>
              </a:rPr>
              <a:t>related to current/forecasted weather </a:t>
            </a:r>
            <a:r>
              <a:rPr lang="en-US" dirty="0" smtClean="0">
                <a:solidFill>
                  <a:schemeClr val="tx1">
                    <a:lumMod val="50000"/>
                  </a:schemeClr>
                </a:solidFill>
              </a:rPr>
              <a:t>patterns</a:t>
            </a:r>
          </a:p>
          <a:p>
            <a:pPr marL="2217420" lvl="8" indent="-342900">
              <a:buFont typeface="+mj-lt"/>
              <a:buAutoNum type="arabicPeriod"/>
            </a:pPr>
            <a:endParaRPr lang="en-US" dirty="0" smtClean="0">
              <a:solidFill>
                <a:schemeClr val="tx1">
                  <a:lumMod val="50000"/>
                </a:schemeClr>
              </a:solidFill>
            </a:endParaRPr>
          </a:p>
          <a:p>
            <a:pPr marL="560070" indent="-514350">
              <a:buFont typeface="+mj-lt"/>
              <a:buAutoNum type="arabicPeriod"/>
            </a:pPr>
            <a:r>
              <a:rPr lang="en-US" dirty="0">
                <a:solidFill>
                  <a:schemeClr val="tx1">
                    <a:lumMod val="50000"/>
                  </a:schemeClr>
                </a:solidFill>
              </a:rPr>
              <a:t>R</a:t>
            </a:r>
            <a:r>
              <a:rPr lang="en-US" dirty="0" smtClean="0">
                <a:solidFill>
                  <a:schemeClr val="tx1">
                    <a:lumMod val="50000"/>
                  </a:schemeClr>
                </a:solidFill>
              </a:rPr>
              <a:t>elated </a:t>
            </a:r>
            <a:r>
              <a:rPr lang="en-US" dirty="0">
                <a:solidFill>
                  <a:schemeClr val="tx1">
                    <a:lumMod val="50000"/>
                  </a:schemeClr>
                </a:solidFill>
              </a:rPr>
              <a:t>to environmental </a:t>
            </a:r>
            <a:r>
              <a:rPr lang="en-US" dirty="0" smtClean="0">
                <a:solidFill>
                  <a:schemeClr val="tx1">
                    <a:lumMod val="50000"/>
                  </a:schemeClr>
                </a:solidFill>
              </a:rPr>
              <a:t>exposures</a:t>
            </a:r>
          </a:p>
          <a:p>
            <a:pPr marL="2217420" lvl="8" indent="-342900">
              <a:buFont typeface="+mj-lt"/>
              <a:buAutoNum type="arabicPeriod"/>
            </a:pPr>
            <a:endParaRPr lang="en-US" dirty="0" smtClean="0"/>
          </a:p>
          <a:p>
            <a:pPr marL="388620" indent="-342900">
              <a:buFont typeface="+mj-lt"/>
              <a:buAutoNum type="arabicPeriod"/>
            </a:pPr>
            <a:r>
              <a:rPr lang="en-US" dirty="0"/>
              <a:t>Understand/account for multiple outcomes for a single event</a:t>
            </a:r>
          </a:p>
          <a:p>
            <a:pPr marL="2217420" lvl="8" indent="-34290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ED45135A-27A9-4A67-968D-4E6542077DDD}" type="slidenum">
              <a:rPr lang="en-US" smtClean="0"/>
              <a:t>7</a:t>
            </a:fld>
            <a:endParaRPr lang="en-US" dirty="0"/>
          </a:p>
        </p:txBody>
      </p:sp>
      <p:sp>
        <p:nvSpPr>
          <p:cNvPr id="5" name="TextBox 4"/>
          <p:cNvSpPr txBox="1"/>
          <p:nvPr/>
        </p:nvSpPr>
        <p:spPr>
          <a:xfrm>
            <a:off x="152400" y="230345"/>
            <a:ext cx="1082348" cy="369332"/>
          </a:xfrm>
          <a:prstGeom prst="rect">
            <a:avLst/>
          </a:prstGeom>
          <a:noFill/>
        </p:spPr>
        <p:txBody>
          <a:bodyPr wrap="none" rtlCol="0">
            <a:spAutoFit/>
          </a:bodyPr>
          <a:lstStyle/>
          <a:p>
            <a:r>
              <a:rPr lang="en-US" dirty="0" smtClean="0"/>
              <a:t>Section I</a:t>
            </a:r>
            <a:endParaRPr lang="en-US" dirty="0"/>
          </a:p>
        </p:txBody>
      </p:sp>
    </p:spTree>
    <p:extLst>
      <p:ext uri="{BB962C8B-B14F-4D97-AF65-F5344CB8AC3E}">
        <p14:creationId xmlns:p14="http://schemas.microsoft.com/office/powerpoint/2010/main" val="410255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144" y="1828800"/>
            <a:ext cx="8772328" cy="4724400"/>
          </a:xfrm>
          <a:solidFill>
            <a:schemeClr val="accent6">
              <a:lumMod val="40000"/>
              <a:lumOff val="60000"/>
            </a:schemeClr>
          </a:solidFill>
        </p:spPr>
      </p:pic>
      <p:sp>
        <p:nvSpPr>
          <p:cNvPr id="2" name="Title 1"/>
          <p:cNvSpPr>
            <a:spLocks noGrp="1"/>
          </p:cNvSpPr>
          <p:nvPr>
            <p:ph type="title"/>
          </p:nvPr>
        </p:nvSpPr>
        <p:spPr>
          <a:xfrm>
            <a:off x="457200" y="573807"/>
            <a:ext cx="7924800" cy="1154097"/>
          </a:xfrm>
        </p:spPr>
        <p:txBody>
          <a:bodyPr>
            <a:noAutofit/>
          </a:bodyPr>
          <a:lstStyle/>
          <a:p>
            <a:r>
              <a:rPr lang="en-US" dirty="0" smtClean="0"/>
              <a:t>Single event → multiple outcomes</a:t>
            </a:r>
            <a:endParaRPr lang="en-US" dirty="0"/>
          </a:p>
        </p:txBody>
      </p:sp>
      <p:sp>
        <p:nvSpPr>
          <p:cNvPr id="4" name="Slide Number Placeholder 3"/>
          <p:cNvSpPr>
            <a:spLocks noGrp="1"/>
          </p:cNvSpPr>
          <p:nvPr>
            <p:ph type="sldNum" sz="quarter" idx="12"/>
          </p:nvPr>
        </p:nvSpPr>
        <p:spPr/>
        <p:txBody>
          <a:bodyPr/>
          <a:lstStyle/>
          <a:p>
            <a:fld id="{ED45135A-27A9-4A67-968D-4E6542077DDD}" type="slidenum">
              <a:rPr lang="en-US" smtClean="0"/>
              <a:t>8</a:t>
            </a:fld>
            <a:endParaRPr lang="en-US" dirty="0"/>
          </a:p>
        </p:txBody>
      </p:sp>
      <p:sp>
        <p:nvSpPr>
          <p:cNvPr id="7" name="TextBox 6"/>
          <p:cNvSpPr txBox="1"/>
          <p:nvPr/>
        </p:nvSpPr>
        <p:spPr>
          <a:xfrm>
            <a:off x="152400" y="230345"/>
            <a:ext cx="1082348" cy="369332"/>
          </a:xfrm>
          <a:prstGeom prst="rect">
            <a:avLst/>
          </a:prstGeom>
          <a:noFill/>
        </p:spPr>
        <p:txBody>
          <a:bodyPr wrap="none" rtlCol="0">
            <a:spAutoFit/>
          </a:bodyPr>
          <a:lstStyle/>
          <a:p>
            <a:r>
              <a:rPr lang="en-US" dirty="0" smtClean="0"/>
              <a:t>Section I</a:t>
            </a:r>
            <a:endParaRPr lang="en-US" dirty="0"/>
          </a:p>
        </p:txBody>
      </p:sp>
      <p:sp>
        <p:nvSpPr>
          <p:cNvPr id="3" name="Oval 2"/>
          <p:cNvSpPr/>
          <p:nvPr/>
        </p:nvSpPr>
        <p:spPr>
          <a:xfrm>
            <a:off x="2393197" y="5642029"/>
            <a:ext cx="1828800" cy="5669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675109" y="6438900"/>
            <a:ext cx="805912"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467600" y="1981200"/>
            <a:ext cx="0" cy="267991"/>
          </a:xfrm>
          <a:prstGeom prst="straightConnector1">
            <a:avLst/>
          </a:prstGeom>
          <a:ln w="381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11111" y="2819400"/>
            <a:ext cx="0" cy="2679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10200" y="2286000"/>
            <a:ext cx="0" cy="267991"/>
          </a:xfrm>
          <a:prstGeom prst="straightConnector1">
            <a:avLst/>
          </a:prstGeom>
          <a:ln w="381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491712" y="2362200"/>
            <a:ext cx="1403888"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86733" y="3352800"/>
            <a:ext cx="1620864" cy="5669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91712" y="2362200"/>
            <a:ext cx="1403888"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1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an outcome</a:t>
            </a:r>
            <a:endParaRPr lang="en-US" dirty="0"/>
          </a:p>
        </p:txBody>
      </p:sp>
      <p:sp>
        <p:nvSpPr>
          <p:cNvPr id="3" name="Content Placeholder 2"/>
          <p:cNvSpPr>
            <a:spLocks noGrp="1"/>
          </p:cNvSpPr>
          <p:nvPr>
            <p:ph idx="1"/>
          </p:nvPr>
        </p:nvSpPr>
        <p:spPr/>
        <p:txBody>
          <a:bodyPr/>
          <a:lstStyle/>
          <a:p>
            <a:pPr marL="560070" indent="-514350">
              <a:buFont typeface="+mj-lt"/>
              <a:buAutoNum type="arabicPeriod"/>
            </a:pPr>
            <a:r>
              <a:rPr lang="en-US" dirty="0">
                <a:solidFill>
                  <a:schemeClr val="tx1">
                    <a:lumMod val="50000"/>
                  </a:schemeClr>
                </a:solidFill>
              </a:rPr>
              <a:t>D</a:t>
            </a:r>
            <a:r>
              <a:rPr lang="en-US" dirty="0" smtClean="0">
                <a:solidFill>
                  <a:schemeClr val="tx1">
                    <a:lumMod val="50000"/>
                  </a:schemeClr>
                </a:solidFill>
              </a:rPr>
              <a:t>irectly </a:t>
            </a:r>
            <a:r>
              <a:rPr lang="en-US" dirty="0">
                <a:solidFill>
                  <a:schemeClr val="tx1">
                    <a:lumMod val="50000"/>
                  </a:schemeClr>
                </a:solidFill>
              </a:rPr>
              <a:t>related to current/forecasted weather </a:t>
            </a:r>
            <a:r>
              <a:rPr lang="en-US" dirty="0" smtClean="0">
                <a:solidFill>
                  <a:schemeClr val="tx1">
                    <a:lumMod val="50000"/>
                  </a:schemeClr>
                </a:solidFill>
              </a:rPr>
              <a:t>patterns</a:t>
            </a:r>
          </a:p>
          <a:p>
            <a:pPr marL="2217420" lvl="8" indent="-342900">
              <a:buFont typeface="+mj-lt"/>
              <a:buAutoNum type="arabicPeriod"/>
            </a:pPr>
            <a:endParaRPr lang="en-US" dirty="0" smtClean="0">
              <a:solidFill>
                <a:schemeClr val="tx1">
                  <a:lumMod val="50000"/>
                </a:schemeClr>
              </a:solidFill>
            </a:endParaRPr>
          </a:p>
          <a:p>
            <a:pPr marL="560070" indent="-514350">
              <a:buFont typeface="+mj-lt"/>
              <a:buAutoNum type="arabicPeriod"/>
            </a:pPr>
            <a:r>
              <a:rPr lang="en-US" dirty="0">
                <a:solidFill>
                  <a:schemeClr val="tx1">
                    <a:lumMod val="50000"/>
                  </a:schemeClr>
                </a:solidFill>
              </a:rPr>
              <a:t>R</a:t>
            </a:r>
            <a:r>
              <a:rPr lang="en-US" dirty="0" smtClean="0">
                <a:solidFill>
                  <a:schemeClr val="tx1">
                    <a:lumMod val="50000"/>
                  </a:schemeClr>
                </a:solidFill>
              </a:rPr>
              <a:t>elated </a:t>
            </a:r>
            <a:r>
              <a:rPr lang="en-US" dirty="0">
                <a:solidFill>
                  <a:schemeClr val="tx1">
                    <a:lumMod val="50000"/>
                  </a:schemeClr>
                </a:solidFill>
              </a:rPr>
              <a:t>to environmental </a:t>
            </a:r>
            <a:r>
              <a:rPr lang="en-US" dirty="0" smtClean="0">
                <a:solidFill>
                  <a:schemeClr val="tx1">
                    <a:lumMod val="50000"/>
                  </a:schemeClr>
                </a:solidFill>
              </a:rPr>
              <a:t>exposures</a:t>
            </a:r>
          </a:p>
          <a:p>
            <a:pPr marL="2217420" lvl="8" indent="-342900">
              <a:buFont typeface="+mj-lt"/>
              <a:buAutoNum type="arabicPeriod"/>
            </a:pPr>
            <a:endParaRPr lang="en-US" dirty="0"/>
          </a:p>
          <a:p>
            <a:pPr marL="560070" indent="-514350">
              <a:buFont typeface="+mj-lt"/>
              <a:buAutoNum type="arabicPeriod"/>
            </a:pPr>
            <a:r>
              <a:rPr lang="en-US" dirty="0">
                <a:solidFill>
                  <a:schemeClr val="tx1">
                    <a:lumMod val="50000"/>
                  </a:schemeClr>
                </a:solidFill>
              </a:rPr>
              <a:t>Understand/account for multiple outcomes for a single event</a:t>
            </a:r>
          </a:p>
          <a:p>
            <a:pPr marL="2217420" lvl="8" indent="-342900">
              <a:buFont typeface="+mj-lt"/>
              <a:buAutoNum type="arabicPeriod"/>
            </a:pPr>
            <a:endParaRPr lang="en-US" dirty="0" smtClean="0"/>
          </a:p>
          <a:p>
            <a:pPr marL="560070" indent="-514350">
              <a:buFont typeface="+mj-lt"/>
              <a:buAutoNum type="arabicPeriod"/>
            </a:pPr>
            <a:r>
              <a:rPr lang="en-US" dirty="0" smtClean="0"/>
              <a:t>How/where/when - </a:t>
            </a:r>
            <a:r>
              <a:rPr lang="en-US" dirty="0"/>
              <a:t>health impacts will vary by </a:t>
            </a:r>
            <a:r>
              <a:rPr lang="en-US" dirty="0" smtClean="0"/>
              <a:t>regions/cities </a:t>
            </a:r>
            <a:r>
              <a:rPr lang="en-US" dirty="0"/>
              <a:t>and populations </a:t>
            </a:r>
            <a:endParaRPr lang="en-US" dirty="0" smtClean="0"/>
          </a:p>
        </p:txBody>
      </p:sp>
      <p:sp>
        <p:nvSpPr>
          <p:cNvPr id="4" name="Slide Number Placeholder 3"/>
          <p:cNvSpPr>
            <a:spLocks noGrp="1"/>
          </p:cNvSpPr>
          <p:nvPr>
            <p:ph type="sldNum" sz="quarter" idx="12"/>
          </p:nvPr>
        </p:nvSpPr>
        <p:spPr/>
        <p:txBody>
          <a:bodyPr/>
          <a:lstStyle/>
          <a:p>
            <a:fld id="{ED45135A-27A9-4A67-968D-4E6542077DDD}" type="slidenum">
              <a:rPr lang="en-US" smtClean="0"/>
              <a:t>9</a:t>
            </a:fld>
            <a:endParaRPr lang="en-US" dirty="0"/>
          </a:p>
        </p:txBody>
      </p:sp>
      <p:sp>
        <p:nvSpPr>
          <p:cNvPr id="5" name="TextBox 4"/>
          <p:cNvSpPr txBox="1"/>
          <p:nvPr/>
        </p:nvSpPr>
        <p:spPr>
          <a:xfrm>
            <a:off x="152400" y="230345"/>
            <a:ext cx="1082348" cy="369332"/>
          </a:xfrm>
          <a:prstGeom prst="rect">
            <a:avLst/>
          </a:prstGeom>
          <a:noFill/>
        </p:spPr>
        <p:txBody>
          <a:bodyPr wrap="none" rtlCol="0">
            <a:spAutoFit/>
          </a:bodyPr>
          <a:lstStyle/>
          <a:p>
            <a:r>
              <a:rPr lang="en-US" dirty="0" smtClean="0"/>
              <a:t>Section I</a:t>
            </a:r>
            <a:endParaRPr lang="en-US" dirty="0"/>
          </a:p>
        </p:txBody>
      </p:sp>
    </p:spTree>
    <p:extLst>
      <p:ext uri="{BB962C8B-B14F-4D97-AF65-F5344CB8AC3E}">
        <p14:creationId xmlns:p14="http://schemas.microsoft.com/office/powerpoint/2010/main" val="2918162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1690</TotalTime>
  <Words>4542</Words>
  <Application>Microsoft Office PowerPoint</Application>
  <PresentationFormat>On-screen Show (4:3)</PresentationFormat>
  <Paragraphs>330</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Perspective</vt:lpstr>
      <vt:lpstr>Utilizing syndromic surveillance systems for climate-related outcomes</vt:lpstr>
      <vt:lpstr>Why did we create the document?</vt:lpstr>
      <vt:lpstr>GOAL = General instruction on using SyS for climate and health surveillance</vt:lpstr>
      <vt:lpstr>Quick note</vt:lpstr>
      <vt:lpstr>Identifying an outcome</vt:lpstr>
      <vt:lpstr>PowerPoint Presentation</vt:lpstr>
      <vt:lpstr>Identifying an outcome</vt:lpstr>
      <vt:lpstr>Single event → multiple outcomes</vt:lpstr>
      <vt:lpstr>Identifying an outcome</vt:lpstr>
      <vt:lpstr>Developing a case definition</vt:lpstr>
      <vt:lpstr>Keywords</vt:lpstr>
      <vt:lpstr>PowerPoint Presentation</vt:lpstr>
      <vt:lpstr>Keywords</vt:lpstr>
      <vt:lpstr>Diagnosis codes</vt:lpstr>
      <vt:lpstr>Other Factors </vt:lpstr>
      <vt:lpstr>Validate/evaluate effectiveness</vt:lpstr>
      <vt:lpstr>PowerPoint Presentation</vt:lpstr>
      <vt:lpstr>SyS and Environmental Data</vt:lpstr>
      <vt:lpstr>SyS and Environmental Data</vt:lpstr>
      <vt:lpstr>Interpretation and display</vt:lpstr>
      <vt:lpstr>PowerPoint Presentation</vt:lpstr>
      <vt:lpstr>PowerPoint Presentation</vt:lpstr>
      <vt:lpstr>PowerPoint Presentation</vt:lpstr>
      <vt:lpstr>Identify/engage partners</vt:lpstr>
      <vt:lpstr>Conclusion: Guidance Document</vt:lpstr>
      <vt:lpstr>References</vt:lpstr>
      <vt:lpstr>Currently available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syndromic surveillance systems for climate-related outcomes</dc:title>
  <dc:creator>Laurel Mornano</dc:creator>
  <cp:lastModifiedBy>Laurel Harduar Morano</cp:lastModifiedBy>
  <cp:revision>85</cp:revision>
  <dcterms:created xsi:type="dcterms:W3CDTF">2017-05-31T18:05:26Z</dcterms:created>
  <dcterms:modified xsi:type="dcterms:W3CDTF">2017-07-03T12:49:31Z</dcterms:modified>
</cp:coreProperties>
</file>