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  <p:sldMasterId id="2147483761" r:id="rId2"/>
    <p:sldMasterId id="2147483773" r:id="rId3"/>
  </p:sldMasterIdLst>
  <p:notesMasterIdLst>
    <p:notesMasterId r:id="rId19"/>
  </p:notesMasterIdLst>
  <p:sldIdLst>
    <p:sldId id="258" r:id="rId4"/>
    <p:sldId id="290" r:id="rId5"/>
    <p:sldId id="310" r:id="rId6"/>
    <p:sldId id="447" r:id="rId7"/>
    <p:sldId id="452" r:id="rId8"/>
    <p:sldId id="460" r:id="rId9"/>
    <p:sldId id="448" r:id="rId10"/>
    <p:sldId id="450" r:id="rId11"/>
    <p:sldId id="451" r:id="rId12"/>
    <p:sldId id="453" r:id="rId13"/>
    <p:sldId id="454" r:id="rId14"/>
    <p:sldId id="455" r:id="rId15"/>
    <p:sldId id="456" r:id="rId16"/>
    <p:sldId id="457" r:id="rId17"/>
    <p:sldId id="4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372"/>
    <a:srgbClr val="B01C24"/>
    <a:srgbClr val="93CDDB"/>
    <a:srgbClr val="4F1166"/>
    <a:srgbClr val="B1D068"/>
    <a:srgbClr val="D3E8F0"/>
    <a:srgbClr val="0D3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1"/>
    <p:restoredTop sz="87070" autoAdjust="0"/>
  </p:normalViewPr>
  <p:slideViewPr>
    <p:cSldViewPr snapToGrid="0" snapToObjects="1">
      <p:cViewPr varScale="1">
        <p:scale>
          <a:sx n="91" d="100"/>
          <a:sy n="91" d="100"/>
        </p:scale>
        <p:origin x="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9020-7CB5-664C-9157-610A18B72A1A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61C4D-38E2-AF47-8EB8-B5E327BF2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Panelists: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 Gibson, 2019 ISDS Board of Directors, President 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Krystal Collier, NSSP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Steering Committee, Chair 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Burkom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Research Committee, Chair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Outline/Proposed Questions: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Introductions and overview of leadership experience (past or present). What kind of group? What size? What partners were involved? Mission/Goals?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come into your role? Were you asked to chair a group or was it a more natural evolution? Did you feel like there was any specific expertise required?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prepare to take on a leadership role? Did you speak to a past chair? Was there any research/training involved?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estimate the time-commitment is for leading a community-driven group? Does this change over-time? How can you share this workload among other group members?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of the challenges you faced that slowed progress and what suggestions do you have for over-coming them? When the group was working together well, what factors contributed to the progress?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say to someone who is considering taking on a leadership role in a community driven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6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3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0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1C4D-38E2-AF47-8EB8-B5E327BF21C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8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1C4D-38E2-AF47-8EB8-B5E327BF21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B1996-06EE-416C-A556-A7ACB1A899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0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8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 Profile: https://</a:t>
            </a:r>
            <a:r>
              <a:rPr lang="en-US" dirty="0" err="1"/>
              <a:t>www.healthsurveillance.org</a:t>
            </a:r>
            <a:r>
              <a:rPr lang="en-US" dirty="0"/>
              <a:t>/members/?id=44007732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4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 Profile: https://</a:t>
            </a:r>
            <a:r>
              <a:rPr lang="en-US" dirty="0" err="1"/>
              <a:t>www.healthsurveillance.org</a:t>
            </a:r>
            <a:r>
              <a:rPr lang="en-US" dirty="0"/>
              <a:t>/members/?id=44017880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 Profile: https://</a:t>
            </a:r>
            <a:r>
              <a:rPr lang="en-US" dirty="0" err="1"/>
              <a:t>www.healthsurveillance.org</a:t>
            </a:r>
            <a:r>
              <a:rPr lang="en-US" dirty="0"/>
              <a:t>/members/?id=44007669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5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14270"/>
      </p:ext>
    </p:extLst>
  </p:cSld>
  <p:clrMapOvr>
    <a:masterClrMapping/>
  </p:clrMapOvr>
  <p:transition spd="slow" advClick="0" advTm="15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64A3-4860-C246-86CF-CF528B6A92D2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6EB1-2481-0045-8D32-74B34720A329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058535"/>
      </p:ext>
    </p:extLst>
  </p:cSld>
  <p:clrMapOvr>
    <a:masterClrMapping/>
  </p:clrMapOvr>
  <p:transition spd="slow" advClick="0" advTm="15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0339-D698-2A48-80E8-9EAAFE81831F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3562E-89A4-D441-AE28-BBF5ED0FAEDA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53580"/>
      </p:ext>
    </p:extLst>
  </p:cSld>
  <p:clrMapOvr>
    <a:masterClrMapping/>
  </p:clrMapOvr>
  <p:transition spd="slow" advClick="0" advTm="15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035F-3214-3E45-8322-4D61B4FA3E15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BA5E-AA20-D94E-80D9-A7A59BBBBC0B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246506"/>
      </p:ext>
    </p:extLst>
  </p:cSld>
  <p:clrMapOvr>
    <a:masterClrMapping/>
  </p:clrMapOvr>
  <p:transition spd="slow" advClick="0" advTm="15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59B6-BB04-E240-9A9F-00D68BCD8FCE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67A1-A1DA-1D46-B01A-D687E1DE1A3C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966361"/>
      </p:ext>
    </p:extLst>
  </p:cSld>
  <p:clrMapOvr>
    <a:masterClrMapping/>
  </p:clrMapOvr>
  <p:transition spd="slow" advClick="0" advTm="15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7343-47FF-3645-B38E-482EF2238D9F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CD88-9F6F-064B-BEB2-BC110A3305A3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975149"/>
      </p:ext>
    </p:extLst>
  </p:cSld>
  <p:clrMapOvr>
    <a:masterClrMapping/>
  </p:clrMapOvr>
  <p:transition spd="slow" advClick="0" advTm="15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3634-9097-7544-9103-840797D9A4C2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C75A4-778C-0A47-B19F-15672292E475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02508"/>
      </p:ext>
    </p:extLst>
  </p:cSld>
  <p:clrMapOvr>
    <a:masterClrMapping/>
  </p:clrMapOvr>
  <p:transition spd="slow" advClick="0" advTm="15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E7FB-8355-C146-8997-BDC64133744A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1308-8A54-7145-A12B-F05718F3F4CF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417182"/>
      </p:ext>
    </p:extLst>
  </p:cSld>
  <p:clrMapOvr>
    <a:masterClrMapping/>
  </p:clrMapOvr>
  <p:transition spd="slow" advClick="0" advTm="15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6A70-C7C5-614B-BBE2-3BC2651ACDC2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4308-82C4-A947-BCC7-154700BAF201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477221"/>
      </p:ext>
    </p:extLst>
  </p:cSld>
  <p:clrMapOvr>
    <a:masterClrMapping/>
  </p:clrMapOvr>
  <p:transition spd="slow" advClick="0" advTm="15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B4AD-B37E-0544-88D0-4BA575E7E903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3C5D-C23A-2440-BF1C-8D36DEA4E2C7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030167"/>
      </p:ext>
    </p:extLst>
  </p:cSld>
  <p:clrMapOvr>
    <a:masterClrMapping/>
  </p:clrMapOvr>
  <p:transition spd="slow" advClick="0" advTm="15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342C-3E0E-7145-8B76-4D0CE4E0E67D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2/26/19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D117-838C-344F-B345-747C655E7E42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591725"/>
      </p:ext>
    </p:extLst>
  </p:cSld>
  <p:clrMapOvr>
    <a:masterClrMapping/>
  </p:clrMapOvr>
  <p:transition spd="slow" advClick="0" advTm="15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D3F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/>
                <a:cs typeface="Helvetica Neue"/>
              </a:defRPr>
            </a:lvl1pPr>
            <a:lvl2pPr>
              <a:defRPr>
                <a:latin typeface="Helvetica Neue"/>
                <a:cs typeface="Helvetica Neue"/>
              </a:defRPr>
            </a:lvl2pPr>
            <a:lvl3pPr>
              <a:defRPr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21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6533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3C67-7D78-8142-9BBB-6CAD072AB0D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D3F5D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0"/>
            <a:ext cx="6653213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>
                    <a:lumMod val="75000"/>
                  </a:srgbClr>
                </a:solidFill>
                <a:latin typeface="Calibri"/>
              </a:rPr>
              <a:t>www.syndromic.org</a:t>
            </a:r>
          </a:p>
        </p:txBody>
      </p:sp>
    </p:spTree>
    <p:extLst>
      <p:ext uri="{BB962C8B-B14F-4D97-AF65-F5344CB8AC3E}">
        <p14:creationId xmlns:p14="http://schemas.microsoft.com/office/powerpoint/2010/main" val="419411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 advClick="0" advTm="15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D3F5D"/>
          </a:solidFill>
          <a:latin typeface="+mj-lt"/>
          <a:ea typeface="ＭＳ Ｐゴシック" charset="0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26988" y="0"/>
            <a:ext cx="6653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8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05372"/>
          </a:solidFill>
          <a:latin typeface="Helvetica Neue"/>
          <a:ea typeface="ＭＳ Ｐゴシック" pitchFamily="-109" charset="-128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205372"/>
          </a:solidFill>
          <a:latin typeface="Helvetica Neue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4" charset="0"/>
        <a:buChar char="•"/>
        <a:defRPr sz="3200" kern="1200">
          <a:solidFill>
            <a:schemeClr val="tx1"/>
          </a:solidFill>
          <a:latin typeface="Helvetica Neue"/>
          <a:ea typeface="ＭＳ Ｐゴシック" pitchFamily="-109" charset="-128"/>
          <a:cs typeface="Helvetica Neu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4" charset="0"/>
        <a:buChar char="–"/>
        <a:defRPr sz="2800" kern="1200">
          <a:solidFill>
            <a:schemeClr val="tx1"/>
          </a:solidFill>
          <a:latin typeface="Helvetica Neue"/>
          <a:ea typeface="ＭＳ Ｐゴシック" pitchFamily="-109" charset="-128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4" charset="0"/>
        <a:buChar char="•"/>
        <a:defRPr sz="2400" kern="1200">
          <a:solidFill>
            <a:schemeClr val="tx1"/>
          </a:solidFill>
          <a:latin typeface="Helvetica Neue"/>
          <a:ea typeface="ＭＳ Ｐゴシック" pitchFamily="-109" charset="-128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4" charset="0"/>
        <a:buChar char="–"/>
        <a:defRPr sz="2000" kern="1200">
          <a:solidFill>
            <a:schemeClr val="tx1"/>
          </a:solidFill>
          <a:latin typeface="Helvetica Neue"/>
          <a:ea typeface="ＭＳ Ｐゴシック" pitchFamily="-109" charset="-128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4" charset="0"/>
        <a:buChar char="»"/>
        <a:defRPr sz="2000" kern="1200">
          <a:solidFill>
            <a:schemeClr val="tx1"/>
          </a:solidFill>
          <a:latin typeface="Helvetica Neue"/>
          <a:ea typeface="ＭＳ Ｐゴシック" pitchFamily="-109" charset="-128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820" y="1657324"/>
            <a:ext cx="8162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5372"/>
                </a:solidFill>
              </a:rPr>
              <a:t>National Syndromic Surveillance Program Community of Practice (NSSP </a:t>
            </a:r>
            <a:r>
              <a:rPr lang="en-US" sz="3600" b="1" dirty="0" err="1">
                <a:solidFill>
                  <a:srgbClr val="205372"/>
                </a:solidFill>
              </a:rPr>
              <a:t>CoP</a:t>
            </a:r>
            <a:r>
              <a:rPr lang="en-US" sz="3600" b="1" dirty="0">
                <a:solidFill>
                  <a:srgbClr val="205372"/>
                </a:solidFill>
              </a:rPr>
              <a:t>) Expert Panel – Part I: </a:t>
            </a:r>
          </a:p>
          <a:p>
            <a:pPr algn="ctr"/>
            <a:r>
              <a:rPr lang="en-US" sz="3600" b="1" dirty="0">
                <a:solidFill>
                  <a:srgbClr val="205372"/>
                </a:solidFill>
              </a:rPr>
              <a:t>Leading Community Groups </a:t>
            </a:r>
            <a:endParaRPr lang="en-US" sz="8000" b="1" dirty="0">
              <a:solidFill>
                <a:srgbClr val="205372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648" y="28605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0968" y="4104929"/>
            <a:ext cx="388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F1166"/>
                </a:solidFill>
                <a:latin typeface="Arial"/>
                <a:cs typeface="Arial"/>
              </a:rPr>
              <a:t>Panelists: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0345" y="5473997"/>
            <a:ext cx="328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01C24"/>
                </a:solidFill>
                <a:latin typeface="Arial"/>
                <a:cs typeface="Arial"/>
              </a:rPr>
              <a:t>February 13,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51886-CBAD-4643-86ED-6006799D98A8}"/>
              </a:ext>
            </a:extLst>
          </p:cNvPr>
          <p:cNvSpPr txBox="1">
            <a:spLocks noChangeAspect="1"/>
          </p:cNvSpPr>
          <p:nvPr/>
        </p:nvSpPr>
        <p:spPr>
          <a:xfrm>
            <a:off x="532837" y="4767431"/>
            <a:ext cx="807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Joseph Gibson		Krystal Collier		Howard </a:t>
            </a:r>
            <a:r>
              <a:rPr lang="en-US" sz="2400" b="1" dirty="0" err="1"/>
              <a:t>Burkom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26631"/>
      </p:ext>
    </p:extLst>
  </p:cSld>
  <p:clrMapOvr>
    <a:masterClrMapping/>
  </p:clrMapOvr>
  <p:transition spd="slow" advClick="0" advTm="15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925-3134-1949-A0E6-B8FA841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42B7-4AEE-2E48-B446-81D4D36E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How did you come into your role? Were you asked to chair a group or was it a more natural evolution? Did you feel like there was any specific expertise required? </a:t>
            </a:r>
          </a:p>
        </p:txBody>
      </p:sp>
    </p:spTree>
    <p:extLst>
      <p:ext uri="{BB962C8B-B14F-4D97-AF65-F5344CB8AC3E}">
        <p14:creationId xmlns:p14="http://schemas.microsoft.com/office/powerpoint/2010/main" val="271497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925-3134-1949-A0E6-B8FA841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42B7-4AEE-2E48-B446-81D4D36E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did you come into your role? Were you asked to chair a group or was it a more natural evolution? Did you feel like there was any specific expertise required?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How did you prepare to take on a leadership role? Did you speak to a past chair? Was there any research/training involved? </a:t>
            </a:r>
          </a:p>
        </p:txBody>
      </p:sp>
    </p:spTree>
    <p:extLst>
      <p:ext uri="{BB962C8B-B14F-4D97-AF65-F5344CB8AC3E}">
        <p14:creationId xmlns:p14="http://schemas.microsoft.com/office/powerpoint/2010/main" val="34210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925-3134-1949-A0E6-B8FA841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42B7-4AEE-2E48-B446-81D4D36E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did you come into your role? Were you asked to chair a group or was it a more natural evolution? Did you feel like there was any specific expertise required?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did you prepare to take on a leadership role? Did you speak to a past chair? Was there any research/training involved?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What would you estimate the time-commitment is for leading a community-driven group? Does this change over-time? How can you share this workload among other group members? </a:t>
            </a:r>
          </a:p>
        </p:txBody>
      </p:sp>
    </p:spTree>
    <p:extLst>
      <p:ext uri="{BB962C8B-B14F-4D97-AF65-F5344CB8AC3E}">
        <p14:creationId xmlns:p14="http://schemas.microsoft.com/office/powerpoint/2010/main" val="269137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925-3134-1949-A0E6-B8FA841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42B7-4AEE-2E48-B446-81D4D36E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did you come into your role? Were you asked to chair a group or was it a more natural evolution? Did you feel like there was any specific expertise required?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did you prepare to take on a leadership role? Did you speak to a past chair? Was there any research/training involved?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would you estimate the time-commitment is for leading a community-driven group? Does this change over-time? How can you share this workload among other group members?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What are some of the challenges you faced that slowed progress and what suggestions do you have for over-coming them? When the group was working together well, what factors contributed to the progress?</a:t>
            </a:r>
          </a:p>
        </p:txBody>
      </p:sp>
    </p:spTree>
    <p:extLst>
      <p:ext uri="{BB962C8B-B14F-4D97-AF65-F5344CB8AC3E}">
        <p14:creationId xmlns:p14="http://schemas.microsoft.com/office/powerpoint/2010/main" val="121400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925-3134-1949-A0E6-B8FA841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42B7-4AEE-2E48-B446-81D4D36E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did you come into your role? Were you asked to chair a group or was it a more natural evolution? Did you feel like there was any specific expertise required?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did you prepare to take on a leadership role? Did you speak to a past chair? Was there any research/training involved?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would you estimate the time-commitment is for leading a community-driven group? Does this change over-time? How can you share this workload among other group members?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What are some of the challenges you faced that slowed progress and what suggestions do you have for over-coming them? When the group was working together well, what factors contributed to the progress?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What would you say to someone who is considering taking on a leadership role in a community driven group?</a:t>
            </a:r>
          </a:p>
        </p:txBody>
      </p:sp>
    </p:spTree>
    <p:extLst>
      <p:ext uri="{BB962C8B-B14F-4D97-AF65-F5344CB8AC3E}">
        <p14:creationId xmlns:p14="http://schemas.microsoft.com/office/powerpoint/2010/main" val="302561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Screen Shot 2012-06-13 at 2.23.50 PM (2).png"/>
          <p:cNvPicPr>
            <a:picLocks noGrp="1" noChangeAspect="1"/>
          </p:cNvPicPr>
          <p:nvPr/>
        </p:nvPicPr>
        <p:blipFill>
          <a:blip r:embed="rId3"/>
          <a:srcRect l="61172" t="938" r="1406" b="11250"/>
          <a:stretch>
            <a:fillRect/>
          </a:stretch>
        </p:blipFill>
        <p:spPr>
          <a:xfrm>
            <a:off x="5954891" y="1266389"/>
            <a:ext cx="2966837" cy="4700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542888" y="2262435"/>
            <a:ext cx="2623181" cy="193675"/>
          </a:xfrm>
          <a:prstGeom prst="rightArrow">
            <a:avLst>
              <a:gd name="adj1" fmla="val 50000"/>
              <a:gd name="adj2" fmla="val 14883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70020" flipV="1">
            <a:off x="3388148" y="4024539"/>
            <a:ext cx="3372157" cy="259346"/>
          </a:xfrm>
          <a:prstGeom prst="rightArrow">
            <a:avLst>
              <a:gd name="adj1" fmla="val 50000"/>
              <a:gd name="adj2" fmla="val 13460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962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>
                <a:latin typeface="Helvetica Neue"/>
                <a:cs typeface="Helvetica Neue"/>
              </a:rPr>
              <a:t>SEND US YOUR QUESTIONS / TOPICS</a:t>
            </a:r>
          </a:p>
          <a:p>
            <a:endParaRPr lang="en-US" sz="1600" b="1" dirty="0">
              <a:latin typeface="Helvetica Neue"/>
              <a:cs typeface="Helvetica Neue"/>
            </a:endParaRPr>
          </a:p>
          <a:p>
            <a:r>
              <a:rPr lang="en-US" sz="1600" b="1" dirty="0">
                <a:latin typeface="Helvetica Neue"/>
                <a:cs typeface="Helvetica Neue"/>
              </a:rPr>
              <a:t>Raise Your Hand to Speak</a:t>
            </a:r>
            <a:endParaRPr lang="en-US" sz="1600" dirty="0">
              <a:latin typeface="Helvetica Neue"/>
              <a:cs typeface="Helvetica Neue"/>
            </a:endParaRPr>
          </a:p>
          <a:p>
            <a:pPr lvl="1"/>
            <a:r>
              <a:rPr lang="en-US" sz="1200" dirty="0">
                <a:latin typeface="Helvetica Neue"/>
                <a:cs typeface="Helvetica Neue"/>
              </a:rPr>
              <a:t>Click the </a:t>
            </a:r>
            <a:r>
              <a:rPr lang="en-US" sz="1200" b="1" dirty="0">
                <a:latin typeface="Helvetica Neue"/>
                <a:cs typeface="Helvetica Neue"/>
              </a:rPr>
              <a:t>“hand raise” </a:t>
            </a:r>
            <a:r>
              <a:rPr lang="en-US" sz="1200" dirty="0">
                <a:latin typeface="Helvetica Neue"/>
                <a:cs typeface="Helvetica Neue"/>
              </a:rPr>
              <a:t>button</a:t>
            </a:r>
          </a:p>
          <a:p>
            <a:r>
              <a:rPr lang="en-US" sz="1600" b="1" dirty="0">
                <a:latin typeface="Helvetica Neue"/>
                <a:cs typeface="Helvetica Neue"/>
              </a:rPr>
              <a:t>Use the Question Panel</a:t>
            </a:r>
            <a:endParaRPr lang="en-US" sz="1600" dirty="0">
              <a:latin typeface="Helvetica Neue"/>
              <a:cs typeface="Helvetica Neue"/>
            </a:endParaRPr>
          </a:p>
          <a:p>
            <a:pPr lvl="1"/>
            <a:r>
              <a:rPr lang="en-US" sz="1200" dirty="0">
                <a:latin typeface="Helvetica Neue"/>
                <a:cs typeface="Helvetica Neue"/>
              </a:rPr>
              <a:t>Type and then send questions using the question box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720" y="273913"/>
            <a:ext cx="5371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D3F5D"/>
                </a:solidFill>
                <a:latin typeface="Helvetica Neue" pitchFamily="-104" charset="0"/>
                <a:ea typeface="ＭＳ Ｐゴシック" pitchFamily="-104" charset="-128"/>
                <a:cs typeface="Helvetica Neue"/>
              </a:rPr>
              <a:t>Final Thoughts/Comments</a:t>
            </a:r>
          </a:p>
        </p:txBody>
      </p:sp>
    </p:spTree>
    <p:extLst>
      <p:ext uri="{BB962C8B-B14F-4D97-AF65-F5344CB8AC3E}">
        <p14:creationId xmlns:p14="http://schemas.microsoft.com/office/powerpoint/2010/main" val="16728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Screen Shot 2012-06-13 at 2.23.50 PM (2).png"/>
          <p:cNvPicPr>
            <a:picLocks noGrp="1" noChangeAspect="1"/>
          </p:cNvPicPr>
          <p:nvPr/>
        </p:nvPicPr>
        <p:blipFill>
          <a:blip r:embed="rId3"/>
          <a:srcRect l="61172" t="938" r="1406" b="11250"/>
          <a:stretch>
            <a:fillRect/>
          </a:stretch>
        </p:blipFill>
        <p:spPr>
          <a:xfrm>
            <a:off x="5954891" y="1266389"/>
            <a:ext cx="2966837" cy="4700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542888" y="2262435"/>
            <a:ext cx="2623181" cy="193675"/>
          </a:xfrm>
          <a:prstGeom prst="rightArrow">
            <a:avLst>
              <a:gd name="adj1" fmla="val 50000"/>
              <a:gd name="adj2" fmla="val 14883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70020" flipV="1">
            <a:off x="3388148" y="4024539"/>
            <a:ext cx="3372157" cy="259346"/>
          </a:xfrm>
          <a:prstGeom prst="rightArrow">
            <a:avLst>
              <a:gd name="adj1" fmla="val 50000"/>
              <a:gd name="adj2" fmla="val 13460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962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>
                <a:latin typeface="Helvetica Neue"/>
                <a:cs typeface="Helvetica Neue"/>
              </a:rPr>
              <a:t>SEND US YOUR QUESTIONS / TOPICS</a:t>
            </a:r>
          </a:p>
          <a:p>
            <a:endParaRPr lang="en-US" sz="1600" b="1" dirty="0">
              <a:latin typeface="Helvetica Neue"/>
              <a:cs typeface="Helvetica Neue"/>
            </a:endParaRPr>
          </a:p>
          <a:p>
            <a:r>
              <a:rPr lang="en-US" sz="1600" b="1" dirty="0">
                <a:latin typeface="Helvetica Neue"/>
                <a:cs typeface="Helvetica Neue"/>
              </a:rPr>
              <a:t>Raise Your Hand to Speak</a:t>
            </a:r>
            <a:endParaRPr lang="en-US" sz="1600" dirty="0">
              <a:latin typeface="Helvetica Neue"/>
              <a:cs typeface="Helvetica Neue"/>
            </a:endParaRPr>
          </a:p>
          <a:p>
            <a:pPr lvl="1"/>
            <a:r>
              <a:rPr lang="en-US" sz="1200" dirty="0">
                <a:latin typeface="Helvetica Neue"/>
                <a:cs typeface="Helvetica Neue"/>
              </a:rPr>
              <a:t>Click the </a:t>
            </a:r>
            <a:r>
              <a:rPr lang="en-US" sz="1200" b="1" dirty="0">
                <a:latin typeface="Helvetica Neue"/>
                <a:cs typeface="Helvetica Neue"/>
              </a:rPr>
              <a:t>“hand raise” </a:t>
            </a:r>
            <a:r>
              <a:rPr lang="en-US" sz="1200" dirty="0">
                <a:latin typeface="Helvetica Neue"/>
                <a:cs typeface="Helvetica Neue"/>
              </a:rPr>
              <a:t>button</a:t>
            </a:r>
          </a:p>
          <a:p>
            <a:r>
              <a:rPr lang="en-US" sz="1600" b="1" dirty="0">
                <a:latin typeface="Helvetica Neue"/>
                <a:cs typeface="Helvetica Neue"/>
              </a:rPr>
              <a:t>Use the Question Panel</a:t>
            </a:r>
            <a:endParaRPr lang="en-US" sz="1600" dirty="0">
              <a:latin typeface="Helvetica Neue"/>
              <a:cs typeface="Helvetica Neue"/>
            </a:endParaRPr>
          </a:p>
          <a:p>
            <a:pPr lvl="1"/>
            <a:r>
              <a:rPr lang="en-US" sz="1200" dirty="0">
                <a:latin typeface="Helvetica Neue"/>
                <a:cs typeface="Helvetica Neue"/>
              </a:rPr>
              <a:t>Type and then send questions using the question box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720" y="273913"/>
            <a:ext cx="554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D3F5D"/>
                </a:solidFill>
                <a:latin typeface="Helvetica Neue" pitchFamily="-104" charset="0"/>
                <a:ea typeface="ＭＳ Ｐゴシック" pitchFamily="-104" charset="-128"/>
                <a:cs typeface="Helvetica Neue"/>
              </a:rPr>
              <a:t>Send us live feedback</a:t>
            </a:r>
          </a:p>
        </p:txBody>
      </p:sp>
    </p:spTree>
    <p:extLst>
      <p:ext uri="{BB962C8B-B14F-4D97-AF65-F5344CB8AC3E}">
        <p14:creationId xmlns:p14="http://schemas.microsoft.com/office/powerpoint/2010/main" val="330283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17714" y="0"/>
            <a:ext cx="6892871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Helvetica Neue" pitchFamily="-104" charset="0"/>
                <a:ea typeface="ＭＳ Ｐゴシック" pitchFamily="-104" charset="-128"/>
              </a:rPr>
              <a:t>Announcements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35314"/>
            <a:ext cx="8280400" cy="5399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/>
              <a:buNone/>
              <a:defRPr/>
            </a:pPr>
            <a:r>
              <a:rPr lang="en-US" sz="5900" b="1" dirty="0">
                <a:solidFill>
                  <a:schemeClr val="tx2"/>
                </a:solidFill>
              </a:rPr>
              <a:t>Upcoming ISDS Events</a:t>
            </a:r>
            <a:r>
              <a:rPr lang="en-US" sz="5100" b="1" dirty="0">
                <a:solidFill>
                  <a:schemeClr val="tx2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sz="4800" b="1" dirty="0"/>
              <a:t>Data Quality Committee Call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4400" b="1" dirty="0"/>
              <a:t>	</a:t>
            </a:r>
            <a:r>
              <a:rPr lang="en-US" sz="4400" dirty="0"/>
              <a:t>Friday, February 15, 12 pm – 1 pm ET</a:t>
            </a:r>
            <a:endParaRPr lang="en-US" sz="4800" b="1" dirty="0"/>
          </a:p>
          <a:p>
            <a:pPr>
              <a:buNone/>
              <a:defRPr/>
            </a:pPr>
            <a:r>
              <a:rPr lang="en-US" sz="4800" b="1" dirty="0"/>
              <a:t>SPHERR Committee Practice Exchange Call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4400" b="1" dirty="0"/>
              <a:t>	</a:t>
            </a:r>
            <a:r>
              <a:rPr lang="en-US" sz="4400" dirty="0"/>
              <a:t>Friday, February 15, 2 pm – 2:45 pm ET</a:t>
            </a:r>
          </a:p>
          <a:p>
            <a:pPr>
              <a:buNone/>
              <a:defRPr/>
            </a:pPr>
            <a:r>
              <a:rPr lang="en-US" sz="4800" b="1" dirty="0"/>
              <a:t>NSSP Community of Practice Call</a:t>
            </a:r>
          </a:p>
          <a:p>
            <a:pPr>
              <a:buNone/>
              <a:defRPr/>
            </a:pPr>
            <a:r>
              <a:rPr lang="en-US" sz="4400" b="1" dirty="0"/>
              <a:t>	Topic: </a:t>
            </a:r>
            <a:r>
              <a:rPr lang="en-US" sz="4400" dirty="0"/>
              <a:t>Cardiovascular Disease Surveillance</a:t>
            </a:r>
          </a:p>
          <a:p>
            <a:pPr>
              <a:buNone/>
              <a:defRPr/>
            </a:pPr>
            <a:r>
              <a:rPr lang="en-US" sz="4400" dirty="0"/>
              <a:t>	Tuesday, February 19, 3 pm – 4:30 pm ET</a:t>
            </a:r>
          </a:p>
          <a:p>
            <a:pPr>
              <a:buNone/>
              <a:defRPr/>
            </a:pPr>
            <a:r>
              <a:rPr lang="en-US" sz="4800" b="1" dirty="0">
                <a:solidFill>
                  <a:srgbClr val="4F1166"/>
                </a:solidFill>
              </a:rPr>
              <a:t>Recommendations for Surveillance of EMS Data for Opioid Overdoses</a:t>
            </a:r>
          </a:p>
          <a:p>
            <a:pPr>
              <a:buNone/>
              <a:defRPr/>
            </a:pPr>
            <a:r>
              <a:rPr lang="en-US" sz="4800" b="1" dirty="0"/>
              <a:t>	</a:t>
            </a:r>
            <a:r>
              <a:rPr lang="en-US" sz="4400" b="1" dirty="0"/>
              <a:t>Presenters:</a:t>
            </a:r>
            <a:r>
              <a:rPr lang="en-US" sz="4400" dirty="0"/>
              <a:t> Mike Thompson, Sara </a:t>
            </a:r>
            <a:r>
              <a:rPr lang="en-US" sz="4400" dirty="0" err="1"/>
              <a:t>Cinquegrani</a:t>
            </a:r>
            <a:r>
              <a:rPr lang="en-US" sz="4400" dirty="0"/>
              <a:t> </a:t>
            </a:r>
            <a:r>
              <a:rPr lang="en-US" sz="4400" dirty="0" err="1"/>
              <a:t>Cappiello</a:t>
            </a:r>
            <a:r>
              <a:rPr lang="en-US" sz="4400" dirty="0"/>
              <a:t>, Silvia Verdugo, Todd Stout</a:t>
            </a:r>
            <a:endParaRPr lang="en-US" sz="4400" b="1" dirty="0"/>
          </a:p>
          <a:p>
            <a:pPr>
              <a:buNone/>
              <a:defRPr/>
            </a:pPr>
            <a:r>
              <a:rPr lang="en-US" sz="4400" b="1" dirty="0"/>
              <a:t>	</a:t>
            </a:r>
            <a:r>
              <a:rPr lang="en-US" sz="4400" dirty="0"/>
              <a:t>Thursday, February 21, 3 – 4:30 pm ET - </a:t>
            </a:r>
            <a:r>
              <a:rPr lang="en-US" sz="4400" b="1" dirty="0">
                <a:solidFill>
                  <a:srgbClr val="FF0000"/>
                </a:solidFill>
              </a:rPr>
              <a:t>TO BE RESCHEDULED</a:t>
            </a:r>
          </a:p>
          <a:p>
            <a:pPr>
              <a:buNone/>
              <a:defRPr/>
            </a:pPr>
            <a:r>
              <a:rPr lang="en-US" sz="4800" b="1" dirty="0">
                <a:solidFill>
                  <a:srgbClr val="4F1166"/>
                </a:solidFill>
              </a:rPr>
              <a:t>NSSP </a:t>
            </a:r>
            <a:r>
              <a:rPr lang="en-US" sz="4800" b="1" dirty="0" err="1">
                <a:solidFill>
                  <a:srgbClr val="4F1166"/>
                </a:solidFill>
              </a:rPr>
              <a:t>CoP</a:t>
            </a:r>
            <a:r>
              <a:rPr lang="en-US" sz="4800" b="1" dirty="0">
                <a:solidFill>
                  <a:srgbClr val="4F1166"/>
                </a:solidFill>
              </a:rPr>
              <a:t> Expert Panel, Part 2: Facilitating Groups &amp; Meetings</a:t>
            </a:r>
          </a:p>
          <a:p>
            <a:pPr>
              <a:buNone/>
              <a:defRPr/>
            </a:pPr>
            <a:r>
              <a:rPr lang="en-US" sz="4800" b="1" dirty="0"/>
              <a:t>	</a:t>
            </a:r>
            <a:r>
              <a:rPr lang="en-US" sz="4400" b="1" dirty="0"/>
              <a:t>Panelists:</a:t>
            </a:r>
            <a:r>
              <a:rPr lang="en-US" sz="4400" dirty="0"/>
              <a:t> Charlie Ishikawa, Eric </a:t>
            </a:r>
            <a:r>
              <a:rPr lang="en-US" sz="4400" dirty="0" err="1"/>
              <a:t>Bakota</a:t>
            </a:r>
            <a:r>
              <a:rPr lang="en-US" sz="4400" dirty="0"/>
              <a:t>, Teresa Hamby, Amanda Morse </a:t>
            </a:r>
            <a:endParaRPr lang="en-US" sz="4400" b="1" dirty="0"/>
          </a:p>
          <a:p>
            <a:pPr>
              <a:buNone/>
              <a:defRPr/>
            </a:pPr>
            <a:r>
              <a:rPr lang="en-US" sz="4400" b="1" dirty="0"/>
              <a:t>	</a:t>
            </a:r>
            <a:r>
              <a:rPr lang="en-US" sz="4400" dirty="0"/>
              <a:t>Tuesday, February 26, 12 – 1:30 pm ET</a:t>
            </a:r>
          </a:p>
          <a:p>
            <a:pPr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40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3AD15-33F0-8647-9C9D-D6C64C18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ISDS Conference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C77DB-16FE-5C42-A64B-1CEF0DFD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84618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Post-Conference Survey Coming Soon!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5F506-B60C-9740-A1A8-188126F51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925-3134-1949-A0E6-B8FA841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42B7-4AEE-2E48-B446-81D4D36E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How did you come into your role? Were you asked to chair a group or was it a more natural evolution? Did you feel like there was any specific expertise required?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How did you prepare to take on a leadership role? Did you speak to a past chair? Was there any research/training involved?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would you estimate the time-commitment is for leading a community-driven group? Does this change over-time? How can you share this workload among other group members?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are some of the challenges you faced that slowed progress and what suggestions do you have for over-coming them? When the group was working together well, what factors contributed to the progress?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would you say to someone who is considering taking on a leadership role in a community driven group?</a:t>
            </a:r>
          </a:p>
        </p:txBody>
      </p:sp>
    </p:spTree>
    <p:extLst>
      <p:ext uri="{BB962C8B-B14F-4D97-AF65-F5344CB8AC3E}">
        <p14:creationId xmlns:p14="http://schemas.microsoft.com/office/powerpoint/2010/main" val="31405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E925-3134-1949-A0E6-B8FA841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42B7-4AEE-2E48-B446-81D4D36E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80664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C068-1A3C-5A4F-A47E-119014F6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4D25-EAC2-534F-84BB-125477A4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357" y="1600200"/>
            <a:ext cx="4989443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Joe Gibson, MPH, PhD</a:t>
            </a:r>
          </a:p>
          <a:p>
            <a:pPr marL="0" indent="0">
              <a:buNone/>
            </a:pPr>
            <a:r>
              <a:rPr lang="en-US" sz="1800" dirty="0"/>
              <a:t>Director of Epidemiology</a:t>
            </a:r>
          </a:p>
          <a:p>
            <a:pPr marL="0" indent="0">
              <a:buNone/>
            </a:pPr>
            <a:r>
              <a:rPr lang="en-US" sz="1800" dirty="0"/>
              <a:t>Marion County Public Health Dept.</a:t>
            </a:r>
          </a:p>
          <a:p>
            <a:pPr marL="0" indent="0">
              <a:buNone/>
            </a:pPr>
            <a:r>
              <a:rPr lang="en-US" sz="1800" dirty="0"/>
              <a:t>Indianapolis, Indiana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2019 ISDS Board of Directors, President</a:t>
            </a:r>
          </a:p>
          <a:p>
            <a:pPr marL="0" indent="0">
              <a:buNone/>
            </a:pPr>
            <a:r>
              <a:rPr lang="en-US" sz="1800" dirty="0"/>
              <a:t>BioSense Governance Group, Past Chair</a:t>
            </a:r>
          </a:p>
          <a:p>
            <a:pPr marL="0" indent="0">
              <a:buNone/>
            </a:pPr>
            <a:r>
              <a:rPr lang="en-US" sz="1800" dirty="0"/>
              <a:t>NACCHO Informatics Workgroup, Past Chair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80A8DAB-8902-0D43-BCA9-C068402B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8" y="2456621"/>
            <a:ext cx="2205106" cy="32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C068-1A3C-5A4F-A47E-119014F6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4D25-EAC2-534F-84BB-125477A4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357" y="1600200"/>
            <a:ext cx="4989443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Krystal Collier, BA</a:t>
            </a:r>
          </a:p>
          <a:p>
            <a:pPr marL="0" indent="0">
              <a:buNone/>
            </a:pPr>
            <a:r>
              <a:rPr lang="en-US" sz="1800" dirty="0"/>
              <a:t>Health Program Manager I</a:t>
            </a:r>
          </a:p>
          <a:p>
            <a:pPr marL="0" indent="0">
              <a:buNone/>
            </a:pPr>
            <a:r>
              <a:rPr lang="en-US" sz="1800" dirty="0"/>
              <a:t>Arizona Department of Health Services</a:t>
            </a:r>
          </a:p>
          <a:p>
            <a:pPr marL="0" indent="0">
              <a:buNone/>
            </a:pPr>
            <a:r>
              <a:rPr lang="en-US" sz="1800" dirty="0"/>
              <a:t>Phoenix, AZ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NSSP CoP Steering Committee, Chair</a:t>
            </a:r>
          </a:p>
          <a:p>
            <a:pPr marL="0" indent="0">
              <a:buNone/>
            </a:pPr>
            <a:r>
              <a:rPr lang="en-US" sz="1800" dirty="0"/>
              <a:t>Data Quality Committee, Past Chair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A977D9E1-E3E9-F048-A8C9-739B818D1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80" y="2456621"/>
            <a:ext cx="2010222" cy="32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C068-1A3C-5A4F-A47E-119014F6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4D25-EAC2-534F-84BB-125477A4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357" y="1600200"/>
            <a:ext cx="4989443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Howard </a:t>
            </a:r>
            <a:r>
              <a:rPr lang="en-US" sz="2800" dirty="0" err="1"/>
              <a:t>Burkom</a:t>
            </a:r>
            <a:r>
              <a:rPr lang="en-US" sz="2800" dirty="0"/>
              <a:t>, PhD</a:t>
            </a:r>
          </a:p>
          <a:p>
            <a:pPr marL="0" indent="0">
              <a:buNone/>
            </a:pPr>
            <a:r>
              <a:rPr lang="en-US" sz="1800" dirty="0"/>
              <a:t>Principal Professional Staff Mathematician</a:t>
            </a:r>
          </a:p>
          <a:p>
            <a:pPr marL="0" indent="0">
              <a:buNone/>
            </a:pPr>
            <a:r>
              <a:rPr lang="en-US" sz="1800" dirty="0"/>
              <a:t>Johns Hopkins University Applied Physics Laboratory</a:t>
            </a:r>
          </a:p>
          <a:p>
            <a:pPr marL="0" indent="0">
              <a:buNone/>
            </a:pPr>
            <a:r>
              <a:rPr lang="en-US" sz="1800" dirty="0"/>
              <a:t>Laurel, MD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Research Committee, Chair</a:t>
            </a:r>
          </a:p>
          <a:p>
            <a:pPr marL="0" indent="0">
              <a:buNone/>
            </a:pPr>
            <a:r>
              <a:rPr lang="en-US" sz="1800" dirty="0"/>
              <a:t>ISDS Board of Directors, Past Member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74C6A-2BB3-0546-849B-4433F4E7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63" y="2452255"/>
            <a:ext cx="2769470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63095"/>
      </p:ext>
    </p:extLst>
  </p:cSld>
  <p:clrMapOvr>
    <a:masterClrMapping/>
  </p:clrMapOvr>
</p:sld>
</file>

<file path=ppt/theme/theme1.xml><?xml version="1.0" encoding="utf-8"?>
<a:theme xmlns:a="http://schemas.openxmlformats.org/drawingml/2006/main" name="IS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ISDS.potx</Template>
  <TotalTime>40410</TotalTime>
  <Words>919</Words>
  <Application>Microsoft Macintosh PowerPoint</Application>
  <PresentationFormat>On-screen Show (4:3)</PresentationFormat>
  <Paragraphs>128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ISDS</vt:lpstr>
      <vt:lpstr>Office Theme</vt:lpstr>
      <vt:lpstr>1_ISDS</vt:lpstr>
      <vt:lpstr>PowerPoint Presentation</vt:lpstr>
      <vt:lpstr>PowerPoint Presentation</vt:lpstr>
      <vt:lpstr>Announcements</vt:lpstr>
      <vt:lpstr>2019 ISDS Conference</vt:lpstr>
      <vt:lpstr>Agenda/Questions</vt:lpstr>
      <vt:lpstr>Agenda/Questions</vt:lpstr>
      <vt:lpstr>Today’s Panelists</vt:lpstr>
      <vt:lpstr>Today’s Panelists</vt:lpstr>
      <vt:lpstr>Today’s Panelists</vt:lpstr>
      <vt:lpstr>Agenda/Questions</vt:lpstr>
      <vt:lpstr>Agenda/Questions</vt:lpstr>
      <vt:lpstr>Agenda/Questions</vt:lpstr>
      <vt:lpstr>Agenda/Questions</vt:lpstr>
      <vt:lpstr>Agenda/Questions</vt:lpstr>
      <vt:lpstr>PowerPoint Presentation</vt:lpstr>
    </vt:vector>
  </TitlesOfParts>
  <Company>McGill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ISDS 2009</dc:title>
  <dc:creator>David Buckeridge</dc:creator>
  <cp:lastModifiedBy>Emilie Lamb</cp:lastModifiedBy>
  <cp:revision>463</cp:revision>
  <cp:lastPrinted>2014-01-21T17:50:36Z</cp:lastPrinted>
  <dcterms:created xsi:type="dcterms:W3CDTF">2015-07-28T14:36:40Z</dcterms:created>
  <dcterms:modified xsi:type="dcterms:W3CDTF">2019-02-26T20:28:20Z</dcterms:modified>
</cp:coreProperties>
</file>