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59" r:id="rId1"/>
    <p:sldMasterId id="2147484081" r:id="rId2"/>
    <p:sldMasterId id="2147484090" r:id="rId3"/>
    <p:sldMasterId id="2147484102" r:id="rId4"/>
    <p:sldMasterId id="2147484111" r:id="rId5"/>
    <p:sldMasterId id="2147484120" r:id="rId6"/>
  </p:sldMasterIdLst>
  <p:notesMasterIdLst>
    <p:notesMasterId r:id="rId59"/>
  </p:notesMasterIdLst>
  <p:handoutMasterIdLst>
    <p:handoutMasterId r:id="rId60"/>
  </p:handoutMasterIdLst>
  <p:sldIdLst>
    <p:sldId id="568" r:id="rId7"/>
    <p:sldId id="594" r:id="rId8"/>
    <p:sldId id="964" r:id="rId9"/>
    <p:sldId id="833" r:id="rId10"/>
    <p:sldId id="834" r:id="rId11"/>
    <p:sldId id="962" r:id="rId12"/>
    <p:sldId id="963" r:id="rId13"/>
    <p:sldId id="839" r:id="rId14"/>
    <p:sldId id="907" r:id="rId15"/>
    <p:sldId id="966" r:id="rId16"/>
    <p:sldId id="965" r:id="rId17"/>
    <p:sldId id="1011" r:id="rId18"/>
    <p:sldId id="1001" r:id="rId19"/>
    <p:sldId id="902" r:id="rId20"/>
    <p:sldId id="1002" r:id="rId21"/>
    <p:sldId id="905" r:id="rId22"/>
    <p:sldId id="906" r:id="rId23"/>
    <p:sldId id="1003" r:id="rId24"/>
    <p:sldId id="886" r:id="rId25"/>
    <p:sldId id="1004" r:id="rId26"/>
    <p:sldId id="1005" r:id="rId27"/>
    <p:sldId id="909" r:id="rId28"/>
    <p:sldId id="887" r:id="rId29"/>
    <p:sldId id="1009" r:id="rId30"/>
    <p:sldId id="925" r:id="rId31"/>
    <p:sldId id="895" r:id="rId32"/>
    <p:sldId id="845" r:id="rId33"/>
    <p:sldId id="846" r:id="rId34"/>
    <p:sldId id="847" r:id="rId35"/>
    <p:sldId id="848" r:id="rId36"/>
    <p:sldId id="851" r:id="rId37"/>
    <p:sldId id="852" r:id="rId38"/>
    <p:sldId id="853" r:id="rId39"/>
    <p:sldId id="854" r:id="rId40"/>
    <p:sldId id="855" r:id="rId41"/>
    <p:sldId id="856" r:id="rId42"/>
    <p:sldId id="857" r:id="rId43"/>
    <p:sldId id="858" r:id="rId44"/>
    <p:sldId id="974" r:id="rId45"/>
    <p:sldId id="975" r:id="rId46"/>
    <p:sldId id="977" r:id="rId47"/>
    <p:sldId id="978" r:id="rId48"/>
    <p:sldId id="999" r:id="rId49"/>
    <p:sldId id="979" r:id="rId50"/>
    <p:sldId id="1000" r:id="rId51"/>
    <p:sldId id="980" r:id="rId52"/>
    <p:sldId id="981" r:id="rId53"/>
    <p:sldId id="1012" r:id="rId54"/>
    <p:sldId id="1013" r:id="rId55"/>
    <p:sldId id="1015" r:id="rId56"/>
    <p:sldId id="1019" r:id="rId57"/>
    <p:sldId id="1018" r:id="rId58"/>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00FF"/>
    <a:srgbClr val="000099"/>
    <a:srgbClr val="495E83"/>
    <a:srgbClr val="FF9900"/>
    <a:srgbClr val="6699CC"/>
    <a:srgbClr val="99CC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autoAdjust="0"/>
    <p:restoredTop sz="77337" autoAdjust="0"/>
  </p:normalViewPr>
  <p:slideViewPr>
    <p:cSldViewPr>
      <p:cViewPr>
        <p:scale>
          <a:sx n="60" d="100"/>
          <a:sy n="60" d="100"/>
        </p:scale>
        <p:origin x="588" y="-1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80" y="8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27DEC-3E96-42FF-9CF2-9F4813D941A2}" type="doc">
      <dgm:prSet loTypeId="urn:microsoft.com/office/officeart/2005/8/layout/process1" loCatId="process" qsTypeId="urn:microsoft.com/office/officeart/2005/8/quickstyle/simple1" qsCatId="simple" csTypeId="urn:microsoft.com/office/officeart/2005/8/colors/colorful1" csCatId="colorful" phldr="1"/>
      <dgm:spPr/>
    </dgm:pt>
    <dgm:pt modelId="{6E34531E-7B42-4472-AF0C-09093FDA7428}">
      <dgm:prSet phldrT="[Text]" custT="1"/>
      <dgm:spPr/>
      <dgm:t>
        <a:bodyPr/>
        <a:lstStyle/>
        <a:p>
          <a:r>
            <a:rPr lang="en-US" sz="2000" dirty="0" smtClean="0"/>
            <a:t>Raw, Uncategorized, Unfiltered (Secondary)     Data</a:t>
          </a:r>
        </a:p>
        <a:p>
          <a:r>
            <a:rPr lang="en-US" sz="2000" dirty="0" smtClean="0"/>
            <a:t>From Data Provider</a:t>
          </a:r>
          <a:endParaRPr lang="en-US" sz="2000" dirty="0"/>
        </a:p>
      </dgm:t>
    </dgm:pt>
    <dgm:pt modelId="{B4A7FBE3-4CC3-4717-A90A-D0F85200C5DC}" type="parTrans" cxnId="{3FC94B4E-92D9-4368-9975-6BA546769F56}">
      <dgm:prSet/>
      <dgm:spPr/>
      <dgm:t>
        <a:bodyPr/>
        <a:lstStyle/>
        <a:p>
          <a:endParaRPr lang="en-US"/>
        </a:p>
      </dgm:t>
    </dgm:pt>
    <dgm:pt modelId="{02322237-7324-4448-A8BC-B9DB66A49B07}" type="sibTrans" cxnId="{3FC94B4E-92D9-4368-9975-6BA546769F56}">
      <dgm:prSet/>
      <dgm:spPr/>
      <dgm:t>
        <a:bodyPr/>
        <a:lstStyle/>
        <a:p>
          <a:endParaRPr lang="en-US"/>
        </a:p>
      </dgm:t>
    </dgm:pt>
    <dgm:pt modelId="{B341B932-1F8D-4EAC-8E44-6A7387FD08C3}">
      <dgm:prSet phldrT="[Text]" custT="1"/>
      <dgm:spPr/>
      <dgm:t>
        <a:bodyPr/>
        <a:lstStyle/>
        <a:p>
          <a:r>
            <a:rPr lang="en-US" sz="2000" dirty="0" smtClean="0"/>
            <a:t>ETL / data processing / categorization into “syndromes”</a:t>
          </a:r>
          <a:endParaRPr lang="en-US" sz="2000" dirty="0"/>
        </a:p>
      </dgm:t>
    </dgm:pt>
    <dgm:pt modelId="{496437B3-1C8B-4584-921F-AA153F59F63D}" type="parTrans" cxnId="{F540CDFD-D533-4636-8284-66BA86CE626A}">
      <dgm:prSet/>
      <dgm:spPr/>
      <dgm:t>
        <a:bodyPr/>
        <a:lstStyle/>
        <a:p>
          <a:endParaRPr lang="en-US"/>
        </a:p>
      </dgm:t>
    </dgm:pt>
    <dgm:pt modelId="{689B45AB-F3E8-49E4-8D58-2AA9F58F30FC}" type="sibTrans" cxnId="{F540CDFD-D533-4636-8284-66BA86CE626A}">
      <dgm:prSet/>
      <dgm:spPr/>
      <dgm:t>
        <a:bodyPr/>
        <a:lstStyle/>
        <a:p>
          <a:endParaRPr lang="en-US"/>
        </a:p>
      </dgm:t>
    </dgm:pt>
    <dgm:pt modelId="{65B6DD2D-EFAF-4D8D-817A-42A426B52BF6}">
      <dgm:prSet custT="1"/>
      <dgm:spPr/>
      <dgm:t>
        <a:bodyPr/>
        <a:lstStyle/>
        <a:p>
          <a:r>
            <a:rPr lang="en-US" sz="2000" dirty="0" smtClean="0"/>
            <a:t>Analysis</a:t>
          </a:r>
        </a:p>
        <a:p>
          <a:r>
            <a:rPr lang="en-US" sz="2000" dirty="0" smtClean="0"/>
            <a:t>- Review reports</a:t>
          </a:r>
        </a:p>
        <a:p>
          <a:r>
            <a:rPr lang="en-US" sz="2000" dirty="0" smtClean="0"/>
            <a:t>- Run ad hoc queries</a:t>
          </a:r>
        </a:p>
      </dgm:t>
    </dgm:pt>
    <dgm:pt modelId="{A681A2AF-3A55-42FB-9A57-4E98F7E0F6BC}" type="parTrans" cxnId="{B2268A33-AB9E-439C-B01E-F1E3F667E354}">
      <dgm:prSet/>
      <dgm:spPr/>
      <dgm:t>
        <a:bodyPr/>
        <a:lstStyle/>
        <a:p>
          <a:endParaRPr lang="en-US"/>
        </a:p>
      </dgm:t>
    </dgm:pt>
    <dgm:pt modelId="{FAAE5D61-4482-4CD4-9DC7-29704DA0082D}" type="sibTrans" cxnId="{B2268A33-AB9E-439C-B01E-F1E3F667E354}">
      <dgm:prSet/>
      <dgm:spPr/>
      <dgm:t>
        <a:bodyPr/>
        <a:lstStyle/>
        <a:p>
          <a:endParaRPr lang="en-US"/>
        </a:p>
      </dgm:t>
    </dgm:pt>
    <dgm:pt modelId="{4999535A-7DC5-42A9-9CCB-A4094F3B47E0}">
      <dgm:prSet custT="1"/>
      <dgm:spPr/>
      <dgm:t>
        <a:bodyPr/>
        <a:lstStyle/>
        <a:p>
          <a:r>
            <a:rPr lang="en-US" sz="2000" dirty="0" smtClean="0"/>
            <a:t>Report Findings &amp; Take Action (when needed)    </a:t>
          </a:r>
          <a:endParaRPr lang="en-US" sz="2000" dirty="0"/>
        </a:p>
      </dgm:t>
    </dgm:pt>
    <dgm:pt modelId="{143260AD-3228-41BA-94AF-D95E86423D88}" type="parTrans" cxnId="{FDEF771C-5FC2-4716-8E9E-D5A4DA25940B}">
      <dgm:prSet/>
      <dgm:spPr/>
      <dgm:t>
        <a:bodyPr/>
        <a:lstStyle/>
        <a:p>
          <a:endParaRPr lang="en-US"/>
        </a:p>
      </dgm:t>
    </dgm:pt>
    <dgm:pt modelId="{06D10D21-C155-40BA-A50E-D7B7BF816DB7}" type="sibTrans" cxnId="{FDEF771C-5FC2-4716-8E9E-D5A4DA25940B}">
      <dgm:prSet/>
      <dgm:spPr/>
      <dgm:t>
        <a:bodyPr/>
        <a:lstStyle/>
        <a:p>
          <a:endParaRPr lang="en-US"/>
        </a:p>
      </dgm:t>
    </dgm:pt>
    <dgm:pt modelId="{D0624519-43BC-441E-8204-75F0A122B3E9}" type="pres">
      <dgm:prSet presAssocID="{67E27DEC-3E96-42FF-9CF2-9F4813D941A2}" presName="Name0" presStyleCnt="0">
        <dgm:presLayoutVars>
          <dgm:dir/>
          <dgm:resizeHandles val="exact"/>
        </dgm:presLayoutVars>
      </dgm:prSet>
      <dgm:spPr/>
    </dgm:pt>
    <dgm:pt modelId="{B95EA400-7482-4060-8518-5A0517FC8E04}" type="pres">
      <dgm:prSet presAssocID="{6E34531E-7B42-4472-AF0C-09093FDA7428}" presName="node" presStyleLbl="node1" presStyleIdx="0" presStyleCnt="4" custScaleX="588646" custScaleY="73444" custLinFactNeighborX="87050" custLinFactNeighborY="-69086">
        <dgm:presLayoutVars>
          <dgm:bulletEnabled val="1"/>
        </dgm:presLayoutVars>
      </dgm:prSet>
      <dgm:spPr/>
      <dgm:t>
        <a:bodyPr/>
        <a:lstStyle/>
        <a:p>
          <a:endParaRPr lang="en-US"/>
        </a:p>
      </dgm:t>
    </dgm:pt>
    <dgm:pt modelId="{6E155293-F46B-42AA-9E4A-ABC40FF4E126}" type="pres">
      <dgm:prSet presAssocID="{02322237-7324-4448-A8BC-B9DB66A49B07}" presName="sibTrans" presStyleLbl="sibTrans2D1" presStyleIdx="0" presStyleCnt="3"/>
      <dgm:spPr/>
      <dgm:t>
        <a:bodyPr/>
        <a:lstStyle/>
        <a:p>
          <a:endParaRPr lang="en-US"/>
        </a:p>
      </dgm:t>
    </dgm:pt>
    <dgm:pt modelId="{3D4F7EBD-B301-4AE2-AB8F-2E2106525055}" type="pres">
      <dgm:prSet presAssocID="{02322237-7324-4448-A8BC-B9DB66A49B07}" presName="connectorText" presStyleLbl="sibTrans2D1" presStyleIdx="0" presStyleCnt="3"/>
      <dgm:spPr/>
      <dgm:t>
        <a:bodyPr/>
        <a:lstStyle/>
        <a:p>
          <a:endParaRPr lang="en-US"/>
        </a:p>
      </dgm:t>
    </dgm:pt>
    <dgm:pt modelId="{99546CD8-2C60-4CA8-8E64-5A785F872789}" type="pres">
      <dgm:prSet presAssocID="{B341B932-1F8D-4EAC-8E44-6A7387FD08C3}" presName="node" presStyleLbl="node1" presStyleIdx="1" presStyleCnt="4" custScaleX="441508" custScaleY="75031" custLinFactX="66696" custLinFactNeighborX="100000" custLinFactNeighborY="-69880">
        <dgm:presLayoutVars>
          <dgm:bulletEnabled val="1"/>
        </dgm:presLayoutVars>
      </dgm:prSet>
      <dgm:spPr/>
      <dgm:t>
        <a:bodyPr/>
        <a:lstStyle/>
        <a:p>
          <a:endParaRPr lang="en-US"/>
        </a:p>
      </dgm:t>
    </dgm:pt>
    <dgm:pt modelId="{9C597E66-D07B-4925-A97C-4BF42FAAF35A}" type="pres">
      <dgm:prSet presAssocID="{689B45AB-F3E8-49E4-8D58-2AA9F58F30FC}" presName="sibTrans" presStyleLbl="sibTrans2D1" presStyleIdx="1" presStyleCnt="3"/>
      <dgm:spPr/>
      <dgm:t>
        <a:bodyPr/>
        <a:lstStyle/>
        <a:p>
          <a:endParaRPr lang="en-US"/>
        </a:p>
      </dgm:t>
    </dgm:pt>
    <dgm:pt modelId="{4E2C11BC-385E-4298-B696-DCECA9853CCB}" type="pres">
      <dgm:prSet presAssocID="{689B45AB-F3E8-49E4-8D58-2AA9F58F30FC}" presName="connectorText" presStyleLbl="sibTrans2D1" presStyleIdx="1" presStyleCnt="3"/>
      <dgm:spPr/>
      <dgm:t>
        <a:bodyPr/>
        <a:lstStyle/>
        <a:p>
          <a:endParaRPr lang="en-US"/>
        </a:p>
      </dgm:t>
    </dgm:pt>
    <dgm:pt modelId="{D3EC4BDA-FBCC-48BC-AD0A-4E8332E2D534}" type="pres">
      <dgm:prSet presAssocID="{65B6DD2D-EFAF-4D8D-817A-42A426B52BF6}" presName="node" presStyleLbl="node1" presStyleIdx="2" presStyleCnt="4" custScaleX="371748" custScaleY="81989" custLinFactX="148563" custLinFactNeighborX="200000" custLinFactNeighborY="-22977">
        <dgm:presLayoutVars>
          <dgm:bulletEnabled val="1"/>
        </dgm:presLayoutVars>
      </dgm:prSet>
      <dgm:spPr/>
      <dgm:t>
        <a:bodyPr/>
        <a:lstStyle/>
        <a:p>
          <a:endParaRPr lang="en-US"/>
        </a:p>
      </dgm:t>
    </dgm:pt>
    <dgm:pt modelId="{4363AF17-094D-48B8-8128-B082112F6426}" type="pres">
      <dgm:prSet presAssocID="{FAAE5D61-4482-4CD4-9DC7-29704DA0082D}" presName="sibTrans" presStyleLbl="sibTrans2D1" presStyleIdx="2" presStyleCnt="3"/>
      <dgm:spPr/>
      <dgm:t>
        <a:bodyPr/>
        <a:lstStyle/>
        <a:p>
          <a:endParaRPr lang="en-US"/>
        </a:p>
      </dgm:t>
    </dgm:pt>
    <dgm:pt modelId="{E5841395-41CA-46C0-A8A0-1A40F167C240}" type="pres">
      <dgm:prSet presAssocID="{FAAE5D61-4482-4CD4-9DC7-29704DA0082D}" presName="connectorText" presStyleLbl="sibTrans2D1" presStyleIdx="2" presStyleCnt="3"/>
      <dgm:spPr/>
      <dgm:t>
        <a:bodyPr/>
        <a:lstStyle/>
        <a:p>
          <a:endParaRPr lang="en-US"/>
        </a:p>
      </dgm:t>
    </dgm:pt>
    <dgm:pt modelId="{E2957DAB-FDEC-40C7-87E4-EE5C2F81360C}" type="pres">
      <dgm:prSet presAssocID="{4999535A-7DC5-42A9-9CCB-A4094F3B47E0}" presName="node" presStyleLbl="node1" presStyleIdx="3" presStyleCnt="4" custScaleX="329299" custScaleY="82350" custLinFactX="-462636" custLinFactNeighborX="-500000" custLinFactNeighborY="27021">
        <dgm:presLayoutVars>
          <dgm:bulletEnabled val="1"/>
        </dgm:presLayoutVars>
      </dgm:prSet>
      <dgm:spPr/>
      <dgm:t>
        <a:bodyPr/>
        <a:lstStyle/>
        <a:p>
          <a:endParaRPr lang="en-US"/>
        </a:p>
      </dgm:t>
    </dgm:pt>
  </dgm:ptLst>
  <dgm:cxnLst>
    <dgm:cxn modelId="{237CDFC3-F6F8-4A81-B170-2CD34C6BFA44}" type="presOf" srcId="{689B45AB-F3E8-49E4-8D58-2AA9F58F30FC}" destId="{4E2C11BC-385E-4298-B696-DCECA9853CCB}" srcOrd="1" destOrd="0" presId="urn:microsoft.com/office/officeart/2005/8/layout/process1"/>
    <dgm:cxn modelId="{B2268A33-AB9E-439C-B01E-F1E3F667E354}" srcId="{67E27DEC-3E96-42FF-9CF2-9F4813D941A2}" destId="{65B6DD2D-EFAF-4D8D-817A-42A426B52BF6}" srcOrd="2" destOrd="0" parTransId="{A681A2AF-3A55-42FB-9A57-4E98F7E0F6BC}" sibTransId="{FAAE5D61-4482-4CD4-9DC7-29704DA0082D}"/>
    <dgm:cxn modelId="{6FE4424B-B7C2-49BA-8353-7E0D4262EC5F}" type="presOf" srcId="{FAAE5D61-4482-4CD4-9DC7-29704DA0082D}" destId="{4363AF17-094D-48B8-8128-B082112F6426}" srcOrd="0" destOrd="0" presId="urn:microsoft.com/office/officeart/2005/8/layout/process1"/>
    <dgm:cxn modelId="{6BB9753C-F6DF-4C1C-8240-1DAB42121C4D}" type="presOf" srcId="{B341B932-1F8D-4EAC-8E44-6A7387FD08C3}" destId="{99546CD8-2C60-4CA8-8E64-5A785F872789}" srcOrd="0" destOrd="0" presId="urn:microsoft.com/office/officeart/2005/8/layout/process1"/>
    <dgm:cxn modelId="{FDEF771C-5FC2-4716-8E9E-D5A4DA25940B}" srcId="{67E27DEC-3E96-42FF-9CF2-9F4813D941A2}" destId="{4999535A-7DC5-42A9-9CCB-A4094F3B47E0}" srcOrd="3" destOrd="0" parTransId="{143260AD-3228-41BA-94AF-D95E86423D88}" sibTransId="{06D10D21-C155-40BA-A50E-D7B7BF816DB7}"/>
    <dgm:cxn modelId="{3FC94B4E-92D9-4368-9975-6BA546769F56}" srcId="{67E27DEC-3E96-42FF-9CF2-9F4813D941A2}" destId="{6E34531E-7B42-4472-AF0C-09093FDA7428}" srcOrd="0" destOrd="0" parTransId="{B4A7FBE3-4CC3-4717-A90A-D0F85200C5DC}" sibTransId="{02322237-7324-4448-A8BC-B9DB66A49B07}"/>
    <dgm:cxn modelId="{B9672A85-E315-4FBB-BE2E-B689C6EA781F}" type="presOf" srcId="{67E27DEC-3E96-42FF-9CF2-9F4813D941A2}" destId="{D0624519-43BC-441E-8204-75F0A122B3E9}" srcOrd="0" destOrd="0" presId="urn:microsoft.com/office/officeart/2005/8/layout/process1"/>
    <dgm:cxn modelId="{0E5865C4-70AC-4529-8F15-43156E266183}" type="presOf" srcId="{689B45AB-F3E8-49E4-8D58-2AA9F58F30FC}" destId="{9C597E66-D07B-4925-A97C-4BF42FAAF35A}" srcOrd="0" destOrd="0" presId="urn:microsoft.com/office/officeart/2005/8/layout/process1"/>
    <dgm:cxn modelId="{5679859D-44F6-4B2C-8FBB-101A01A8D482}" type="presOf" srcId="{02322237-7324-4448-A8BC-B9DB66A49B07}" destId="{3D4F7EBD-B301-4AE2-AB8F-2E2106525055}" srcOrd="1" destOrd="0" presId="urn:microsoft.com/office/officeart/2005/8/layout/process1"/>
    <dgm:cxn modelId="{F540CDFD-D533-4636-8284-66BA86CE626A}" srcId="{67E27DEC-3E96-42FF-9CF2-9F4813D941A2}" destId="{B341B932-1F8D-4EAC-8E44-6A7387FD08C3}" srcOrd="1" destOrd="0" parTransId="{496437B3-1C8B-4584-921F-AA153F59F63D}" sibTransId="{689B45AB-F3E8-49E4-8D58-2AA9F58F30FC}"/>
    <dgm:cxn modelId="{E80B6F30-F175-4D5C-A4BF-FA5A0D829807}" type="presOf" srcId="{65B6DD2D-EFAF-4D8D-817A-42A426B52BF6}" destId="{D3EC4BDA-FBCC-48BC-AD0A-4E8332E2D534}" srcOrd="0" destOrd="0" presId="urn:microsoft.com/office/officeart/2005/8/layout/process1"/>
    <dgm:cxn modelId="{D8F40F2C-CD81-4C75-B677-9B264D7F1F68}" type="presOf" srcId="{4999535A-7DC5-42A9-9CCB-A4094F3B47E0}" destId="{E2957DAB-FDEC-40C7-87E4-EE5C2F81360C}" srcOrd="0" destOrd="0" presId="urn:microsoft.com/office/officeart/2005/8/layout/process1"/>
    <dgm:cxn modelId="{F44F15FD-4E0B-4FFE-98D7-9276386CDAE8}" type="presOf" srcId="{FAAE5D61-4482-4CD4-9DC7-29704DA0082D}" destId="{E5841395-41CA-46C0-A8A0-1A40F167C240}" srcOrd="1" destOrd="0" presId="urn:microsoft.com/office/officeart/2005/8/layout/process1"/>
    <dgm:cxn modelId="{C4B3D923-08ED-438B-AD2F-78107F0FB129}" type="presOf" srcId="{02322237-7324-4448-A8BC-B9DB66A49B07}" destId="{6E155293-F46B-42AA-9E4A-ABC40FF4E126}" srcOrd="0" destOrd="0" presId="urn:microsoft.com/office/officeart/2005/8/layout/process1"/>
    <dgm:cxn modelId="{7A634F06-B069-4BD9-ADA5-83F823E387BF}" type="presOf" srcId="{6E34531E-7B42-4472-AF0C-09093FDA7428}" destId="{B95EA400-7482-4060-8518-5A0517FC8E04}" srcOrd="0" destOrd="0" presId="urn:microsoft.com/office/officeart/2005/8/layout/process1"/>
    <dgm:cxn modelId="{99483F0C-B46F-45DD-8815-952F5EDDA8A7}" type="presParOf" srcId="{D0624519-43BC-441E-8204-75F0A122B3E9}" destId="{B95EA400-7482-4060-8518-5A0517FC8E04}" srcOrd="0" destOrd="0" presId="urn:microsoft.com/office/officeart/2005/8/layout/process1"/>
    <dgm:cxn modelId="{D860B36E-8E58-4E57-A0C7-159D5D67196C}" type="presParOf" srcId="{D0624519-43BC-441E-8204-75F0A122B3E9}" destId="{6E155293-F46B-42AA-9E4A-ABC40FF4E126}" srcOrd="1" destOrd="0" presId="urn:microsoft.com/office/officeart/2005/8/layout/process1"/>
    <dgm:cxn modelId="{899593E8-DF4C-4F9E-B10F-65C3F417F536}" type="presParOf" srcId="{6E155293-F46B-42AA-9E4A-ABC40FF4E126}" destId="{3D4F7EBD-B301-4AE2-AB8F-2E2106525055}" srcOrd="0" destOrd="0" presId="urn:microsoft.com/office/officeart/2005/8/layout/process1"/>
    <dgm:cxn modelId="{94F80C5F-2CD5-45E6-8288-CD1DF2110D00}" type="presParOf" srcId="{D0624519-43BC-441E-8204-75F0A122B3E9}" destId="{99546CD8-2C60-4CA8-8E64-5A785F872789}" srcOrd="2" destOrd="0" presId="urn:microsoft.com/office/officeart/2005/8/layout/process1"/>
    <dgm:cxn modelId="{70CC71E6-AEE4-42F3-B7EA-CE0DA11A34E1}" type="presParOf" srcId="{D0624519-43BC-441E-8204-75F0A122B3E9}" destId="{9C597E66-D07B-4925-A97C-4BF42FAAF35A}" srcOrd="3" destOrd="0" presId="urn:microsoft.com/office/officeart/2005/8/layout/process1"/>
    <dgm:cxn modelId="{31290549-540C-45AC-BF4C-5E1F3B651C63}" type="presParOf" srcId="{9C597E66-D07B-4925-A97C-4BF42FAAF35A}" destId="{4E2C11BC-385E-4298-B696-DCECA9853CCB}" srcOrd="0" destOrd="0" presId="urn:microsoft.com/office/officeart/2005/8/layout/process1"/>
    <dgm:cxn modelId="{C2D3B66A-060F-488E-BDC8-3EA9717BD797}" type="presParOf" srcId="{D0624519-43BC-441E-8204-75F0A122B3E9}" destId="{D3EC4BDA-FBCC-48BC-AD0A-4E8332E2D534}" srcOrd="4" destOrd="0" presId="urn:microsoft.com/office/officeart/2005/8/layout/process1"/>
    <dgm:cxn modelId="{20288C34-6C36-4FE2-801D-2DC8737F49DB}" type="presParOf" srcId="{D0624519-43BC-441E-8204-75F0A122B3E9}" destId="{4363AF17-094D-48B8-8128-B082112F6426}" srcOrd="5" destOrd="0" presId="urn:microsoft.com/office/officeart/2005/8/layout/process1"/>
    <dgm:cxn modelId="{D5ECF13A-AE32-4E48-A9B5-4F2A3760260A}" type="presParOf" srcId="{4363AF17-094D-48B8-8128-B082112F6426}" destId="{E5841395-41CA-46C0-A8A0-1A40F167C240}" srcOrd="0" destOrd="0" presId="urn:microsoft.com/office/officeart/2005/8/layout/process1"/>
    <dgm:cxn modelId="{5AD83A26-C23D-45AB-8CFC-63E77B943DE6}" type="presParOf" srcId="{D0624519-43BC-441E-8204-75F0A122B3E9}" destId="{E2957DAB-FDEC-40C7-87E4-EE5C2F81360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3C6AD1-D623-46AE-AE34-0106604ADBA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E6F2AB8-E4E6-464F-A2E2-11F965AAFCE8}">
      <dgm:prSet phldrT="[Text]" custT="1"/>
      <dgm:spPr/>
      <dgm:t>
        <a:bodyPr/>
        <a:lstStyle/>
        <a:p>
          <a:r>
            <a:rPr lang="en-US" sz="1800" dirty="0" smtClean="0"/>
            <a:t>Receipt</a:t>
          </a:r>
          <a:endParaRPr lang="en-US" sz="1800" dirty="0"/>
        </a:p>
      </dgm:t>
    </dgm:pt>
    <dgm:pt modelId="{0042BCB3-2E9A-466C-A4CC-A8874F1FAFEE}" type="parTrans" cxnId="{A2C5789D-6A69-442F-A4D0-4694A5705E11}">
      <dgm:prSet/>
      <dgm:spPr/>
      <dgm:t>
        <a:bodyPr/>
        <a:lstStyle/>
        <a:p>
          <a:endParaRPr lang="en-US" sz="1800"/>
        </a:p>
      </dgm:t>
    </dgm:pt>
    <dgm:pt modelId="{DC1729AF-1C68-4F3A-B788-2E4CCE7E78BD}" type="sibTrans" cxnId="{A2C5789D-6A69-442F-A4D0-4694A5705E11}">
      <dgm:prSet/>
      <dgm:spPr/>
      <dgm:t>
        <a:bodyPr/>
        <a:lstStyle/>
        <a:p>
          <a:endParaRPr lang="en-US" sz="1800"/>
        </a:p>
      </dgm:t>
    </dgm:pt>
    <dgm:pt modelId="{F0BB6E62-5851-46EE-9257-67887B1A28A8}">
      <dgm:prSet phldrT="[Text]" custT="1"/>
      <dgm:spPr/>
      <dgm:t>
        <a:bodyPr/>
        <a:lstStyle/>
        <a:p>
          <a:r>
            <a:rPr lang="en-US" sz="1800" dirty="0" smtClean="0"/>
            <a:t>ED data received twice daily</a:t>
          </a:r>
          <a:endParaRPr lang="en-US" sz="1800" dirty="0"/>
        </a:p>
      </dgm:t>
    </dgm:pt>
    <dgm:pt modelId="{17D7EFC1-CB0D-4AC4-A3C3-6BAE9AD0335F}" type="parTrans" cxnId="{4CAECF6F-B6AA-40FE-9790-58409DD9946D}">
      <dgm:prSet/>
      <dgm:spPr/>
      <dgm:t>
        <a:bodyPr/>
        <a:lstStyle/>
        <a:p>
          <a:endParaRPr lang="en-US" sz="1800"/>
        </a:p>
      </dgm:t>
    </dgm:pt>
    <dgm:pt modelId="{A93EFAB4-2A15-4367-B836-CB6629E17AF4}" type="sibTrans" cxnId="{4CAECF6F-B6AA-40FE-9790-58409DD9946D}">
      <dgm:prSet/>
      <dgm:spPr/>
      <dgm:t>
        <a:bodyPr/>
        <a:lstStyle/>
        <a:p>
          <a:endParaRPr lang="en-US" sz="1800"/>
        </a:p>
      </dgm:t>
    </dgm:pt>
    <dgm:pt modelId="{68BF21B9-48FA-4984-8B10-B9CA59196CD5}">
      <dgm:prSet phldrT="[Text]" custT="1"/>
      <dgm:spPr/>
      <dgm:t>
        <a:bodyPr/>
        <a:lstStyle/>
        <a:p>
          <a:r>
            <a:rPr lang="en-US" sz="1800" dirty="0" smtClean="0"/>
            <a:t>SSIS used to process data</a:t>
          </a:r>
          <a:endParaRPr lang="en-US" sz="1800" dirty="0"/>
        </a:p>
      </dgm:t>
    </dgm:pt>
    <dgm:pt modelId="{8531622D-AC78-482B-8974-9A64D5096EDB}" type="parTrans" cxnId="{D6A1D1E2-87B8-431C-AF4B-068CCF597616}">
      <dgm:prSet/>
      <dgm:spPr/>
      <dgm:t>
        <a:bodyPr/>
        <a:lstStyle/>
        <a:p>
          <a:endParaRPr lang="en-US" sz="1800"/>
        </a:p>
      </dgm:t>
    </dgm:pt>
    <dgm:pt modelId="{D6693A88-7594-4612-8CED-12E46F561F38}" type="sibTrans" cxnId="{D6A1D1E2-87B8-431C-AF4B-068CCF597616}">
      <dgm:prSet/>
      <dgm:spPr/>
      <dgm:t>
        <a:bodyPr/>
        <a:lstStyle/>
        <a:p>
          <a:endParaRPr lang="en-US" sz="1800"/>
        </a:p>
      </dgm:t>
    </dgm:pt>
    <dgm:pt modelId="{DE2FDFC0-C73C-42B6-A50C-17FB3929677A}">
      <dgm:prSet phldrT="[Text]" custT="1"/>
      <dgm:spPr/>
      <dgm:t>
        <a:bodyPr/>
        <a:lstStyle/>
        <a:p>
          <a:r>
            <a:rPr lang="en-US" sz="1800" dirty="0" smtClean="0"/>
            <a:t>Binning</a:t>
          </a:r>
          <a:endParaRPr lang="en-US" sz="1800" dirty="0"/>
        </a:p>
      </dgm:t>
    </dgm:pt>
    <dgm:pt modelId="{61701584-864A-4BEF-97CC-F0C4F1D4F956}" type="parTrans" cxnId="{E267EB6E-3741-49D6-AE84-E59E2AF8E589}">
      <dgm:prSet/>
      <dgm:spPr/>
      <dgm:t>
        <a:bodyPr/>
        <a:lstStyle/>
        <a:p>
          <a:endParaRPr lang="en-US" sz="1800"/>
        </a:p>
      </dgm:t>
    </dgm:pt>
    <dgm:pt modelId="{BFA41381-EA1C-452F-9033-472CE23298BF}" type="sibTrans" cxnId="{E267EB6E-3741-49D6-AE84-E59E2AF8E589}">
      <dgm:prSet/>
      <dgm:spPr/>
      <dgm:t>
        <a:bodyPr/>
        <a:lstStyle/>
        <a:p>
          <a:endParaRPr lang="en-US" sz="1800"/>
        </a:p>
      </dgm:t>
    </dgm:pt>
    <dgm:pt modelId="{1530285E-1927-418F-A187-CD31362A139D}">
      <dgm:prSet phldrT="[Text]" custT="1"/>
      <dgm:spPr/>
      <dgm:t>
        <a:bodyPr/>
        <a:lstStyle/>
        <a:p>
          <a:r>
            <a:rPr lang="en-US" sz="1800" dirty="0" smtClean="0"/>
            <a:t>Records are binned into 0,1 or more syndromes</a:t>
          </a:r>
          <a:endParaRPr lang="en-US" sz="1800" dirty="0"/>
        </a:p>
      </dgm:t>
    </dgm:pt>
    <dgm:pt modelId="{1FC74E3B-9702-43B4-8BA6-27E00C014919}" type="parTrans" cxnId="{9890B977-5CBF-4991-90EB-415D7E536D5C}">
      <dgm:prSet/>
      <dgm:spPr/>
      <dgm:t>
        <a:bodyPr/>
        <a:lstStyle/>
        <a:p>
          <a:endParaRPr lang="en-US" sz="1800"/>
        </a:p>
      </dgm:t>
    </dgm:pt>
    <dgm:pt modelId="{9CE289B9-7B42-4F67-9067-0609F8CE2E62}" type="sibTrans" cxnId="{9890B977-5CBF-4991-90EB-415D7E536D5C}">
      <dgm:prSet/>
      <dgm:spPr/>
      <dgm:t>
        <a:bodyPr/>
        <a:lstStyle/>
        <a:p>
          <a:endParaRPr lang="en-US" sz="1800"/>
        </a:p>
      </dgm:t>
    </dgm:pt>
    <dgm:pt modelId="{9A9485DB-AE5B-4EBA-892D-B899783BF639}">
      <dgm:prSet phldrT="[Text]" custT="1"/>
      <dgm:spPr/>
      <dgm:t>
        <a:bodyPr/>
        <a:lstStyle/>
        <a:p>
          <a:r>
            <a:rPr lang="en-US" sz="1800" dirty="0" smtClean="0"/>
            <a:t>Some syndromes are assigned “dynamically”</a:t>
          </a:r>
          <a:endParaRPr lang="en-US" sz="1800" dirty="0"/>
        </a:p>
      </dgm:t>
    </dgm:pt>
    <dgm:pt modelId="{6F0F5B08-9857-4A4A-918E-1663B4590AC1}" type="parTrans" cxnId="{AE614FE5-51BB-4F2B-80E9-E6FE471E6176}">
      <dgm:prSet/>
      <dgm:spPr/>
      <dgm:t>
        <a:bodyPr/>
        <a:lstStyle/>
        <a:p>
          <a:endParaRPr lang="en-US" sz="1800"/>
        </a:p>
      </dgm:t>
    </dgm:pt>
    <dgm:pt modelId="{34E5BBC8-CCA5-426E-AA51-2FA07F1E118E}" type="sibTrans" cxnId="{AE614FE5-51BB-4F2B-80E9-E6FE471E6176}">
      <dgm:prSet/>
      <dgm:spPr/>
      <dgm:t>
        <a:bodyPr/>
        <a:lstStyle/>
        <a:p>
          <a:endParaRPr lang="en-US" sz="1800"/>
        </a:p>
      </dgm:t>
    </dgm:pt>
    <dgm:pt modelId="{2898AF72-D2F7-4AA1-9309-F18FF5BBA74A}">
      <dgm:prSet phldrT="[Text]" custT="1"/>
      <dgm:spPr/>
      <dgm:t>
        <a:bodyPr/>
        <a:lstStyle/>
        <a:p>
          <a:r>
            <a:rPr lang="en-US" sz="1800" dirty="0" smtClean="0"/>
            <a:t>Web</a:t>
          </a:r>
          <a:endParaRPr lang="en-US" sz="1800" dirty="0"/>
        </a:p>
      </dgm:t>
    </dgm:pt>
    <dgm:pt modelId="{78F75538-1818-4FC0-814A-A5C00C945A02}" type="parTrans" cxnId="{759F5942-90FD-41A1-A081-7F8466EFDC8A}">
      <dgm:prSet/>
      <dgm:spPr/>
      <dgm:t>
        <a:bodyPr/>
        <a:lstStyle/>
        <a:p>
          <a:endParaRPr lang="en-US" sz="1800"/>
        </a:p>
      </dgm:t>
    </dgm:pt>
    <dgm:pt modelId="{2BE9A276-A018-4039-BAEF-110430ED7E67}" type="sibTrans" cxnId="{759F5942-90FD-41A1-A081-7F8466EFDC8A}">
      <dgm:prSet/>
      <dgm:spPr/>
      <dgm:t>
        <a:bodyPr/>
        <a:lstStyle/>
        <a:p>
          <a:endParaRPr lang="en-US" sz="1800"/>
        </a:p>
      </dgm:t>
    </dgm:pt>
    <dgm:pt modelId="{157AB553-82B6-4B80-A1DC-C1E44E838FE2}">
      <dgm:prSet phldrT="[Text]" custT="1"/>
      <dgm:spPr/>
      <dgm:t>
        <a:bodyPr/>
        <a:lstStyle/>
        <a:p>
          <a:r>
            <a:rPr lang="en-US" sz="1800" dirty="0" smtClean="0"/>
            <a:t>Users review syndromes &amp; alerts on Java-based Web application</a:t>
          </a:r>
          <a:endParaRPr lang="en-US" sz="1800" dirty="0"/>
        </a:p>
      </dgm:t>
    </dgm:pt>
    <dgm:pt modelId="{F29DDADE-EB9D-43C2-BA6E-0573BFE713E9}" type="parTrans" cxnId="{5E799A18-BC8E-4A5C-B45B-B7D958A19777}">
      <dgm:prSet/>
      <dgm:spPr/>
      <dgm:t>
        <a:bodyPr/>
        <a:lstStyle/>
        <a:p>
          <a:endParaRPr lang="en-US" sz="1800"/>
        </a:p>
      </dgm:t>
    </dgm:pt>
    <dgm:pt modelId="{038B292A-931D-4E96-A84F-BDCF5243CDC5}" type="sibTrans" cxnId="{5E799A18-BC8E-4A5C-B45B-B7D958A19777}">
      <dgm:prSet/>
      <dgm:spPr/>
      <dgm:t>
        <a:bodyPr/>
        <a:lstStyle/>
        <a:p>
          <a:endParaRPr lang="en-US" sz="1800"/>
        </a:p>
      </dgm:t>
    </dgm:pt>
    <dgm:pt modelId="{1F6874C0-8A66-4C50-B5FF-053730173C2F}">
      <dgm:prSet custT="1"/>
      <dgm:spPr/>
      <dgm:t>
        <a:bodyPr/>
        <a:lstStyle/>
        <a:p>
          <a:r>
            <a:rPr lang="en-US" sz="1800" dirty="0" smtClean="0"/>
            <a:t>Algorithms</a:t>
          </a:r>
          <a:endParaRPr lang="en-US" sz="1800" dirty="0"/>
        </a:p>
      </dgm:t>
    </dgm:pt>
    <dgm:pt modelId="{ED5A85A4-5357-45B8-86FB-FA3C2B8F817E}" type="parTrans" cxnId="{FCB462D1-80C9-49C3-A49F-4F1BFE385C0F}">
      <dgm:prSet/>
      <dgm:spPr/>
      <dgm:t>
        <a:bodyPr/>
        <a:lstStyle/>
        <a:p>
          <a:endParaRPr lang="en-US" sz="1800"/>
        </a:p>
      </dgm:t>
    </dgm:pt>
    <dgm:pt modelId="{CEE3A568-9FDC-4935-9762-A25A60BA9A81}" type="sibTrans" cxnId="{FCB462D1-80C9-49C3-A49F-4F1BFE385C0F}">
      <dgm:prSet/>
      <dgm:spPr/>
      <dgm:t>
        <a:bodyPr/>
        <a:lstStyle/>
        <a:p>
          <a:endParaRPr lang="en-US" sz="1800"/>
        </a:p>
      </dgm:t>
    </dgm:pt>
    <dgm:pt modelId="{7A0C65C8-0585-4586-883D-631A9FDCEA06}">
      <dgm:prSet custT="1"/>
      <dgm:spPr/>
      <dgm:t>
        <a:bodyPr/>
        <a:lstStyle/>
        <a:p>
          <a:r>
            <a:rPr lang="en-US" sz="1800" dirty="0" smtClean="0"/>
            <a:t>CUSUM Algorithm applied</a:t>
          </a:r>
          <a:endParaRPr lang="en-US" sz="1800" dirty="0"/>
        </a:p>
      </dgm:t>
    </dgm:pt>
    <dgm:pt modelId="{A193FC84-18A9-4F5F-89C7-A6E7ADD6F6A0}" type="parTrans" cxnId="{E9256D0B-C7E3-44A2-98FA-441C6B38CAD7}">
      <dgm:prSet/>
      <dgm:spPr/>
      <dgm:t>
        <a:bodyPr/>
        <a:lstStyle/>
        <a:p>
          <a:endParaRPr lang="en-US" sz="1800"/>
        </a:p>
      </dgm:t>
    </dgm:pt>
    <dgm:pt modelId="{967A3CDD-BE53-429D-BFF3-61585082EFF1}" type="sibTrans" cxnId="{E9256D0B-C7E3-44A2-98FA-441C6B38CAD7}">
      <dgm:prSet/>
      <dgm:spPr/>
      <dgm:t>
        <a:bodyPr/>
        <a:lstStyle/>
        <a:p>
          <a:endParaRPr lang="en-US" sz="1800"/>
        </a:p>
      </dgm:t>
    </dgm:pt>
    <dgm:pt modelId="{D7346DE0-EAB7-4DF0-9D83-813199CE7FCE}">
      <dgm:prSet custT="1"/>
      <dgm:spPr/>
      <dgm:t>
        <a:bodyPr/>
        <a:lstStyle/>
        <a:p>
          <a:r>
            <a:rPr lang="en-US" sz="1800" dirty="0" smtClean="0"/>
            <a:t>Time of Arrival Algorithm Applied</a:t>
          </a:r>
          <a:endParaRPr lang="en-US" sz="1800" dirty="0"/>
        </a:p>
      </dgm:t>
    </dgm:pt>
    <dgm:pt modelId="{498D1285-919D-4707-8D7E-050E0FED3028}" type="parTrans" cxnId="{A99AD13F-5335-4419-B452-644445095F62}">
      <dgm:prSet/>
      <dgm:spPr/>
      <dgm:t>
        <a:bodyPr/>
        <a:lstStyle/>
        <a:p>
          <a:endParaRPr lang="en-US"/>
        </a:p>
      </dgm:t>
    </dgm:pt>
    <dgm:pt modelId="{1F5BD668-C71E-459C-9831-CE64C6CFBC5C}" type="sibTrans" cxnId="{A99AD13F-5335-4419-B452-644445095F62}">
      <dgm:prSet/>
      <dgm:spPr/>
      <dgm:t>
        <a:bodyPr/>
        <a:lstStyle/>
        <a:p>
          <a:endParaRPr lang="en-US"/>
        </a:p>
      </dgm:t>
    </dgm:pt>
    <dgm:pt modelId="{47AE6720-18E6-4E8C-ABCB-105AC912D0B7}">
      <dgm:prSet phldrT="[Text]" custT="1"/>
      <dgm:spPr/>
      <dgm:t>
        <a:bodyPr/>
        <a:lstStyle/>
        <a:p>
          <a:r>
            <a:rPr lang="en-US" sz="1800" dirty="0" smtClean="0"/>
            <a:t>Data Elements Used: chief complaint, triage notes, initial temp, ICD-9/10-CM codes (sometimes other elements, e.g. transport)</a:t>
          </a:r>
          <a:endParaRPr lang="en-US" sz="1800" dirty="0"/>
        </a:p>
      </dgm:t>
    </dgm:pt>
    <dgm:pt modelId="{C2D83DE5-5207-4C1A-9A7F-1A8E0A4AA050}" type="parTrans" cxnId="{299404F1-C6D2-4B81-BF9E-EC701962AF5A}">
      <dgm:prSet/>
      <dgm:spPr/>
      <dgm:t>
        <a:bodyPr/>
        <a:lstStyle/>
        <a:p>
          <a:endParaRPr lang="en-US"/>
        </a:p>
      </dgm:t>
    </dgm:pt>
    <dgm:pt modelId="{2BE7CDE6-909B-4A82-B97A-F829A3CE7908}" type="sibTrans" cxnId="{299404F1-C6D2-4B81-BF9E-EC701962AF5A}">
      <dgm:prSet/>
      <dgm:spPr/>
      <dgm:t>
        <a:bodyPr/>
        <a:lstStyle/>
        <a:p>
          <a:endParaRPr lang="en-US"/>
        </a:p>
      </dgm:t>
    </dgm:pt>
    <dgm:pt modelId="{635CDCF3-06A1-4066-88D0-6C34B37DD9F7}" type="pres">
      <dgm:prSet presAssocID="{3D3C6AD1-D623-46AE-AE34-0106604ADBAC}" presName="linearFlow" presStyleCnt="0">
        <dgm:presLayoutVars>
          <dgm:dir/>
          <dgm:animLvl val="lvl"/>
          <dgm:resizeHandles val="exact"/>
        </dgm:presLayoutVars>
      </dgm:prSet>
      <dgm:spPr/>
      <dgm:t>
        <a:bodyPr/>
        <a:lstStyle/>
        <a:p>
          <a:endParaRPr lang="en-US"/>
        </a:p>
      </dgm:t>
    </dgm:pt>
    <dgm:pt modelId="{6EDA8F1A-6C93-4B82-9852-68596935C7CB}" type="pres">
      <dgm:prSet presAssocID="{FE6F2AB8-E4E6-464F-A2E2-11F965AAFCE8}" presName="composite" presStyleCnt="0"/>
      <dgm:spPr/>
    </dgm:pt>
    <dgm:pt modelId="{E3B4DE03-78C0-41CC-86F4-1207340E29D8}" type="pres">
      <dgm:prSet presAssocID="{FE6F2AB8-E4E6-464F-A2E2-11F965AAFCE8}" presName="parentText" presStyleLbl="alignNode1" presStyleIdx="0" presStyleCnt="4">
        <dgm:presLayoutVars>
          <dgm:chMax val="1"/>
          <dgm:bulletEnabled val="1"/>
        </dgm:presLayoutVars>
      </dgm:prSet>
      <dgm:spPr/>
      <dgm:t>
        <a:bodyPr/>
        <a:lstStyle/>
        <a:p>
          <a:endParaRPr lang="en-US"/>
        </a:p>
      </dgm:t>
    </dgm:pt>
    <dgm:pt modelId="{48345202-6ACC-4068-BF07-21B8AFD1E635}" type="pres">
      <dgm:prSet presAssocID="{FE6F2AB8-E4E6-464F-A2E2-11F965AAFCE8}" presName="descendantText" presStyleLbl="alignAcc1" presStyleIdx="0" presStyleCnt="4">
        <dgm:presLayoutVars>
          <dgm:bulletEnabled val="1"/>
        </dgm:presLayoutVars>
      </dgm:prSet>
      <dgm:spPr/>
      <dgm:t>
        <a:bodyPr/>
        <a:lstStyle/>
        <a:p>
          <a:endParaRPr lang="en-US"/>
        </a:p>
      </dgm:t>
    </dgm:pt>
    <dgm:pt modelId="{C44FD5F1-5D61-42C0-B61A-9162AC526272}" type="pres">
      <dgm:prSet presAssocID="{DC1729AF-1C68-4F3A-B788-2E4CCE7E78BD}" presName="sp" presStyleCnt="0"/>
      <dgm:spPr/>
    </dgm:pt>
    <dgm:pt modelId="{A56DFAA4-496B-4F0F-ADE4-107581A8F1B9}" type="pres">
      <dgm:prSet presAssocID="{DE2FDFC0-C73C-42B6-A50C-17FB3929677A}" presName="composite" presStyleCnt="0"/>
      <dgm:spPr/>
    </dgm:pt>
    <dgm:pt modelId="{8DC68E98-F450-4090-A9B4-DE2FF576D570}" type="pres">
      <dgm:prSet presAssocID="{DE2FDFC0-C73C-42B6-A50C-17FB3929677A}" presName="parentText" presStyleLbl="alignNode1" presStyleIdx="1" presStyleCnt="4">
        <dgm:presLayoutVars>
          <dgm:chMax val="1"/>
          <dgm:bulletEnabled val="1"/>
        </dgm:presLayoutVars>
      </dgm:prSet>
      <dgm:spPr/>
      <dgm:t>
        <a:bodyPr/>
        <a:lstStyle/>
        <a:p>
          <a:endParaRPr lang="en-US"/>
        </a:p>
      </dgm:t>
    </dgm:pt>
    <dgm:pt modelId="{3BE38300-4168-436B-9128-30D11BDEC550}" type="pres">
      <dgm:prSet presAssocID="{DE2FDFC0-C73C-42B6-A50C-17FB3929677A}" presName="descendantText" presStyleLbl="alignAcc1" presStyleIdx="1" presStyleCnt="4" custScaleY="173192">
        <dgm:presLayoutVars>
          <dgm:bulletEnabled val="1"/>
        </dgm:presLayoutVars>
      </dgm:prSet>
      <dgm:spPr/>
      <dgm:t>
        <a:bodyPr/>
        <a:lstStyle/>
        <a:p>
          <a:endParaRPr lang="en-US"/>
        </a:p>
      </dgm:t>
    </dgm:pt>
    <dgm:pt modelId="{0805CE86-9A2F-4A2E-80B9-AA1C5F75614B}" type="pres">
      <dgm:prSet presAssocID="{BFA41381-EA1C-452F-9033-472CE23298BF}" presName="sp" presStyleCnt="0"/>
      <dgm:spPr/>
    </dgm:pt>
    <dgm:pt modelId="{175FB5F5-D7EE-454F-95E6-EE1AFACF0A86}" type="pres">
      <dgm:prSet presAssocID="{1F6874C0-8A66-4C50-B5FF-053730173C2F}" presName="composite" presStyleCnt="0"/>
      <dgm:spPr/>
    </dgm:pt>
    <dgm:pt modelId="{52BBE3A5-B5B2-4725-A190-DDAF0BEF0953}" type="pres">
      <dgm:prSet presAssocID="{1F6874C0-8A66-4C50-B5FF-053730173C2F}" presName="parentText" presStyleLbl="alignNode1" presStyleIdx="2" presStyleCnt="4">
        <dgm:presLayoutVars>
          <dgm:chMax val="1"/>
          <dgm:bulletEnabled val="1"/>
        </dgm:presLayoutVars>
      </dgm:prSet>
      <dgm:spPr/>
      <dgm:t>
        <a:bodyPr/>
        <a:lstStyle/>
        <a:p>
          <a:endParaRPr lang="en-US"/>
        </a:p>
      </dgm:t>
    </dgm:pt>
    <dgm:pt modelId="{93311B04-177D-4F61-A6E3-914632399B4B}" type="pres">
      <dgm:prSet presAssocID="{1F6874C0-8A66-4C50-B5FF-053730173C2F}" presName="descendantText" presStyleLbl="alignAcc1" presStyleIdx="2" presStyleCnt="4">
        <dgm:presLayoutVars>
          <dgm:bulletEnabled val="1"/>
        </dgm:presLayoutVars>
      </dgm:prSet>
      <dgm:spPr/>
      <dgm:t>
        <a:bodyPr/>
        <a:lstStyle/>
        <a:p>
          <a:endParaRPr lang="en-US"/>
        </a:p>
      </dgm:t>
    </dgm:pt>
    <dgm:pt modelId="{432ACB4B-6964-489D-AF7C-01BD51BA2390}" type="pres">
      <dgm:prSet presAssocID="{CEE3A568-9FDC-4935-9762-A25A60BA9A81}" presName="sp" presStyleCnt="0"/>
      <dgm:spPr/>
    </dgm:pt>
    <dgm:pt modelId="{6C33C2E6-6EEA-4276-AA27-FF153D6E931F}" type="pres">
      <dgm:prSet presAssocID="{2898AF72-D2F7-4AA1-9309-F18FF5BBA74A}" presName="composite" presStyleCnt="0"/>
      <dgm:spPr/>
    </dgm:pt>
    <dgm:pt modelId="{D02E02D2-BF76-4EA7-9DDB-C9664FE434BF}" type="pres">
      <dgm:prSet presAssocID="{2898AF72-D2F7-4AA1-9309-F18FF5BBA74A}" presName="parentText" presStyleLbl="alignNode1" presStyleIdx="3" presStyleCnt="4">
        <dgm:presLayoutVars>
          <dgm:chMax val="1"/>
          <dgm:bulletEnabled val="1"/>
        </dgm:presLayoutVars>
      </dgm:prSet>
      <dgm:spPr/>
      <dgm:t>
        <a:bodyPr/>
        <a:lstStyle/>
        <a:p>
          <a:endParaRPr lang="en-US"/>
        </a:p>
      </dgm:t>
    </dgm:pt>
    <dgm:pt modelId="{EE491A19-0679-42BC-BA96-CB711148638C}" type="pres">
      <dgm:prSet presAssocID="{2898AF72-D2F7-4AA1-9309-F18FF5BBA74A}" presName="descendantText" presStyleLbl="alignAcc1" presStyleIdx="3" presStyleCnt="4">
        <dgm:presLayoutVars>
          <dgm:bulletEnabled val="1"/>
        </dgm:presLayoutVars>
      </dgm:prSet>
      <dgm:spPr/>
      <dgm:t>
        <a:bodyPr/>
        <a:lstStyle/>
        <a:p>
          <a:endParaRPr lang="en-US"/>
        </a:p>
      </dgm:t>
    </dgm:pt>
  </dgm:ptLst>
  <dgm:cxnLst>
    <dgm:cxn modelId="{A99AD13F-5335-4419-B452-644445095F62}" srcId="{1F6874C0-8A66-4C50-B5FF-053730173C2F}" destId="{D7346DE0-EAB7-4DF0-9D83-813199CE7FCE}" srcOrd="1" destOrd="0" parTransId="{498D1285-919D-4707-8D7E-050E0FED3028}" sibTransId="{1F5BD668-C71E-459C-9831-CE64C6CFBC5C}"/>
    <dgm:cxn modelId="{E9256D0B-C7E3-44A2-98FA-441C6B38CAD7}" srcId="{1F6874C0-8A66-4C50-B5FF-053730173C2F}" destId="{7A0C65C8-0585-4586-883D-631A9FDCEA06}" srcOrd="0" destOrd="0" parTransId="{A193FC84-18A9-4F5F-89C7-A6E7ADD6F6A0}" sibTransId="{967A3CDD-BE53-429D-BFF3-61585082EFF1}"/>
    <dgm:cxn modelId="{759F5942-90FD-41A1-A081-7F8466EFDC8A}" srcId="{3D3C6AD1-D623-46AE-AE34-0106604ADBAC}" destId="{2898AF72-D2F7-4AA1-9309-F18FF5BBA74A}" srcOrd="3" destOrd="0" parTransId="{78F75538-1818-4FC0-814A-A5C00C945A02}" sibTransId="{2BE9A276-A018-4039-BAEF-110430ED7E67}"/>
    <dgm:cxn modelId="{7D45CE21-DC1B-4D3F-A736-06DA86ECAA05}" type="presOf" srcId="{68BF21B9-48FA-4984-8B10-B9CA59196CD5}" destId="{48345202-6ACC-4068-BF07-21B8AFD1E635}" srcOrd="0" destOrd="1" presId="urn:microsoft.com/office/officeart/2005/8/layout/chevron2"/>
    <dgm:cxn modelId="{AE614FE5-51BB-4F2B-80E9-E6FE471E6176}" srcId="{DE2FDFC0-C73C-42B6-A50C-17FB3929677A}" destId="{9A9485DB-AE5B-4EBA-892D-B899783BF639}" srcOrd="1" destOrd="0" parTransId="{6F0F5B08-9857-4A4A-918E-1663B4590AC1}" sibTransId="{34E5BBC8-CCA5-426E-AA51-2FA07F1E118E}"/>
    <dgm:cxn modelId="{51BCE9DC-0795-4E2C-8A63-A4A113E0F9C8}" type="presOf" srcId="{DE2FDFC0-C73C-42B6-A50C-17FB3929677A}" destId="{8DC68E98-F450-4090-A9B4-DE2FF576D570}" srcOrd="0" destOrd="0" presId="urn:microsoft.com/office/officeart/2005/8/layout/chevron2"/>
    <dgm:cxn modelId="{4CAECF6F-B6AA-40FE-9790-58409DD9946D}" srcId="{FE6F2AB8-E4E6-464F-A2E2-11F965AAFCE8}" destId="{F0BB6E62-5851-46EE-9257-67887B1A28A8}" srcOrd="0" destOrd="0" parTransId="{17D7EFC1-CB0D-4AC4-A3C3-6BAE9AD0335F}" sibTransId="{A93EFAB4-2A15-4367-B836-CB6629E17AF4}"/>
    <dgm:cxn modelId="{D6A1D1E2-87B8-431C-AF4B-068CCF597616}" srcId="{FE6F2AB8-E4E6-464F-A2E2-11F965AAFCE8}" destId="{68BF21B9-48FA-4984-8B10-B9CA59196CD5}" srcOrd="1" destOrd="0" parTransId="{8531622D-AC78-482B-8974-9A64D5096EDB}" sibTransId="{D6693A88-7594-4612-8CED-12E46F561F38}"/>
    <dgm:cxn modelId="{5D4E1B38-19F1-4539-888F-E38EFD107AAD}" type="presOf" srcId="{1F6874C0-8A66-4C50-B5FF-053730173C2F}" destId="{52BBE3A5-B5B2-4725-A190-DDAF0BEF0953}" srcOrd="0" destOrd="0" presId="urn:microsoft.com/office/officeart/2005/8/layout/chevron2"/>
    <dgm:cxn modelId="{C1EE982F-A851-4D6A-8614-90D276FBB26A}" type="presOf" srcId="{D7346DE0-EAB7-4DF0-9D83-813199CE7FCE}" destId="{93311B04-177D-4F61-A6E3-914632399B4B}" srcOrd="0" destOrd="1" presId="urn:microsoft.com/office/officeart/2005/8/layout/chevron2"/>
    <dgm:cxn modelId="{998874AE-157D-407A-A95A-F7E7CE9FC8FF}" type="presOf" srcId="{7A0C65C8-0585-4586-883D-631A9FDCEA06}" destId="{93311B04-177D-4F61-A6E3-914632399B4B}" srcOrd="0" destOrd="0" presId="urn:microsoft.com/office/officeart/2005/8/layout/chevron2"/>
    <dgm:cxn modelId="{9F615548-8CAB-49C0-94FD-8FFFDEEA6CF2}" type="presOf" srcId="{F0BB6E62-5851-46EE-9257-67887B1A28A8}" destId="{48345202-6ACC-4068-BF07-21B8AFD1E635}" srcOrd="0" destOrd="0" presId="urn:microsoft.com/office/officeart/2005/8/layout/chevron2"/>
    <dgm:cxn modelId="{CB449029-ADE4-4239-89AF-CF5CDA60EE9F}" type="presOf" srcId="{157AB553-82B6-4B80-A1DC-C1E44E838FE2}" destId="{EE491A19-0679-42BC-BA96-CB711148638C}" srcOrd="0" destOrd="0" presId="urn:microsoft.com/office/officeart/2005/8/layout/chevron2"/>
    <dgm:cxn modelId="{5E799A18-BC8E-4A5C-B45B-B7D958A19777}" srcId="{2898AF72-D2F7-4AA1-9309-F18FF5BBA74A}" destId="{157AB553-82B6-4B80-A1DC-C1E44E838FE2}" srcOrd="0" destOrd="0" parTransId="{F29DDADE-EB9D-43C2-BA6E-0573BFE713E9}" sibTransId="{038B292A-931D-4E96-A84F-BDCF5243CDC5}"/>
    <dgm:cxn modelId="{D16DA320-A4CC-4E82-83A3-2FF25DAE0370}" type="presOf" srcId="{2898AF72-D2F7-4AA1-9309-F18FF5BBA74A}" destId="{D02E02D2-BF76-4EA7-9DDB-C9664FE434BF}" srcOrd="0" destOrd="0" presId="urn:microsoft.com/office/officeart/2005/8/layout/chevron2"/>
    <dgm:cxn modelId="{32AF6932-2EA3-4081-B22D-6FDCFE9C7219}" type="presOf" srcId="{47AE6720-18E6-4E8C-ABCB-105AC912D0B7}" destId="{3BE38300-4168-436B-9128-30D11BDEC550}" srcOrd="0" destOrd="2" presId="urn:microsoft.com/office/officeart/2005/8/layout/chevron2"/>
    <dgm:cxn modelId="{A2C5789D-6A69-442F-A4D0-4694A5705E11}" srcId="{3D3C6AD1-D623-46AE-AE34-0106604ADBAC}" destId="{FE6F2AB8-E4E6-464F-A2E2-11F965AAFCE8}" srcOrd="0" destOrd="0" parTransId="{0042BCB3-2E9A-466C-A4CC-A8874F1FAFEE}" sibTransId="{DC1729AF-1C68-4F3A-B788-2E4CCE7E78BD}"/>
    <dgm:cxn modelId="{299404F1-C6D2-4B81-BF9E-EC701962AF5A}" srcId="{DE2FDFC0-C73C-42B6-A50C-17FB3929677A}" destId="{47AE6720-18E6-4E8C-ABCB-105AC912D0B7}" srcOrd="2" destOrd="0" parTransId="{C2D83DE5-5207-4C1A-9A7F-1A8E0A4AA050}" sibTransId="{2BE7CDE6-909B-4A82-B97A-F829A3CE7908}"/>
    <dgm:cxn modelId="{62D82359-5763-4A59-98D0-11F7E0ED4F45}" type="presOf" srcId="{FE6F2AB8-E4E6-464F-A2E2-11F965AAFCE8}" destId="{E3B4DE03-78C0-41CC-86F4-1207340E29D8}" srcOrd="0" destOrd="0" presId="urn:microsoft.com/office/officeart/2005/8/layout/chevron2"/>
    <dgm:cxn modelId="{F150CAD9-6A4A-4E58-85CB-D662E87CD5E6}" type="presOf" srcId="{1530285E-1927-418F-A187-CD31362A139D}" destId="{3BE38300-4168-436B-9128-30D11BDEC550}" srcOrd="0" destOrd="0" presId="urn:microsoft.com/office/officeart/2005/8/layout/chevron2"/>
    <dgm:cxn modelId="{FCB462D1-80C9-49C3-A49F-4F1BFE385C0F}" srcId="{3D3C6AD1-D623-46AE-AE34-0106604ADBAC}" destId="{1F6874C0-8A66-4C50-B5FF-053730173C2F}" srcOrd="2" destOrd="0" parTransId="{ED5A85A4-5357-45B8-86FB-FA3C2B8F817E}" sibTransId="{CEE3A568-9FDC-4935-9762-A25A60BA9A81}"/>
    <dgm:cxn modelId="{50E35C08-2B7B-41A1-B8BB-E0B4EB39C39D}" type="presOf" srcId="{3D3C6AD1-D623-46AE-AE34-0106604ADBAC}" destId="{635CDCF3-06A1-4066-88D0-6C34B37DD9F7}" srcOrd="0" destOrd="0" presId="urn:microsoft.com/office/officeart/2005/8/layout/chevron2"/>
    <dgm:cxn modelId="{E267EB6E-3741-49D6-AE84-E59E2AF8E589}" srcId="{3D3C6AD1-D623-46AE-AE34-0106604ADBAC}" destId="{DE2FDFC0-C73C-42B6-A50C-17FB3929677A}" srcOrd="1" destOrd="0" parTransId="{61701584-864A-4BEF-97CC-F0C4F1D4F956}" sibTransId="{BFA41381-EA1C-452F-9033-472CE23298BF}"/>
    <dgm:cxn modelId="{51F264D5-C1C9-4CA6-8550-142152E32CF5}" type="presOf" srcId="{9A9485DB-AE5B-4EBA-892D-B899783BF639}" destId="{3BE38300-4168-436B-9128-30D11BDEC550}" srcOrd="0" destOrd="1" presId="urn:microsoft.com/office/officeart/2005/8/layout/chevron2"/>
    <dgm:cxn modelId="{9890B977-5CBF-4991-90EB-415D7E536D5C}" srcId="{DE2FDFC0-C73C-42B6-A50C-17FB3929677A}" destId="{1530285E-1927-418F-A187-CD31362A139D}" srcOrd="0" destOrd="0" parTransId="{1FC74E3B-9702-43B4-8BA6-27E00C014919}" sibTransId="{9CE289B9-7B42-4F67-9067-0609F8CE2E62}"/>
    <dgm:cxn modelId="{37A67184-CE51-4ADC-A0C2-738AAD1665D0}" type="presParOf" srcId="{635CDCF3-06A1-4066-88D0-6C34B37DD9F7}" destId="{6EDA8F1A-6C93-4B82-9852-68596935C7CB}" srcOrd="0" destOrd="0" presId="urn:microsoft.com/office/officeart/2005/8/layout/chevron2"/>
    <dgm:cxn modelId="{5F21B164-B235-4409-9341-76DC6B85A031}" type="presParOf" srcId="{6EDA8F1A-6C93-4B82-9852-68596935C7CB}" destId="{E3B4DE03-78C0-41CC-86F4-1207340E29D8}" srcOrd="0" destOrd="0" presId="urn:microsoft.com/office/officeart/2005/8/layout/chevron2"/>
    <dgm:cxn modelId="{162977B8-9232-4D86-837A-34E9157D5CB5}" type="presParOf" srcId="{6EDA8F1A-6C93-4B82-9852-68596935C7CB}" destId="{48345202-6ACC-4068-BF07-21B8AFD1E635}" srcOrd="1" destOrd="0" presId="urn:microsoft.com/office/officeart/2005/8/layout/chevron2"/>
    <dgm:cxn modelId="{682DA2C4-0C48-47E9-9F70-292099ABD4CB}" type="presParOf" srcId="{635CDCF3-06A1-4066-88D0-6C34B37DD9F7}" destId="{C44FD5F1-5D61-42C0-B61A-9162AC526272}" srcOrd="1" destOrd="0" presId="urn:microsoft.com/office/officeart/2005/8/layout/chevron2"/>
    <dgm:cxn modelId="{1F1AC10D-755D-47C3-BF2F-1F4DF22AE518}" type="presParOf" srcId="{635CDCF3-06A1-4066-88D0-6C34B37DD9F7}" destId="{A56DFAA4-496B-4F0F-ADE4-107581A8F1B9}" srcOrd="2" destOrd="0" presId="urn:microsoft.com/office/officeart/2005/8/layout/chevron2"/>
    <dgm:cxn modelId="{04F1A092-8DF9-4629-992F-2A15B126026B}" type="presParOf" srcId="{A56DFAA4-496B-4F0F-ADE4-107581A8F1B9}" destId="{8DC68E98-F450-4090-A9B4-DE2FF576D570}" srcOrd="0" destOrd="0" presId="urn:microsoft.com/office/officeart/2005/8/layout/chevron2"/>
    <dgm:cxn modelId="{4CD3F2EE-DD6D-4E11-85A5-4EDF3AC24C8E}" type="presParOf" srcId="{A56DFAA4-496B-4F0F-ADE4-107581A8F1B9}" destId="{3BE38300-4168-436B-9128-30D11BDEC550}" srcOrd="1" destOrd="0" presId="urn:microsoft.com/office/officeart/2005/8/layout/chevron2"/>
    <dgm:cxn modelId="{BA3DBDB1-B74C-4779-A43A-27E0A35198C3}" type="presParOf" srcId="{635CDCF3-06A1-4066-88D0-6C34B37DD9F7}" destId="{0805CE86-9A2F-4A2E-80B9-AA1C5F75614B}" srcOrd="3" destOrd="0" presId="urn:microsoft.com/office/officeart/2005/8/layout/chevron2"/>
    <dgm:cxn modelId="{846B3072-3F8B-4C1B-85AE-5A3E988691A5}" type="presParOf" srcId="{635CDCF3-06A1-4066-88D0-6C34B37DD9F7}" destId="{175FB5F5-D7EE-454F-95E6-EE1AFACF0A86}" srcOrd="4" destOrd="0" presId="urn:microsoft.com/office/officeart/2005/8/layout/chevron2"/>
    <dgm:cxn modelId="{B6EAB5D5-D7FE-4B17-BDF7-4F733C42212D}" type="presParOf" srcId="{175FB5F5-D7EE-454F-95E6-EE1AFACF0A86}" destId="{52BBE3A5-B5B2-4725-A190-DDAF0BEF0953}" srcOrd="0" destOrd="0" presId="urn:microsoft.com/office/officeart/2005/8/layout/chevron2"/>
    <dgm:cxn modelId="{ED1C6890-F16A-4DC4-8057-1A1316BFB7B9}" type="presParOf" srcId="{175FB5F5-D7EE-454F-95E6-EE1AFACF0A86}" destId="{93311B04-177D-4F61-A6E3-914632399B4B}" srcOrd="1" destOrd="0" presId="urn:microsoft.com/office/officeart/2005/8/layout/chevron2"/>
    <dgm:cxn modelId="{02A8A306-C2B7-48B0-81D5-38BACECB1345}" type="presParOf" srcId="{635CDCF3-06A1-4066-88D0-6C34B37DD9F7}" destId="{432ACB4B-6964-489D-AF7C-01BD51BA2390}" srcOrd="5" destOrd="0" presId="urn:microsoft.com/office/officeart/2005/8/layout/chevron2"/>
    <dgm:cxn modelId="{5CB2942B-DDB4-4413-8308-7FFEC668764D}" type="presParOf" srcId="{635CDCF3-06A1-4066-88D0-6C34B37DD9F7}" destId="{6C33C2E6-6EEA-4276-AA27-FF153D6E931F}" srcOrd="6" destOrd="0" presId="urn:microsoft.com/office/officeart/2005/8/layout/chevron2"/>
    <dgm:cxn modelId="{AF1B7815-D82E-43E8-9856-96C077A085AE}" type="presParOf" srcId="{6C33C2E6-6EEA-4276-AA27-FF153D6E931F}" destId="{D02E02D2-BF76-4EA7-9DDB-C9664FE434BF}" srcOrd="0" destOrd="0" presId="urn:microsoft.com/office/officeart/2005/8/layout/chevron2"/>
    <dgm:cxn modelId="{1120910B-68AE-4512-8C57-C808EE9A8968}" type="presParOf" srcId="{6C33C2E6-6EEA-4276-AA27-FF153D6E931F}" destId="{EE491A19-0679-42BC-BA96-CB71114863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EA400-7482-4060-8518-5A0517FC8E04}">
      <dsp:nvSpPr>
        <dsp:cNvPr id="0" name=""/>
        <dsp:cNvSpPr/>
      </dsp:nvSpPr>
      <dsp:spPr>
        <a:xfrm>
          <a:off x="158871" y="209125"/>
          <a:ext cx="2614158" cy="16179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Raw, Uncategorized, Unfiltered (Secondary)     Data</a:t>
          </a:r>
        </a:p>
        <a:p>
          <a:pPr lvl="0" algn="ctr" defTabSz="889000">
            <a:lnSpc>
              <a:spcPct val="90000"/>
            </a:lnSpc>
            <a:spcBef>
              <a:spcPct val="0"/>
            </a:spcBef>
            <a:spcAft>
              <a:spcPct val="35000"/>
            </a:spcAft>
          </a:pPr>
          <a:r>
            <a:rPr lang="en-US" sz="2000" kern="1200" dirty="0" smtClean="0"/>
            <a:t>From Data Provider</a:t>
          </a:r>
          <a:endParaRPr lang="en-US" sz="2000" kern="1200" dirty="0"/>
        </a:p>
      </dsp:txBody>
      <dsp:txXfrm>
        <a:off x="206258" y="256512"/>
        <a:ext cx="2519384" cy="1523144"/>
      </dsp:txXfrm>
    </dsp:sp>
    <dsp:sp modelId="{6E155293-F46B-42AA-9E4A-ABC40FF4E126}">
      <dsp:nvSpPr>
        <dsp:cNvPr id="0" name=""/>
        <dsp:cNvSpPr/>
      </dsp:nvSpPr>
      <dsp:spPr>
        <a:xfrm rot="21578404">
          <a:off x="2897236" y="953198"/>
          <a:ext cx="263329" cy="1101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897236" y="975329"/>
        <a:ext cx="230288" cy="66082"/>
      </dsp:txXfrm>
    </dsp:sp>
    <dsp:sp modelId="{99546CD8-2C60-4CA8-8E64-5A785F872789}">
      <dsp:nvSpPr>
        <dsp:cNvPr id="0" name=""/>
        <dsp:cNvSpPr/>
      </dsp:nvSpPr>
      <dsp:spPr>
        <a:xfrm>
          <a:off x="3269867" y="174154"/>
          <a:ext cx="1960723" cy="16528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ETL / data processing / categorization into “syndromes”</a:t>
          </a:r>
          <a:endParaRPr lang="en-US" sz="2000" kern="1200" dirty="0"/>
        </a:p>
      </dsp:txBody>
      <dsp:txXfrm>
        <a:off x="3318278" y="222565"/>
        <a:ext cx="1863901" cy="1556057"/>
      </dsp:txXfrm>
    </dsp:sp>
    <dsp:sp modelId="{9C597E66-D07B-4925-A97C-4BF42FAAF35A}">
      <dsp:nvSpPr>
        <dsp:cNvPr id="0" name=""/>
        <dsp:cNvSpPr/>
      </dsp:nvSpPr>
      <dsp:spPr>
        <a:xfrm rot="1335432">
          <a:off x="5394967" y="1498255"/>
          <a:ext cx="411660" cy="1101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396198" y="1514025"/>
        <a:ext cx="378619" cy="66082"/>
      </dsp:txXfrm>
    </dsp:sp>
    <dsp:sp modelId="{D3EC4BDA-FBCC-48BC-AD0A-4E8332E2D534}">
      <dsp:nvSpPr>
        <dsp:cNvPr id="0" name=""/>
        <dsp:cNvSpPr/>
      </dsp:nvSpPr>
      <dsp:spPr>
        <a:xfrm>
          <a:off x="5949437" y="1130753"/>
          <a:ext cx="1650921" cy="18061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Analysis</a:t>
          </a:r>
        </a:p>
        <a:p>
          <a:pPr lvl="0" algn="ctr" defTabSz="889000">
            <a:lnSpc>
              <a:spcPct val="90000"/>
            </a:lnSpc>
            <a:spcBef>
              <a:spcPct val="0"/>
            </a:spcBef>
            <a:spcAft>
              <a:spcPct val="35000"/>
            </a:spcAft>
          </a:pPr>
          <a:r>
            <a:rPr lang="en-US" sz="2000" kern="1200" dirty="0" smtClean="0"/>
            <a:t>- Review reports</a:t>
          </a:r>
        </a:p>
        <a:p>
          <a:pPr lvl="0" algn="ctr" defTabSz="889000">
            <a:lnSpc>
              <a:spcPct val="90000"/>
            </a:lnSpc>
            <a:spcBef>
              <a:spcPct val="0"/>
            </a:spcBef>
            <a:spcAft>
              <a:spcPct val="35000"/>
            </a:spcAft>
          </a:pPr>
          <a:r>
            <a:rPr lang="en-US" sz="2000" kern="1200" dirty="0" smtClean="0"/>
            <a:t>- Run ad hoc queries</a:t>
          </a:r>
        </a:p>
      </dsp:txBody>
      <dsp:txXfrm>
        <a:off x="5997791" y="1179107"/>
        <a:ext cx="1554213" cy="1709450"/>
      </dsp:txXfrm>
    </dsp:sp>
    <dsp:sp modelId="{4363AF17-094D-48B8-8128-B082112F6426}">
      <dsp:nvSpPr>
        <dsp:cNvPr id="0" name=""/>
        <dsp:cNvSpPr/>
      </dsp:nvSpPr>
      <dsp:spPr>
        <a:xfrm rot="9218888">
          <a:off x="5408825" y="2557775"/>
          <a:ext cx="394398" cy="1101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40149" y="2572469"/>
        <a:ext cx="361357" cy="66082"/>
      </dsp:txXfrm>
    </dsp:sp>
    <dsp:sp modelId="{E2957DAB-FDEC-40C7-87E4-EE5C2F81360C}">
      <dsp:nvSpPr>
        <dsp:cNvPr id="0" name=""/>
        <dsp:cNvSpPr/>
      </dsp:nvSpPr>
      <dsp:spPr>
        <a:xfrm>
          <a:off x="3820210" y="2228197"/>
          <a:ext cx="1462406" cy="181411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Report Findings &amp; Take Action (when needed)    </a:t>
          </a:r>
          <a:endParaRPr lang="en-US" sz="2000" kern="1200" dirty="0"/>
        </a:p>
      </dsp:txBody>
      <dsp:txXfrm>
        <a:off x="3863042" y="2271029"/>
        <a:ext cx="1376742" cy="1728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4DE03-78C0-41CC-86F4-1207340E29D8}">
      <dsp:nvSpPr>
        <dsp:cNvPr id="0" name=""/>
        <dsp:cNvSpPr/>
      </dsp:nvSpPr>
      <dsp:spPr>
        <a:xfrm rot="5400000">
          <a:off x="-179478" y="198221"/>
          <a:ext cx="1196524" cy="8375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Receipt</a:t>
          </a:r>
          <a:endParaRPr lang="en-US" sz="1800" kern="1200" dirty="0"/>
        </a:p>
      </dsp:txBody>
      <dsp:txXfrm rot="-5400000">
        <a:off x="1" y="437527"/>
        <a:ext cx="837567" cy="358957"/>
      </dsp:txXfrm>
    </dsp:sp>
    <dsp:sp modelId="{48345202-6ACC-4068-BF07-21B8AFD1E635}">
      <dsp:nvSpPr>
        <dsp:cNvPr id="0" name=""/>
        <dsp:cNvSpPr/>
      </dsp:nvSpPr>
      <dsp:spPr>
        <a:xfrm rot="5400000">
          <a:off x="3382713" y="-2526402"/>
          <a:ext cx="777741" cy="58680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ED data received twice daily</a:t>
          </a:r>
          <a:endParaRPr lang="en-US" sz="1800" kern="1200" dirty="0"/>
        </a:p>
        <a:p>
          <a:pPr marL="171450" lvl="1" indent="-171450" algn="l" defTabSz="800100">
            <a:lnSpc>
              <a:spcPct val="90000"/>
            </a:lnSpc>
            <a:spcBef>
              <a:spcPct val="0"/>
            </a:spcBef>
            <a:spcAft>
              <a:spcPct val="15000"/>
            </a:spcAft>
            <a:buChar char="••"/>
          </a:pPr>
          <a:r>
            <a:rPr lang="en-US" sz="1800" kern="1200" dirty="0" smtClean="0"/>
            <a:t>SSIS used to process data</a:t>
          </a:r>
          <a:endParaRPr lang="en-US" sz="1800" kern="1200" dirty="0"/>
        </a:p>
      </dsp:txBody>
      <dsp:txXfrm rot="-5400000">
        <a:off x="837568" y="56709"/>
        <a:ext cx="5830066" cy="701809"/>
      </dsp:txXfrm>
    </dsp:sp>
    <dsp:sp modelId="{8DC68E98-F450-4090-A9B4-DE2FF576D570}">
      <dsp:nvSpPr>
        <dsp:cNvPr id="0" name=""/>
        <dsp:cNvSpPr/>
      </dsp:nvSpPr>
      <dsp:spPr>
        <a:xfrm rot="5400000">
          <a:off x="-179478" y="1542966"/>
          <a:ext cx="1196524" cy="8375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Binning</a:t>
          </a:r>
          <a:endParaRPr lang="en-US" sz="1800" kern="1200" dirty="0"/>
        </a:p>
      </dsp:txBody>
      <dsp:txXfrm rot="-5400000">
        <a:off x="1" y="1782272"/>
        <a:ext cx="837567" cy="358957"/>
      </dsp:txXfrm>
    </dsp:sp>
    <dsp:sp modelId="{3BE38300-4168-436B-9128-30D11BDEC550}">
      <dsp:nvSpPr>
        <dsp:cNvPr id="0" name=""/>
        <dsp:cNvSpPr/>
      </dsp:nvSpPr>
      <dsp:spPr>
        <a:xfrm rot="5400000">
          <a:off x="3098090" y="-1181658"/>
          <a:ext cx="1346985" cy="58680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Records are binned into 0,1 or more syndromes</a:t>
          </a:r>
          <a:endParaRPr lang="en-US" sz="1800" kern="1200" dirty="0"/>
        </a:p>
        <a:p>
          <a:pPr marL="171450" lvl="1" indent="-171450" algn="l" defTabSz="800100">
            <a:lnSpc>
              <a:spcPct val="90000"/>
            </a:lnSpc>
            <a:spcBef>
              <a:spcPct val="0"/>
            </a:spcBef>
            <a:spcAft>
              <a:spcPct val="15000"/>
            </a:spcAft>
            <a:buChar char="••"/>
          </a:pPr>
          <a:r>
            <a:rPr lang="en-US" sz="1800" kern="1200" dirty="0" smtClean="0"/>
            <a:t>Some syndromes are assigned “dynamically”</a:t>
          </a:r>
          <a:endParaRPr lang="en-US" sz="1800" kern="1200" dirty="0"/>
        </a:p>
        <a:p>
          <a:pPr marL="171450" lvl="1" indent="-171450" algn="l" defTabSz="800100">
            <a:lnSpc>
              <a:spcPct val="90000"/>
            </a:lnSpc>
            <a:spcBef>
              <a:spcPct val="0"/>
            </a:spcBef>
            <a:spcAft>
              <a:spcPct val="15000"/>
            </a:spcAft>
            <a:buChar char="••"/>
          </a:pPr>
          <a:r>
            <a:rPr lang="en-US" sz="1800" kern="1200" dirty="0" smtClean="0"/>
            <a:t>Data Elements Used: chief complaint, triage notes, initial temp, ICD-9/10-CM codes (sometimes other elements, e.g. transport)</a:t>
          </a:r>
          <a:endParaRPr lang="en-US" sz="1800" kern="1200" dirty="0"/>
        </a:p>
      </dsp:txBody>
      <dsp:txXfrm rot="-5400000">
        <a:off x="837567" y="1144619"/>
        <a:ext cx="5802278" cy="1215477"/>
      </dsp:txXfrm>
    </dsp:sp>
    <dsp:sp modelId="{52BBE3A5-B5B2-4725-A190-DDAF0BEF0953}">
      <dsp:nvSpPr>
        <dsp:cNvPr id="0" name=""/>
        <dsp:cNvSpPr/>
      </dsp:nvSpPr>
      <dsp:spPr>
        <a:xfrm rot="5400000">
          <a:off x="-179478" y="2603088"/>
          <a:ext cx="1196524" cy="8375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Algorithms</a:t>
          </a:r>
          <a:endParaRPr lang="en-US" sz="1800" kern="1200" dirty="0"/>
        </a:p>
      </dsp:txBody>
      <dsp:txXfrm rot="-5400000">
        <a:off x="1" y="2842394"/>
        <a:ext cx="837567" cy="358957"/>
      </dsp:txXfrm>
    </dsp:sp>
    <dsp:sp modelId="{93311B04-177D-4F61-A6E3-914632399B4B}">
      <dsp:nvSpPr>
        <dsp:cNvPr id="0" name=""/>
        <dsp:cNvSpPr/>
      </dsp:nvSpPr>
      <dsp:spPr>
        <a:xfrm rot="5400000">
          <a:off x="3382508" y="-121331"/>
          <a:ext cx="778150" cy="58680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CUSUM Algorithm applied</a:t>
          </a:r>
          <a:endParaRPr lang="en-US" sz="1800" kern="1200" dirty="0"/>
        </a:p>
        <a:p>
          <a:pPr marL="171450" lvl="1" indent="-171450" algn="l" defTabSz="800100">
            <a:lnSpc>
              <a:spcPct val="90000"/>
            </a:lnSpc>
            <a:spcBef>
              <a:spcPct val="0"/>
            </a:spcBef>
            <a:spcAft>
              <a:spcPct val="15000"/>
            </a:spcAft>
            <a:buChar char="••"/>
          </a:pPr>
          <a:r>
            <a:rPr lang="en-US" sz="1800" kern="1200" dirty="0" smtClean="0"/>
            <a:t>Time of Arrival Algorithm Applied</a:t>
          </a:r>
          <a:endParaRPr lang="en-US" sz="1800" kern="1200" dirty="0"/>
        </a:p>
      </dsp:txBody>
      <dsp:txXfrm rot="-5400000">
        <a:off x="837567" y="2461596"/>
        <a:ext cx="5830046" cy="702178"/>
      </dsp:txXfrm>
    </dsp:sp>
    <dsp:sp modelId="{D02E02D2-BF76-4EA7-9DDB-C9664FE434BF}">
      <dsp:nvSpPr>
        <dsp:cNvPr id="0" name=""/>
        <dsp:cNvSpPr/>
      </dsp:nvSpPr>
      <dsp:spPr>
        <a:xfrm rot="5400000">
          <a:off x="-179478" y="3663211"/>
          <a:ext cx="1196524" cy="8375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Web</a:t>
          </a:r>
          <a:endParaRPr lang="en-US" sz="1800" kern="1200" dirty="0"/>
        </a:p>
      </dsp:txBody>
      <dsp:txXfrm rot="-5400000">
        <a:off x="1" y="3902517"/>
        <a:ext cx="837567" cy="358957"/>
      </dsp:txXfrm>
    </dsp:sp>
    <dsp:sp modelId="{EE491A19-0679-42BC-BA96-CB711148638C}">
      <dsp:nvSpPr>
        <dsp:cNvPr id="0" name=""/>
        <dsp:cNvSpPr/>
      </dsp:nvSpPr>
      <dsp:spPr>
        <a:xfrm rot="5400000">
          <a:off x="3382713" y="938586"/>
          <a:ext cx="777741" cy="586803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Users review syndromes &amp; alerts on Java-based Web application</a:t>
          </a:r>
          <a:endParaRPr lang="en-US" sz="1800" kern="1200" dirty="0"/>
        </a:p>
      </dsp:txBody>
      <dsp:txXfrm rot="-5400000">
        <a:off x="837568" y="3521697"/>
        <a:ext cx="5830066" cy="7018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356" tIns="46179" rIns="92356" bIns="46179" numCol="1" anchor="t" anchorCtr="0" compatLnSpc="1">
            <a:prstTxWarp prst="textNoShape">
              <a:avLst/>
            </a:prstTxWarp>
          </a:bodyPr>
          <a:lstStyle>
            <a:lvl1pPr defTabSz="922338" eaLnBrk="0" hangingPunct="0">
              <a:defRPr sz="1200" b="0">
                <a:latin typeface="Times New Roman" pitchFamily="18" charset="0"/>
              </a:defRPr>
            </a:lvl1pPr>
          </a:lstStyle>
          <a:p>
            <a:endParaRPr lang="en-US"/>
          </a:p>
        </p:txBody>
      </p:sp>
      <p:sp>
        <p:nvSpPr>
          <p:cNvPr id="3584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2356" tIns="46179" rIns="92356" bIns="46179" numCol="1" anchor="t" anchorCtr="0" compatLnSpc="1">
            <a:prstTxWarp prst="textNoShape">
              <a:avLst/>
            </a:prstTxWarp>
          </a:bodyPr>
          <a:lstStyle>
            <a:lvl1pPr algn="r" defTabSz="922338" eaLnBrk="0" hangingPunct="0">
              <a:defRPr sz="1200" b="0">
                <a:latin typeface="Times New Roman" pitchFamily="18" charset="0"/>
              </a:defRPr>
            </a:lvl1pPr>
          </a:lstStyle>
          <a:p>
            <a:endParaRPr lang="en-US"/>
          </a:p>
        </p:txBody>
      </p:sp>
      <p:sp>
        <p:nvSpPr>
          <p:cNvPr id="358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356" tIns="46179" rIns="92356" bIns="46179" numCol="1" anchor="b" anchorCtr="0" compatLnSpc="1">
            <a:prstTxWarp prst="textNoShape">
              <a:avLst/>
            </a:prstTxWarp>
          </a:bodyPr>
          <a:lstStyle>
            <a:lvl1pPr defTabSz="922338" eaLnBrk="0" hangingPunct="0">
              <a:defRPr sz="1200" b="0">
                <a:latin typeface="Times New Roman" pitchFamily="18" charset="0"/>
              </a:defRPr>
            </a:lvl1pPr>
          </a:lstStyle>
          <a:p>
            <a:endParaRPr lang="en-US"/>
          </a:p>
        </p:txBody>
      </p:sp>
      <p:sp>
        <p:nvSpPr>
          <p:cNvPr id="3584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2356" tIns="46179" rIns="92356" bIns="46179" numCol="1" anchor="b" anchorCtr="0" compatLnSpc="1">
            <a:prstTxWarp prst="textNoShape">
              <a:avLst/>
            </a:prstTxWarp>
          </a:bodyPr>
          <a:lstStyle>
            <a:lvl1pPr algn="r" defTabSz="922338" eaLnBrk="0" hangingPunct="0">
              <a:defRPr sz="1200" b="0">
                <a:latin typeface="Times New Roman" pitchFamily="18" charset="0"/>
              </a:defRPr>
            </a:lvl1pPr>
          </a:lstStyle>
          <a:p>
            <a:fld id="{5D72CBE0-1B60-4843-9859-F25DEB2495E1}" type="slidenum">
              <a:rPr lang="en-US"/>
              <a:pPr/>
              <a:t>‹#›</a:t>
            </a:fld>
            <a:endParaRPr lang="en-US"/>
          </a:p>
        </p:txBody>
      </p:sp>
    </p:spTree>
    <p:extLst>
      <p:ext uri="{BB962C8B-B14F-4D97-AF65-F5344CB8AC3E}">
        <p14:creationId xmlns:p14="http://schemas.microsoft.com/office/powerpoint/2010/main" val="300651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356" tIns="46179" rIns="92356" bIns="46179" numCol="1" anchor="t" anchorCtr="0" compatLnSpc="1">
            <a:prstTxWarp prst="textNoShape">
              <a:avLst/>
            </a:prstTxWarp>
          </a:bodyPr>
          <a:lstStyle>
            <a:lvl1pPr defTabSz="922338" eaLnBrk="0" hangingPunct="0">
              <a:defRPr sz="1200" b="0">
                <a:latin typeface="Times New Roman" pitchFamily="18" charset="0"/>
              </a:defRPr>
            </a:lvl1pPr>
          </a:lstStyle>
          <a:p>
            <a:endParaRPr lang="en-US"/>
          </a:p>
        </p:txBody>
      </p:sp>
      <p:sp>
        <p:nvSpPr>
          <p:cNvPr id="16387"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356" tIns="46179" rIns="92356" bIns="46179" numCol="1" anchor="t" anchorCtr="0" compatLnSpc="1">
            <a:prstTxWarp prst="textNoShape">
              <a:avLst/>
            </a:prstTxWarp>
          </a:bodyPr>
          <a:lstStyle>
            <a:lvl1pPr algn="r" defTabSz="922338" eaLnBrk="0" hangingPunct="0">
              <a:defRPr sz="1200" b="0">
                <a:latin typeface="Times New Roman" pitchFamily="18" charset="0"/>
              </a:defRPr>
            </a:lvl1pPr>
          </a:lstStyle>
          <a:p>
            <a:endParaRPr lang="en-US"/>
          </a:p>
        </p:txBody>
      </p:sp>
      <p:sp>
        <p:nvSpPr>
          <p:cNvPr id="809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356" tIns="46179" rIns="92356" bIns="461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356" tIns="46179" rIns="92356" bIns="46179" numCol="1" anchor="b" anchorCtr="0" compatLnSpc="1">
            <a:prstTxWarp prst="textNoShape">
              <a:avLst/>
            </a:prstTxWarp>
          </a:bodyPr>
          <a:lstStyle>
            <a:lvl1pPr defTabSz="922338" eaLnBrk="0" hangingPunct="0">
              <a:defRPr sz="1200" b="0">
                <a:latin typeface="Times New Roman" pitchFamily="18" charset="0"/>
              </a:defRPr>
            </a:lvl1pPr>
          </a:lstStyle>
          <a:p>
            <a:endParaRPr lang="en-US"/>
          </a:p>
        </p:txBody>
      </p:sp>
      <p:sp>
        <p:nvSpPr>
          <p:cNvPr id="16391"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356" tIns="46179" rIns="92356" bIns="46179" numCol="1" anchor="b" anchorCtr="0" compatLnSpc="1">
            <a:prstTxWarp prst="textNoShape">
              <a:avLst/>
            </a:prstTxWarp>
          </a:bodyPr>
          <a:lstStyle>
            <a:lvl1pPr algn="r" defTabSz="922338" eaLnBrk="0" hangingPunct="0">
              <a:defRPr sz="1200" b="0">
                <a:latin typeface="Times New Roman" pitchFamily="18" charset="0"/>
              </a:defRPr>
            </a:lvl1pPr>
          </a:lstStyle>
          <a:p>
            <a:fld id="{F82D5662-4724-4613-AFC5-E94C7092DCFB}" type="slidenum">
              <a:rPr lang="en-US"/>
              <a:pPr/>
              <a:t>‹#›</a:t>
            </a:fld>
            <a:endParaRPr lang="en-US"/>
          </a:p>
        </p:txBody>
      </p:sp>
    </p:spTree>
    <p:extLst>
      <p:ext uri="{BB962C8B-B14F-4D97-AF65-F5344CB8AC3E}">
        <p14:creationId xmlns:p14="http://schemas.microsoft.com/office/powerpoint/2010/main" val="2051712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01" indent="-291154">
              <a:defRPr>
                <a:solidFill>
                  <a:schemeClr val="tx1"/>
                </a:solidFill>
                <a:latin typeface="Arial" charset="0"/>
              </a:defRPr>
            </a:lvl2pPr>
            <a:lvl3pPr marL="1164616" indent="-232922">
              <a:defRPr>
                <a:solidFill>
                  <a:schemeClr val="tx1"/>
                </a:solidFill>
                <a:latin typeface="Arial" charset="0"/>
              </a:defRPr>
            </a:lvl3pPr>
            <a:lvl4pPr marL="1630463" indent="-232922">
              <a:defRPr>
                <a:solidFill>
                  <a:schemeClr val="tx1"/>
                </a:solidFill>
                <a:latin typeface="Arial" charset="0"/>
              </a:defRPr>
            </a:lvl4pPr>
            <a:lvl5pPr marL="2096309" indent="-232922">
              <a:defRPr>
                <a:solidFill>
                  <a:schemeClr val="tx1"/>
                </a:solidFill>
                <a:latin typeface="Arial" charset="0"/>
              </a:defRPr>
            </a:lvl5pPr>
            <a:lvl6pPr marL="2562155" indent="-232922" eaLnBrk="0" fontAlgn="base" hangingPunct="0">
              <a:spcBef>
                <a:spcPct val="0"/>
              </a:spcBef>
              <a:spcAft>
                <a:spcPct val="0"/>
              </a:spcAft>
              <a:defRPr>
                <a:solidFill>
                  <a:schemeClr val="tx1"/>
                </a:solidFill>
                <a:latin typeface="Arial" charset="0"/>
              </a:defRPr>
            </a:lvl6pPr>
            <a:lvl7pPr marL="3028002" indent="-232922" eaLnBrk="0" fontAlgn="base" hangingPunct="0">
              <a:spcBef>
                <a:spcPct val="0"/>
              </a:spcBef>
              <a:spcAft>
                <a:spcPct val="0"/>
              </a:spcAft>
              <a:defRPr>
                <a:solidFill>
                  <a:schemeClr val="tx1"/>
                </a:solidFill>
                <a:latin typeface="Arial" charset="0"/>
              </a:defRPr>
            </a:lvl7pPr>
            <a:lvl8pPr marL="3493849" indent="-232922" eaLnBrk="0" fontAlgn="base" hangingPunct="0">
              <a:spcBef>
                <a:spcPct val="0"/>
              </a:spcBef>
              <a:spcAft>
                <a:spcPct val="0"/>
              </a:spcAft>
              <a:defRPr>
                <a:solidFill>
                  <a:schemeClr val="tx1"/>
                </a:solidFill>
                <a:latin typeface="Arial" charset="0"/>
              </a:defRPr>
            </a:lvl8pPr>
            <a:lvl9pPr marL="3959695" indent="-232922" eaLnBrk="0" fontAlgn="base" hangingPunct="0">
              <a:spcBef>
                <a:spcPct val="0"/>
              </a:spcBef>
              <a:spcAft>
                <a:spcPct val="0"/>
              </a:spcAft>
              <a:defRPr>
                <a:solidFill>
                  <a:schemeClr val="tx1"/>
                </a:solidFill>
                <a:latin typeface="Arial" charset="0"/>
              </a:defRPr>
            </a:lvl9pPr>
          </a:lstStyle>
          <a:p>
            <a:fld id="{98154777-E077-4659-9951-72A356B77857}" type="slidenum">
              <a:rPr lang="en-US">
                <a:solidFill>
                  <a:prstClr val="black"/>
                </a:solidFill>
              </a:rPr>
              <a:pPr/>
              <a:t>14</a:t>
            </a:fld>
            <a:endParaRPr lang="en-US">
              <a:solidFill>
                <a:prstClr val="black"/>
              </a:solidFill>
            </a:endParaRPr>
          </a:p>
        </p:txBody>
      </p:sp>
      <p:sp>
        <p:nvSpPr>
          <p:cNvPr id="46083" name="Slide Image Placeholder 1"/>
          <p:cNvSpPr>
            <a:spLocks noGrp="1" noRot="1" noChangeAspect="1" noTextEdit="1"/>
          </p:cNvSpPr>
          <p:nvPr>
            <p:ph type="sldImg"/>
          </p:nvPr>
        </p:nvSpPr>
        <p:spPr>
          <a:xfrm>
            <a:off x="1182688" y="696913"/>
            <a:ext cx="4648200" cy="3486150"/>
          </a:xfrm>
          <a:ln/>
        </p:spPr>
      </p:sp>
      <p:sp>
        <p:nvSpPr>
          <p:cNvPr id="46084" name="Notes Placeholder 2"/>
          <p:cNvSpPr>
            <a:spLocks noGrp="1"/>
          </p:cNvSpPr>
          <p:nvPr>
            <p:ph type="body" idx="1"/>
          </p:nvPr>
        </p:nvSpPr>
        <p:spPr>
          <a:xfrm>
            <a:off x="934720" y="4415790"/>
            <a:ext cx="5140960" cy="4183380"/>
          </a:xfrm>
          <a:noFill/>
        </p:spPr>
        <p:txBody>
          <a:bodyPr lIns="92357" tIns="46179" rIns="92357" bIns="46179"/>
          <a:lstStyle/>
          <a:p>
            <a:pPr eaLnBrk="1" hangingPunct="1"/>
            <a:endParaRPr lang="en-US" dirty="0" smtClean="0"/>
          </a:p>
        </p:txBody>
      </p:sp>
      <p:sp>
        <p:nvSpPr>
          <p:cNvPr id="46085" name="Slide Number Placeholder 3"/>
          <p:cNvSpPr txBox="1">
            <a:spLocks noGrp="1"/>
          </p:cNvSpPr>
          <p:nvPr/>
        </p:nvSpPr>
        <p:spPr bwMode="auto">
          <a:xfrm>
            <a:off x="3974184" y="8831580"/>
            <a:ext cx="3036217"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eaLnBrk="0" fontAlgn="base" hangingPunct="0">
              <a:spcBef>
                <a:spcPct val="0"/>
              </a:spcBef>
              <a:spcAft>
                <a:spcPct val="0"/>
              </a:spcAft>
              <a:defRPr>
                <a:solidFill>
                  <a:schemeClr val="tx1"/>
                </a:solidFill>
                <a:latin typeface="Arial" charset="0"/>
              </a:defRPr>
            </a:lvl6pPr>
            <a:lvl7pPr marL="2971800" indent="-228600" defTabSz="906463" eaLnBrk="0" fontAlgn="base" hangingPunct="0">
              <a:spcBef>
                <a:spcPct val="0"/>
              </a:spcBef>
              <a:spcAft>
                <a:spcPct val="0"/>
              </a:spcAft>
              <a:defRPr>
                <a:solidFill>
                  <a:schemeClr val="tx1"/>
                </a:solidFill>
                <a:latin typeface="Arial" charset="0"/>
              </a:defRPr>
            </a:lvl7pPr>
            <a:lvl8pPr marL="3429000" indent="-228600" defTabSz="906463" eaLnBrk="0" fontAlgn="base" hangingPunct="0">
              <a:spcBef>
                <a:spcPct val="0"/>
              </a:spcBef>
              <a:spcAft>
                <a:spcPct val="0"/>
              </a:spcAft>
              <a:defRPr>
                <a:solidFill>
                  <a:schemeClr val="tx1"/>
                </a:solidFill>
                <a:latin typeface="Arial" charset="0"/>
              </a:defRPr>
            </a:lvl8pPr>
            <a:lvl9pPr marL="3886200" indent="-228600" defTabSz="906463" eaLnBrk="0" fontAlgn="base" hangingPunct="0">
              <a:spcBef>
                <a:spcPct val="0"/>
              </a:spcBef>
              <a:spcAft>
                <a:spcPct val="0"/>
              </a:spcAft>
              <a:defRPr>
                <a:solidFill>
                  <a:schemeClr val="tx1"/>
                </a:solidFill>
                <a:latin typeface="Arial" charset="0"/>
              </a:defRPr>
            </a:lvl9pPr>
          </a:lstStyle>
          <a:p>
            <a:pPr algn="r"/>
            <a:fld id="{F24D0F0A-5628-429F-9E5E-D9946ADFF1D9}" type="slidenum">
              <a:rPr lang="en-US" sz="1200">
                <a:solidFill>
                  <a:prstClr val="black"/>
                </a:solidFill>
                <a:latin typeface="Times New Roman" pitchFamily="18" charset="0"/>
              </a:rPr>
              <a:pPr algn="r"/>
              <a:t>14</a:t>
            </a:fld>
            <a:endParaRPr lang="en-US" sz="120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3C4155-D96B-4D5E-A401-90EE680609F7}" type="slidenum">
              <a:rPr lang="en-US" smtClean="0"/>
              <a:pPr/>
              <a:t>16</a:t>
            </a:fld>
            <a:endParaRPr lang="en-US"/>
          </a:p>
        </p:txBody>
      </p:sp>
    </p:spTree>
    <p:extLst>
      <p:ext uri="{BB962C8B-B14F-4D97-AF65-F5344CB8AC3E}">
        <p14:creationId xmlns:p14="http://schemas.microsoft.com/office/powerpoint/2010/main" val="391949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3C4155-D96B-4D5E-A401-90EE680609F7}" type="slidenum">
              <a:rPr lang="en-US" smtClean="0"/>
              <a:pPr/>
              <a:t>17</a:t>
            </a:fld>
            <a:endParaRPr lang="en-US"/>
          </a:p>
        </p:txBody>
      </p:sp>
    </p:spTree>
    <p:extLst>
      <p:ext uri="{BB962C8B-B14F-4D97-AF65-F5344CB8AC3E}">
        <p14:creationId xmlns:p14="http://schemas.microsoft.com/office/powerpoint/2010/main" val="62313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3C4155-D96B-4D5E-A401-90EE680609F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8824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C4155-D96B-4D5E-A401-90EE680609F7}" type="slidenum">
              <a:rPr lang="en-US" smtClean="0"/>
              <a:pPr/>
              <a:t>22</a:t>
            </a:fld>
            <a:endParaRPr lang="en-US"/>
          </a:p>
        </p:txBody>
      </p:sp>
    </p:spTree>
    <p:extLst>
      <p:ext uri="{BB962C8B-B14F-4D97-AF65-F5344CB8AC3E}">
        <p14:creationId xmlns:p14="http://schemas.microsoft.com/office/powerpoint/2010/main" val="995179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2D5662-4724-4613-AFC5-E94C7092DCFB}"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58" eaLnBrk="0" hangingPunct="0">
              <a:defRPr>
                <a:solidFill>
                  <a:schemeClr val="tx1"/>
                </a:solidFill>
                <a:latin typeface="Arial" charset="0"/>
                <a:cs typeface="Arial" charset="0"/>
              </a:defRPr>
            </a:lvl1pPr>
            <a:lvl2pPr marL="742885" indent="-285725" defTabSz="922258" eaLnBrk="0" hangingPunct="0">
              <a:defRPr>
                <a:solidFill>
                  <a:schemeClr val="tx1"/>
                </a:solidFill>
                <a:latin typeface="Arial" charset="0"/>
                <a:cs typeface="Arial" charset="0"/>
              </a:defRPr>
            </a:lvl2pPr>
            <a:lvl3pPr marL="1142901" indent="-228580" defTabSz="922258" eaLnBrk="0" hangingPunct="0">
              <a:defRPr>
                <a:solidFill>
                  <a:schemeClr val="tx1"/>
                </a:solidFill>
                <a:latin typeface="Arial" charset="0"/>
                <a:cs typeface="Arial" charset="0"/>
              </a:defRPr>
            </a:lvl3pPr>
            <a:lvl4pPr marL="1600062" indent="-228580" defTabSz="922258" eaLnBrk="0" hangingPunct="0">
              <a:defRPr>
                <a:solidFill>
                  <a:schemeClr val="tx1"/>
                </a:solidFill>
                <a:latin typeface="Arial" charset="0"/>
                <a:cs typeface="Arial" charset="0"/>
              </a:defRPr>
            </a:lvl4pPr>
            <a:lvl5pPr marL="2057222" indent="-228580" defTabSz="922258" eaLnBrk="0" hangingPunct="0">
              <a:defRPr>
                <a:solidFill>
                  <a:schemeClr val="tx1"/>
                </a:solidFill>
                <a:latin typeface="Arial" charset="0"/>
                <a:cs typeface="Arial" charset="0"/>
              </a:defRPr>
            </a:lvl5pPr>
            <a:lvl6pPr marL="2514383" indent="-228580" defTabSz="922258" eaLnBrk="0" fontAlgn="base" hangingPunct="0">
              <a:spcBef>
                <a:spcPct val="0"/>
              </a:spcBef>
              <a:spcAft>
                <a:spcPct val="0"/>
              </a:spcAft>
              <a:defRPr>
                <a:solidFill>
                  <a:schemeClr val="tx1"/>
                </a:solidFill>
                <a:latin typeface="Arial" charset="0"/>
                <a:cs typeface="Arial" charset="0"/>
              </a:defRPr>
            </a:lvl6pPr>
            <a:lvl7pPr marL="2971543" indent="-228580" defTabSz="922258" eaLnBrk="0" fontAlgn="base" hangingPunct="0">
              <a:spcBef>
                <a:spcPct val="0"/>
              </a:spcBef>
              <a:spcAft>
                <a:spcPct val="0"/>
              </a:spcAft>
              <a:defRPr>
                <a:solidFill>
                  <a:schemeClr val="tx1"/>
                </a:solidFill>
                <a:latin typeface="Arial" charset="0"/>
                <a:cs typeface="Arial" charset="0"/>
              </a:defRPr>
            </a:lvl7pPr>
            <a:lvl8pPr marL="3428704" indent="-228580" defTabSz="922258" eaLnBrk="0" fontAlgn="base" hangingPunct="0">
              <a:spcBef>
                <a:spcPct val="0"/>
              </a:spcBef>
              <a:spcAft>
                <a:spcPct val="0"/>
              </a:spcAft>
              <a:defRPr>
                <a:solidFill>
                  <a:schemeClr val="tx1"/>
                </a:solidFill>
                <a:latin typeface="Arial" charset="0"/>
                <a:cs typeface="Arial" charset="0"/>
              </a:defRPr>
            </a:lvl8pPr>
            <a:lvl9pPr marL="3885864" indent="-228580" defTabSz="922258" eaLnBrk="0" fontAlgn="base" hangingPunct="0">
              <a:spcBef>
                <a:spcPct val="0"/>
              </a:spcBef>
              <a:spcAft>
                <a:spcPct val="0"/>
              </a:spcAft>
              <a:defRPr>
                <a:solidFill>
                  <a:schemeClr val="tx1"/>
                </a:solidFill>
                <a:latin typeface="Arial" charset="0"/>
                <a:cs typeface="Arial" charset="0"/>
              </a:defRPr>
            </a:lvl9pPr>
          </a:lstStyle>
          <a:p>
            <a:fld id="{2929FADA-0ACA-4755-AB70-E9945B754778}" type="slidenum">
              <a:rPr lang="en-US">
                <a:solidFill>
                  <a:prstClr val="black"/>
                </a:solidFill>
                <a:latin typeface="Times New Roman" pitchFamily="18" charset="0"/>
              </a:rPr>
              <a:pPr/>
              <a:t>27</a:t>
            </a:fld>
            <a:endParaRPr lang="en-US">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58" eaLnBrk="0" hangingPunct="0">
              <a:defRPr>
                <a:solidFill>
                  <a:schemeClr val="tx1"/>
                </a:solidFill>
                <a:latin typeface="Arial" charset="0"/>
                <a:cs typeface="Arial" charset="0"/>
              </a:defRPr>
            </a:lvl1pPr>
            <a:lvl2pPr marL="742885" indent="-285725" defTabSz="922258" eaLnBrk="0" hangingPunct="0">
              <a:defRPr>
                <a:solidFill>
                  <a:schemeClr val="tx1"/>
                </a:solidFill>
                <a:latin typeface="Arial" charset="0"/>
                <a:cs typeface="Arial" charset="0"/>
              </a:defRPr>
            </a:lvl2pPr>
            <a:lvl3pPr marL="1142901" indent="-228580" defTabSz="922258" eaLnBrk="0" hangingPunct="0">
              <a:defRPr>
                <a:solidFill>
                  <a:schemeClr val="tx1"/>
                </a:solidFill>
                <a:latin typeface="Arial" charset="0"/>
                <a:cs typeface="Arial" charset="0"/>
              </a:defRPr>
            </a:lvl3pPr>
            <a:lvl4pPr marL="1600062" indent="-228580" defTabSz="922258" eaLnBrk="0" hangingPunct="0">
              <a:defRPr>
                <a:solidFill>
                  <a:schemeClr val="tx1"/>
                </a:solidFill>
                <a:latin typeface="Arial" charset="0"/>
                <a:cs typeface="Arial" charset="0"/>
              </a:defRPr>
            </a:lvl4pPr>
            <a:lvl5pPr marL="2057222" indent="-228580" defTabSz="922258" eaLnBrk="0" hangingPunct="0">
              <a:defRPr>
                <a:solidFill>
                  <a:schemeClr val="tx1"/>
                </a:solidFill>
                <a:latin typeface="Arial" charset="0"/>
                <a:cs typeface="Arial" charset="0"/>
              </a:defRPr>
            </a:lvl5pPr>
            <a:lvl6pPr marL="2514383" indent="-228580" defTabSz="922258" eaLnBrk="0" fontAlgn="base" hangingPunct="0">
              <a:spcBef>
                <a:spcPct val="0"/>
              </a:spcBef>
              <a:spcAft>
                <a:spcPct val="0"/>
              </a:spcAft>
              <a:defRPr>
                <a:solidFill>
                  <a:schemeClr val="tx1"/>
                </a:solidFill>
                <a:latin typeface="Arial" charset="0"/>
                <a:cs typeface="Arial" charset="0"/>
              </a:defRPr>
            </a:lvl6pPr>
            <a:lvl7pPr marL="2971543" indent="-228580" defTabSz="922258" eaLnBrk="0" fontAlgn="base" hangingPunct="0">
              <a:spcBef>
                <a:spcPct val="0"/>
              </a:spcBef>
              <a:spcAft>
                <a:spcPct val="0"/>
              </a:spcAft>
              <a:defRPr>
                <a:solidFill>
                  <a:schemeClr val="tx1"/>
                </a:solidFill>
                <a:latin typeface="Arial" charset="0"/>
                <a:cs typeface="Arial" charset="0"/>
              </a:defRPr>
            </a:lvl7pPr>
            <a:lvl8pPr marL="3428704" indent="-228580" defTabSz="922258" eaLnBrk="0" fontAlgn="base" hangingPunct="0">
              <a:spcBef>
                <a:spcPct val="0"/>
              </a:spcBef>
              <a:spcAft>
                <a:spcPct val="0"/>
              </a:spcAft>
              <a:defRPr>
                <a:solidFill>
                  <a:schemeClr val="tx1"/>
                </a:solidFill>
                <a:latin typeface="Arial" charset="0"/>
                <a:cs typeface="Arial" charset="0"/>
              </a:defRPr>
            </a:lvl8pPr>
            <a:lvl9pPr marL="3885864" indent="-228580" defTabSz="922258" eaLnBrk="0" fontAlgn="base" hangingPunct="0">
              <a:spcBef>
                <a:spcPct val="0"/>
              </a:spcBef>
              <a:spcAft>
                <a:spcPct val="0"/>
              </a:spcAft>
              <a:defRPr>
                <a:solidFill>
                  <a:schemeClr val="tx1"/>
                </a:solidFill>
                <a:latin typeface="Arial" charset="0"/>
                <a:cs typeface="Arial" charset="0"/>
              </a:defRPr>
            </a:lvl9pPr>
          </a:lstStyle>
          <a:p>
            <a:fld id="{24532551-322A-4082-AC23-73413D4804B6}" type="slidenum">
              <a:rPr lang="en-US">
                <a:solidFill>
                  <a:prstClr val="black"/>
                </a:solidFill>
                <a:latin typeface="Times New Roman" pitchFamily="18" charset="0"/>
              </a:rPr>
              <a:pPr/>
              <a:t>29</a:t>
            </a:fld>
            <a:endParaRPr lang="en-US">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58" eaLnBrk="0" hangingPunct="0">
              <a:defRPr>
                <a:solidFill>
                  <a:schemeClr val="tx1"/>
                </a:solidFill>
                <a:latin typeface="Arial" charset="0"/>
                <a:cs typeface="Arial" charset="0"/>
              </a:defRPr>
            </a:lvl1pPr>
            <a:lvl2pPr marL="742885" indent="-285725" defTabSz="922258" eaLnBrk="0" hangingPunct="0">
              <a:defRPr>
                <a:solidFill>
                  <a:schemeClr val="tx1"/>
                </a:solidFill>
                <a:latin typeface="Arial" charset="0"/>
                <a:cs typeface="Arial" charset="0"/>
              </a:defRPr>
            </a:lvl2pPr>
            <a:lvl3pPr marL="1142901" indent="-228580" defTabSz="922258" eaLnBrk="0" hangingPunct="0">
              <a:defRPr>
                <a:solidFill>
                  <a:schemeClr val="tx1"/>
                </a:solidFill>
                <a:latin typeface="Arial" charset="0"/>
                <a:cs typeface="Arial" charset="0"/>
              </a:defRPr>
            </a:lvl3pPr>
            <a:lvl4pPr marL="1600062" indent="-228580" defTabSz="922258" eaLnBrk="0" hangingPunct="0">
              <a:defRPr>
                <a:solidFill>
                  <a:schemeClr val="tx1"/>
                </a:solidFill>
                <a:latin typeface="Arial" charset="0"/>
                <a:cs typeface="Arial" charset="0"/>
              </a:defRPr>
            </a:lvl4pPr>
            <a:lvl5pPr marL="2057222" indent="-228580" defTabSz="922258" eaLnBrk="0" hangingPunct="0">
              <a:defRPr>
                <a:solidFill>
                  <a:schemeClr val="tx1"/>
                </a:solidFill>
                <a:latin typeface="Arial" charset="0"/>
                <a:cs typeface="Arial" charset="0"/>
              </a:defRPr>
            </a:lvl5pPr>
            <a:lvl6pPr marL="2514383" indent="-228580" defTabSz="922258" eaLnBrk="0" fontAlgn="base" hangingPunct="0">
              <a:spcBef>
                <a:spcPct val="0"/>
              </a:spcBef>
              <a:spcAft>
                <a:spcPct val="0"/>
              </a:spcAft>
              <a:defRPr>
                <a:solidFill>
                  <a:schemeClr val="tx1"/>
                </a:solidFill>
                <a:latin typeface="Arial" charset="0"/>
                <a:cs typeface="Arial" charset="0"/>
              </a:defRPr>
            </a:lvl6pPr>
            <a:lvl7pPr marL="2971543" indent="-228580" defTabSz="922258" eaLnBrk="0" fontAlgn="base" hangingPunct="0">
              <a:spcBef>
                <a:spcPct val="0"/>
              </a:spcBef>
              <a:spcAft>
                <a:spcPct val="0"/>
              </a:spcAft>
              <a:defRPr>
                <a:solidFill>
                  <a:schemeClr val="tx1"/>
                </a:solidFill>
                <a:latin typeface="Arial" charset="0"/>
                <a:cs typeface="Arial" charset="0"/>
              </a:defRPr>
            </a:lvl7pPr>
            <a:lvl8pPr marL="3428704" indent="-228580" defTabSz="922258" eaLnBrk="0" fontAlgn="base" hangingPunct="0">
              <a:spcBef>
                <a:spcPct val="0"/>
              </a:spcBef>
              <a:spcAft>
                <a:spcPct val="0"/>
              </a:spcAft>
              <a:defRPr>
                <a:solidFill>
                  <a:schemeClr val="tx1"/>
                </a:solidFill>
                <a:latin typeface="Arial" charset="0"/>
                <a:cs typeface="Arial" charset="0"/>
              </a:defRPr>
            </a:lvl8pPr>
            <a:lvl9pPr marL="3885864" indent="-228580" defTabSz="922258" eaLnBrk="0" fontAlgn="base" hangingPunct="0">
              <a:spcBef>
                <a:spcPct val="0"/>
              </a:spcBef>
              <a:spcAft>
                <a:spcPct val="0"/>
              </a:spcAft>
              <a:defRPr>
                <a:solidFill>
                  <a:schemeClr val="tx1"/>
                </a:solidFill>
                <a:latin typeface="Arial" charset="0"/>
                <a:cs typeface="Arial" charset="0"/>
              </a:defRPr>
            </a:lvl9pPr>
          </a:lstStyle>
          <a:p>
            <a:fld id="{9891F924-C78E-4E61-A016-B118E14FDC7C}" type="slidenum">
              <a:rPr lang="en-US">
                <a:solidFill>
                  <a:prstClr val="black"/>
                </a:solidFill>
                <a:latin typeface="Times New Roman" pitchFamily="18" charset="0"/>
              </a:rPr>
              <a:pPr/>
              <a:t>30</a:t>
            </a:fld>
            <a:endParaRPr lang="en-US">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NegEx</a:t>
            </a:r>
            <a:r>
              <a:rPr lang="en-US" dirty="0" smtClean="0"/>
              <a:t> locates trigger terms indicating a clinical condition is negated or possible and determines which text falls within the scope of the trigger terms. </a:t>
            </a:r>
            <a:endParaRPr lang="en-US" dirty="0"/>
          </a:p>
        </p:txBody>
      </p:sp>
      <p:sp>
        <p:nvSpPr>
          <p:cNvPr id="4" name="Slide Number Placeholder 3"/>
          <p:cNvSpPr>
            <a:spLocks noGrp="1"/>
          </p:cNvSpPr>
          <p:nvPr>
            <p:ph type="sldNum" sz="quarter" idx="10"/>
          </p:nvPr>
        </p:nvSpPr>
        <p:spPr/>
        <p:txBody>
          <a:bodyPr/>
          <a:lstStyle/>
          <a:p>
            <a:fld id="{F82D5662-4724-4613-AFC5-E94C7092DCFB}" type="slidenum">
              <a:rPr lang="en-US" smtClean="0"/>
              <a:pPr/>
              <a:t>32</a:t>
            </a:fld>
            <a:endParaRPr lang="en-US"/>
          </a:p>
        </p:txBody>
      </p:sp>
    </p:spTree>
    <p:extLst>
      <p:ext uri="{BB962C8B-B14F-4D97-AF65-F5344CB8AC3E}">
        <p14:creationId xmlns:p14="http://schemas.microsoft.com/office/powerpoint/2010/main" val="150033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first standard we are going to talk about is ICD. ICD is the international classification of diseases developed by a committee within the World Health Organization.  ICD lists codes for diagnoses and signs and symptoms.</a:t>
            </a:r>
          </a:p>
          <a:p>
            <a:endParaRPr lang="en-US" altLang="en-US" smtClean="0"/>
          </a:p>
          <a:p>
            <a:r>
              <a:rPr lang="en-US" altLang="en-US" smtClean="0"/>
              <a:t>Interestingly, countries will take the core ICD codes and add “clinical modifications” to them so each country might have slightly different ICD-CM codes.  The same numeric code, then, might mean something different from country to country. This can make comparisons across countries a little difficult.</a:t>
            </a:r>
          </a:p>
          <a:p>
            <a:endParaRPr lang="en-US" altLang="en-US" smtClean="0"/>
          </a:p>
          <a:p>
            <a:r>
              <a:rPr lang="en-US" altLang="en-US" smtClean="0"/>
              <a:t>The US FINALLY moved to ICD-10-CM on October 1, 2015.  It was a long time coming and didn’t have 100% support from many lobbying groups.</a:t>
            </a:r>
          </a:p>
          <a:p>
            <a:endParaRPr lang="en-US" altLang="en-US" smtClean="0"/>
          </a:p>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1B7E10-4595-492A-88B9-439BCE10AABA}"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50206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smtClean="0"/>
          </a:p>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969517-369C-4F8B-9C01-96CF8DDA99CD}"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3910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can see why there might have been some hesitation on the part of providers to move to ICD-10-CM. You can see that the number of codes increased drastically. This means that physicians need to document in much greater detail than they had to previously so that coders have adequate documentation from which to assign codes appropriately.</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B06F44-A34F-49F0-B706-DAD114EB9119}"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77440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links to some tools to help public health figure out which ICD-9-CM codes map to which ICD-10-CM codes. As you can imagine with a great increase in codes, the mapping can be quite difficult.  There are new codes in ICD-10-CM that may not map to anything in ICD-9-CM. Also, there are some codes in ICD-9-CM that don’t map to one specific code in ICD-10-CM.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DBA8D-7DBF-4F6A-A41E-A508AE39F45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633860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table that my</a:t>
            </a:r>
            <a:r>
              <a:rPr lang="en-US" baseline="0" dirty="0" smtClean="0"/>
              <a:t> colleague Katie Harmon put together. The first two columns list the ICD-9-CM code and description for “poisoning by heroin.” The next two columns list the corresponding values from ICD-10-CM. You can see that ICD-10-CM provides more detail. ICD-10-CM also combines more information into one code than was the case for ICD-9-CM.  </a:t>
            </a:r>
          </a:p>
          <a:p>
            <a:endParaRPr lang="en-US" baseline="0" dirty="0" smtClean="0"/>
          </a:p>
          <a:p>
            <a:r>
              <a:rPr lang="en-US" baseline="0" dirty="0" smtClean="0"/>
              <a:t>Enc. = encounter.</a:t>
            </a:r>
          </a:p>
          <a:p>
            <a:r>
              <a:rPr lang="en-US" baseline="0" dirty="0" smtClean="0"/>
              <a:t>ICD-9-CM injury-related codes ask the coder to document whether or not this healthcare visit is for an initial encounter (code ends in “A”), subsequent encounter (code ends in “D”)  or sequela (code ends in “S” – not shown). </a:t>
            </a:r>
          </a:p>
          <a:p>
            <a:endParaRPr lang="en-US" baseline="0" dirty="0" smtClean="0"/>
          </a:p>
          <a:p>
            <a:r>
              <a:rPr lang="en-US" baseline="0" dirty="0" smtClean="0"/>
              <a:t>As we talked about a couple of weeks ago, NC is doing a lot on opioid overdose surveillance, including using NC DETECT.  Although ICD-10-CM includes more detail on encounter type as you can see above, it doesn’t provide any greater granularity on the types of opioids involved.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DBA8D-7DBF-4F6A-A41E-A508AE39F45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854181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D5662-4724-4613-AFC5-E94C7092DCFB}" type="slidenum">
              <a:rPr lang="en-US" smtClean="0"/>
              <a:pPr/>
              <a:t>52</a:t>
            </a:fld>
            <a:endParaRPr lang="en-US"/>
          </a:p>
        </p:txBody>
      </p:sp>
    </p:spTree>
    <p:extLst>
      <p:ext uri="{BB962C8B-B14F-4D97-AF65-F5344CB8AC3E}">
        <p14:creationId xmlns:p14="http://schemas.microsoft.com/office/powerpoint/2010/main" val="160780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Have a clear purpose or purposes for your system</a:t>
            </a:r>
          </a:p>
          <a:p>
            <a:r>
              <a:rPr lang="en-US" sz="1200" dirty="0" smtClean="0"/>
              <a:t>Design it to meet that purpose or purposes</a:t>
            </a:r>
          </a:p>
          <a:p>
            <a:r>
              <a:rPr lang="en-US" sz="1200" dirty="0" smtClean="0"/>
              <a:t>Collect only data you will use</a:t>
            </a:r>
          </a:p>
          <a:p>
            <a:r>
              <a:rPr lang="en-US" sz="1200" dirty="0" smtClean="0"/>
              <a:t>Use automated data collection wherever feasible</a:t>
            </a:r>
          </a:p>
          <a:p>
            <a:r>
              <a:rPr lang="en-US" sz="1200" dirty="0" smtClean="0"/>
              <a:t>Show providers of data and the public you are using the data well</a:t>
            </a:r>
          </a:p>
          <a:p>
            <a:r>
              <a:rPr lang="en-US" sz="1200" dirty="0" smtClean="0"/>
              <a:t>Build on personal relationships, not rules</a:t>
            </a:r>
          </a:p>
          <a:p>
            <a:r>
              <a:rPr lang="en-US" sz="1200" dirty="0" smtClean="0"/>
              <a:t>Assess your data feed in real time for quality as well as anomalies</a:t>
            </a:r>
          </a:p>
          <a:p>
            <a:r>
              <a:rPr lang="en-US" sz="1200" dirty="0" smtClean="0"/>
              <a:t>Evaluate your system periodically against its purposes</a:t>
            </a:r>
          </a:p>
          <a:p>
            <a:endParaRPr lang="en-US" dirty="0"/>
          </a:p>
        </p:txBody>
      </p:sp>
      <p:sp>
        <p:nvSpPr>
          <p:cNvPr id="4" name="Slide Number Placeholder 3"/>
          <p:cNvSpPr>
            <a:spLocks noGrp="1"/>
          </p:cNvSpPr>
          <p:nvPr>
            <p:ph type="sldNum" sz="quarter" idx="10"/>
          </p:nvPr>
        </p:nvSpPr>
        <p:spPr/>
        <p:txBody>
          <a:bodyPr/>
          <a:lstStyle/>
          <a:p>
            <a:fld id="{F82D5662-4724-4613-AFC5-E94C7092DCFB}" type="slidenum">
              <a:rPr lang="en-US" smtClean="0"/>
              <a:pPr/>
              <a:t>3</a:t>
            </a:fld>
            <a:endParaRPr lang="en-US"/>
          </a:p>
        </p:txBody>
      </p:sp>
    </p:spTree>
    <p:extLst>
      <p:ext uri="{BB962C8B-B14F-4D97-AF65-F5344CB8AC3E}">
        <p14:creationId xmlns:p14="http://schemas.microsoft.com/office/powerpoint/2010/main" val="279949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85686-571E-45F3-983A-3AC9ABAA06F4}"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01" indent="-291154">
              <a:defRPr>
                <a:solidFill>
                  <a:schemeClr val="tx1"/>
                </a:solidFill>
                <a:latin typeface="Arial" charset="0"/>
              </a:defRPr>
            </a:lvl2pPr>
            <a:lvl3pPr marL="1164616" indent="-232922">
              <a:defRPr>
                <a:solidFill>
                  <a:schemeClr val="tx1"/>
                </a:solidFill>
                <a:latin typeface="Arial" charset="0"/>
              </a:defRPr>
            </a:lvl3pPr>
            <a:lvl4pPr marL="1630463" indent="-232922">
              <a:defRPr>
                <a:solidFill>
                  <a:schemeClr val="tx1"/>
                </a:solidFill>
                <a:latin typeface="Arial" charset="0"/>
              </a:defRPr>
            </a:lvl4pPr>
            <a:lvl5pPr marL="2096309" indent="-232922">
              <a:defRPr>
                <a:solidFill>
                  <a:schemeClr val="tx1"/>
                </a:solidFill>
                <a:latin typeface="Arial" charset="0"/>
              </a:defRPr>
            </a:lvl5pPr>
            <a:lvl6pPr marL="2562155" indent="-232922" eaLnBrk="0" fontAlgn="base" hangingPunct="0">
              <a:spcBef>
                <a:spcPct val="0"/>
              </a:spcBef>
              <a:spcAft>
                <a:spcPct val="0"/>
              </a:spcAft>
              <a:defRPr>
                <a:solidFill>
                  <a:schemeClr val="tx1"/>
                </a:solidFill>
                <a:latin typeface="Arial" charset="0"/>
              </a:defRPr>
            </a:lvl6pPr>
            <a:lvl7pPr marL="3028002" indent="-232922" eaLnBrk="0" fontAlgn="base" hangingPunct="0">
              <a:spcBef>
                <a:spcPct val="0"/>
              </a:spcBef>
              <a:spcAft>
                <a:spcPct val="0"/>
              </a:spcAft>
              <a:defRPr>
                <a:solidFill>
                  <a:schemeClr val="tx1"/>
                </a:solidFill>
                <a:latin typeface="Arial" charset="0"/>
              </a:defRPr>
            </a:lvl7pPr>
            <a:lvl8pPr marL="3493849" indent="-232922" eaLnBrk="0" fontAlgn="base" hangingPunct="0">
              <a:spcBef>
                <a:spcPct val="0"/>
              </a:spcBef>
              <a:spcAft>
                <a:spcPct val="0"/>
              </a:spcAft>
              <a:defRPr>
                <a:solidFill>
                  <a:schemeClr val="tx1"/>
                </a:solidFill>
                <a:latin typeface="Arial" charset="0"/>
              </a:defRPr>
            </a:lvl8pPr>
            <a:lvl9pPr marL="3959695" indent="-232922" eaLnBrk="0" fontAlgn="base" hangingPunct="0">
              <a:spcBef>
                <a:spcPct val="0"/>
              </a:spcBef>
              <a:spcAft>
                <a:spcPct val="0"/>
              </a:spcAft>
              <a:defRPr>
                <a:solidFill>
                  <a:schemeClr val="tx1"/>
                </a:solidFill>
                <a:latin typeface="Arial" charset="0"/>
              </a:defRPr>
            </a:lvl9pPr>
          </a:lstStyle>
          <a:p>
            <a:fld id="{A4ABCD90-8084-4361-9959-7143CE8D6D83}" type="slidenum">
              <a:rPr lang="en-US">
                <a:solidFill>
                  <a:prstClr val="black"/>
                </a:solidFill>
              </a:rPr>
              <a:pPr/>
              <a:t>5</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smtClean="0"/>
              <a:t>Provide ongoing, timely</a:t>
            </a:r>
            <a:r>
              <a:rPr lang="en-US" baseline="0" dirty="0" smtClean="0"/>
              <a:t> intelligence and data on public health threats and health conditions of interest</a:t>
            </a:r>
          </a:p>
          <a:p>
            <a:pPr eaLnBrk="1" hangingPunct="1"/>
            <a:endParaRPr lang="en-US" baseline="0" dirty="0" smtClean="0"/>
          </a:p>
          <a:p>
            <a:pPr eaLnBrk="1" hangingPunct="1"/>
            <a:r>
              <a:rPr lang="en-US" baseline="0" dirty="0" smtClean="0"/>
              <a:t>Support early identification or ruling out of PH threats</a:t>
            </a:r>
          </a:p>
          <a:p>
            <a:pPr eaLnBrk="1" hangingPunct="1"/>
            <a:endParaRPr lang="en-US" baseline="0" dirty="0" smtClean="0"/>
          </a:p>
          <a:p>
            <a:pPr eaLnBrk="1" hangingPunct="1"/>
            <a:r>
              <a:rPr lang="en-US" baseline="0" dirty="0" smtClean="0"/>
              <a:t>Assist in characterizing population groups at greatest risk</a:t>
            </a:r>
          </a:p>
          <a:p>
            <a:pPr eaLnBrk="1" hangingPunct="1"/>
            <a:endParaRPr lang="en-US" baseline="0" dirty="0" smtClean="0"/>
          </a:p>
          <a:p>
            <a:pPr eaLnBrk="1" hangingPunct="1"/>
            <a:r>
              <a:rPr lang="en-US" baseline="0" dirty="0" smtClean="0"/>
              <a:t>Assist in assessing the severity and magnitude of possible threats and the effectiveness of control measures</a:t>
            </a:r>
          </a:p>
          <a:p>
            <a:pPr eaLnBrk="1" hangingPunct="1"/>
            <a:endParaRPr lang="en-US" baseline="0" dirty="0" smtClean="0"/>
          </a:p>
          <a:p>
            <a:pPr eaLnBrk="1" hangingPunct="1"/>
            <a:r>
              <a:rPr lang="en-US" baseline="0" dirty="0" smtClean="0"/>
              <a:t>Assist with continual evaluation and development of new </a:t>
            </a:r>
            <a:r>
              <a:rPr lang="en-US" baseline="0" dirty="0" err="1" smtClean="0"/>
              <a:t>andimproved</a:t>
            </a:r>
            <a:r>
              <a:rPr lang="en-US" baseline="0" dirty="0" smtClean="0"/>
              <a:t> surveillance practices</a:t>
            </a:r>
          </a:p>
          <a:p>
            <a:pPr eaLnBrk="1" hangingPunct="1"/>
            <a:endParaRPr lang="en-US" baseline="0" dirty="0" smtClean="0"/>
          </a:p>
          <a:p>
            <a:pPr eaLnBrk="1" hangingPunct="1"/>
            <a:r>
              <a:rPr lang="en-US" baseline="0" dirty="0" smtClean="0"/>
              <a:t>Keep stakeholders, public health </a:t>
            </a:r>
            <a:r>
              <a:rPr lang="en-US" baseline="0" dirty="0" err="1" smtClean="0"/>
              <a:t>leadersghipo</a:t>
            </a:r>
            <a:r>
              <a:rPr lang="en-US" baseline="0" dirty="0" smtClean="0"/>
              <a:t> and the public informed</a:t>
            </a:r>
          </a:p>
          <a:p>
            <a:pPr eaLnBrk="1" hangingPunct="1"/>
            <a:endParaRPr lang="en-US" baseline="0" dirty="0" smtClean="0"/>
          </a:p>
          <a:p>
            <a:pPr eaLnBrk="1" hangingPunct="1"/>
            <a:r>
              <a:rPr lang="en-US" baseline="0" dirty="0" smtClean="0"/>
              <a:t>Support collaborative efforts with health providers, media, first responders and government decision makers</a:t>
            </a:r>
          </a:p>
          <a:p>
            <a:pPr eaLnBrk="1" hangingPunct="1"/>
            <a:endParaRPr lang="en-US" baseline="0" dirty="0" smtClean="0"/>
          </a:p>
          <a:p>
            <a:r>
              <a:rPr lang="en-US" sz="1200" dirty="0" smtClean="0"/>
              <a:t>Allow public health agencies to take action in response to each reported case</a:t>
            </a:r>
          </a:p>
          <a:p>
            <a:r>
              <a:rPr lang="en-US" sz="1200" dirty="0" smtClean="0"/>
              <a:t>Allow rapid detection of and response to outbreaks of disease</a:t>
            </a:r>
          </a:p>
          <a:p>
            <a:r>
              <a:rPr lang="en-US" sz="1200" dirty="0" smtClean="0"/>
              <a:t>Support planning of public health and other prevention programs</a:t>
            </a:r>
          </a:p>
          <a:p>
            <a:r>
              <a:rPr lang="en-US" sz="1200" dirty="0" smtClean="0"/>
              <a:t>Support evaluation of public health and other prevention programs</a:t>
            </a:r>
          </a:p>
          <a:p>
            <a:r>
              <a:rPr lang="en-US" sz="1200" dirty="0" smtClean="0"/>
              <a:t>Provide timely data to clinicians to allow them to improve patient care</a:t>
            </a:r>
          </a:p>
          <a:p>
            <a:pPr eaLnBrk="1" hangingPunct="1"/>
            <a:endParaRPr lang="en-US" baseline="0"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494CAB-5216-4D0C-A7C3-12660E3FC15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64638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29651E-328E-4987-8209-FFE2DC136BB3}"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7173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3C4155-D96B-4D5E-A401-90EE680609F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3066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3" name="Rectangle 7"/>
          <p:cNvSpPr>
            <a:spLocks noGrp="1" noChangeArrowheads="1"/>
          </p:cNvSpPr>
          <p:nvPr>
            <p:ph type="sldNum" sz="quarter" idx="5"/>
          </p:nvPr>
        </p:nvSpPr>
        <p:spPr>
          <a:noFill/>
        </p:spPr>
        <p:txBody>
          <a:bodyPr/>
          <a:lstStyle/>
          <a:p>
            <a:fld id="{4535338B-F770-46E8-96A8-07CB2FD8706C}" type="slidenum">
              <a:rPr lang="en-US" smtClean="0">
                <a:solidFill>
                  <a:prstClr val="black"/>
                </a:solidFill>
              </a:rPr>
              <a:pPr/>
              <a:t>9</a:t>
            </a:fld>
            <a:endParaRPr lang="en-US" smtClean="0">
              <a:solidFill>
                <a:prstClr val="black"/>
              </a:solidFill>
            </a:endParaRPr>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b="0" dirty="0">
              <a:solidFill>
                <a:prstClr val="white"/>
              </a:solidFill>
              <a:latin typeface="Arial" charset="0"/>
              <a:cs typeface="Arial" charset="0"/>
            </a:endParaRPr>
          </a:p>
        </p:txBody>
      </p:sp>
      <p:sp>
        <p:nvSpPr>
          <p:cNvPr id="470018" name="Rectangle 2"/>
          <p:cNvSpPr>
            <a:spLocks noGrp="1" noChangeArrowheads="1"/>
          </p:cNvSpPr>
          <p:nvPr>
            <p:ph type="ctrTitle"/>
          </p:nvPr>
        </p:nvSpPr>
        <p:spPr>
          <a:xfrm>
            <a:off x="914400" y="1524000"/>
            <a:ext cx="7623175" cy="1752600"/>
          </a:xfrm>
        </p:spPr>
        <p:txBody>
          <a:bodyPr/>
          <a:lstStyle>
            <a:lvl1pPr>
              <a:defRPr sz="4800"/>
            </a:lvl1pPr>
          </a:lstStyle>
          <a:p>
            <a:r>
              <a:rPr lang="en-US" altLang="en-US"/>
              <a:t>Click to edit Master title style</a:t>
            </a:r>
          </a:p>
        </p:txBody>
      </p:sp>
      <p:sp>
        <p:nvSpPr>
          <p:cNvPr id="4700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3000"/>
            </a:lvl1pPr>
          </a:lstStyle>
          <a:p>
            <a:r>
              <a:rPr lang="en-US" altLang="en-US"/>
              <a:t>Click to edit Master subtitle style</a:t>
            </a:r>
          </a:p>
        </p:txBody>
      </p:sp>
      <p:sp>
        <p:nvSpPr>
          <p:cNvPr id="5" name="Rectangle 4"/>
          <p:cNvSpPr>
            <a:spLocks noGrp="1" noChangeArrowheads="1"/>
          </p:cNvSpPr>
          <p:nvPr>
            <p:ph type="dt" sz="half" idx="10"/>
          </p:nvPr>
        </p:nvSpPr>
        <p:spPr/>
        <p:txBody>
          <a:bodyPr/>
          <a:lstStyle>
            <a:lvl1pPr>
              <a:defRPr/>
            </a:lvl1pPr>
          </a:lstStyle>
          <a:p>
            <a:endParaRPr lang="en-US" altLang="en-US">
              <a:solidFill>
                <a:prstClr val="white"/>
              </a:solidFill>
            </a:endParaRPr>
          </a:p>
        </p:txBody>
      </p:sp>
      <p:sp>
        <p:nvSpPr>
          <p:cNvPr id="6"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white"/>
              </a:solidFill>
            </a:endParaRPr>
          </a:p>
        </p:txBody>
      </p:sp>
      <p:sp>
        <p:nvSpPr>
          <p:cNvPr id="7" name="Rectangle 6"/>
          <p:cNvSpPr>
            <a:spLocks noGrp="1" noChangeArrowheads="1"/>
          </p:cNvSpPr>
          <p:nvPr>
            <p:ph type="sldNum" sz="quarter" idx="12"/>
          </p:nvPr>
        </p:nvSpPr>
        <p:spPr/>
        <p:txBody>
          <a:bodyPr/>
          <a:lstStyle>
            <a:lvl1pPr>
              <a:defRPr/>
            </a:lvl1pPr>
          </a:lstStyle>
          <a:p>
            <a:fld id="{E0C1CF3A-9653-4FC1-9145-CFF9CE4E616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09545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3"/>
            <a:ext cx="7772400" cy="14700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1752600"/>
          </a:xfrm>
        </p:spPr>
        <p:txBody>
          <a:bodyPr/>
          <a:lstStyle>
            <a:lvl1pPr marL="0" indent="0" algn="l">
              <a:buNone/>
              <a:defRPr>
                <a:solidFill>
                  <a:schemeClr val="tx2"/>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2848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817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108287"/>
            <a:ext cx="7772400" cy="930315"/>
          </a:xfrm>
        </p:spPr>
        <p:txBody>
          <a:bodyPr anchor="b"/>
          <a:lstStyle>
            <a:lvl1pPr algn="l">
              <a:defRPr sz="4000" b="0" i="0" cap="none" baseline="0">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191002"/>
            <a:ext cx="7772400" cy="1500187"/>
          </a:xfrm>
        </p:spPr>
        <p:txBody>
          <a:bodyPr/>
          <a:lstStyle>
            <a:lvl1pPr marL="0" indent="0">
              <a:buNone/>
              <a:defRPr sz="2000">
                <a:solidFill>
                  <a:schemeClr val="accent1"/>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8766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90600" y="6138867"/>
            <a:ext cx="6934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100" b="0" smtClean="0">
                <a:solidFill>
                  <a:srgbClr val="2E3A60"/>
                </a:solidFill>
                <a:latin typeface="Georgia" pitchFamily="18" charset="0"/>
              </a:rPr>
              <a:t>(c) 2014 North Carolina Division of Public Health, NC DHHS &amp; University of North Carolina at Chapel Hill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3"/>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3"/>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497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2" y="1535114"/>
            <a:ext cx="3811588" cy="639762"/>
          </a:xfrm>
        </p:spPr>
        <p:txBody>
          <a:bodyPr anchor="b">
            <a:normAutofit/>
          </a:bodyPr>
          <a:lstStyle>
            <a:lvl1pPr marL="0" indent="0">
              <a:buNone/>
              <a:defRPr sz="2000" b="1">
                <a:solidFill>
                  <a:schemeClr val="accent1"/>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2" y="2174875"/>
            <a:ext cx="38115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4"/>
            <a:ext cx="3813048" cy="639762"/>
          </a:xfrm>
        </p:spPr>
        <p:txBody>
          <a:bodyPr anchor="b">
            <a:normAutofit/>
          </a:bodyPr>
          <a:lstStyle>
            <a:lvl1pPr marL="0" indent="0">
              <a:buNone/>
              <a:defRPr sz="2000" b="1">
                <a:solidFill>
                  <a:schemeClr val="accent1"/>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130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955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4086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72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Tree>
    <p:extLst>
      <p:ext uri="{BB962C8B-B14F-4D97-AF65-F5344CB8AC3E}">
        <p14:creationId xmlns:p14="http://schemas.microsoft.com/office/powerpoint/2010/main" val="2087320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86669582-0C56-044F-87FE-1C61D06921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5130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37FA7F6E-2827-A941-93FC-AE8451D9A3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366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solidFill>
                <a:prstClr val="white"/>
              </a:solidFill>
            </a:endParaRPr>
          </a:p>
        </p:txBody>
      </p:sp>
      <p:sp>
        <p:nvSpPr>
          <p:cNvPr id="5" name="Rectangle 5"/>
          <p:cNvSpPr>
            <a:spLocks noGrp="1" noChangeArrowheads="1"/>
          </p:cNvSpPr>
          <p:nvPr>
            <p:ph type="ftr" sz="quarter" idx="11"/>
          </p:nvPr>
        </p:nvSpPr>
        <p:spPr>
          <a:xfrm>
            <a:off x="1143000" y="6248400"/>
            <a:ext cx="7162800" cy="457200"/>
          </a:xfrm>
        </p:spPr>
        <p:txBody>
          <a:bodyPr/>
          <a:lstStyle>
            <a:lvl1pPr>
              <a:defRPr/>
            </a:lvl1pPr>
          </a:lstStyle>
          <a:p>
            <a:r>
              <a:rPr lang="en-US" altLang="en-US">
                <a:solidFill>
                  <a:prstClr val="white"/>
                </a:solidFill>
              </a:rPr>
              <a:t>© 2009 University of North Carolina at Chapel Hill and NC Division of Public Health, NC DHHS</a:t>
            </a:r>
          </a:p>
        </p:txBody>
      </p:sp>
      <p:sp>
        <p:nvSpPr>
          <p:cNvPr id="6" name="Rectangle 6"/>
          <p:cNvSpPr>
            <a:spLocks noGrp="1" noChangeArrowheads="1"/>
          </p:cNvSpPr>
          <p:nvPr>
            <p:ph type="sldNum" sz="quarter" idx="12"/>
          </p:nvPr>
        </p:nvSpPr>
        <p:spPr/>
        <p:txBody>
          <a:bodyPr/>
          <a:lstStyle>
            <a:lvl1pPr>
              <a:defRPr/>
            </a:lvl1pPr>
          </a:lstStyle>
          <a:p>
            <a:fld id="{99B30F12-67BD-44C6-982C-2EBC2619080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386085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EE9C7EBF-0BD8-DE42-AB1A-544AB2BD26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6165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0DA44F5-4F30-8E42-B797-E94ABBC64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075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CD98B772-2FF4-1547-B5B0-1137E4A699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66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F87BBA97-CDC9-FA4A-948A-00C6B49FB5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4666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3548900B-5E74-1144-9828-D138F01962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7857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2A8B49D-CB3A-044F-86B9-04DA91D9AE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2003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170D4BA7-BAAD-1F4E-8FD4-81909A1B7F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5255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56C51BEC-CF04-2044-8F7C-A764060E01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7943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A3A136EE-6F78-804A-B32E-6B6BA8CB6C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951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3601" y="5092702"/>
            <a:ext cx="26209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43002"/>
            <a:ext cx="7772400" cy="14700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1438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99C7752C-762D-46EE-84C4-73A5EB2FFC99}" type="slidenum">
              <a:rPr lang="en-US" altLang="en-US">
                <a:solidFill>
                  <a:prstClr val="white"/>
                </a:solidFill>
              </a:rPr>
              <a:pPr/>
              <a:t>‹#›</a:t>
            </a:fld>
            <a:endParaRPr lang="en-US" altLang="en-US">
              <a:solidFill>
                <a:prstClr val="white"/>
              </a:solidFill>
            </a:endParaRPr>
          </a:p>
        </p:txBody>
      </p:sp>
      <p:sp>
        <p:nvSpPr>
          <p:cNvPr id="6" name="Rectangle 5"/>
          <p:cNvSpPr>
            <a:spLocks noGrp="1" noChangeArrowheads="1"/>
          </p:cNvSpPr>
          <p:nvPr>
            <p:ph type="ftr" sz="quarter" idx="11"/>
          </p:nvPr>
        </p:nvSpPr>
        <p:spPr>
          <a:xfrm>
            <a:off x="1143000" y="6248400"/>
            <a:ext cx="7162800" cy="457200"/>
          </a:xfrm>
        </p:spPr>
        <p:txBody>
          <a:bodyPr/>
          <a:lstStyle>
            <a:lvl1pPr>
              <a:defRPr/>
            </a:lvl1pPr>
          </a:lstStyle>
          <a:p>
            <a:r>
              <a:rPr lang="en-US" altLang="en-US">
                <a:solidFill>
                  <a:prstClr val="white"/>
                </a:solidFill>
              </a:rPr>
              <a:t>© 2009 University of North Carolina at Chapel Hill and NC Division of Public Health, NC DHHS</a:t>
            </a:r>
          </a:p>
        </p:txBody>
      </p:sp>
    </p:spTree>
    <p:extLst>
      <p:ext uri="{BB962C8B-B14F-4D97-AF65-F5344CB8AC3E}">
        <p14:creationId xmlns:p14="http://schemas.microsoft.com/office/powerpoint/2010/main" val="1191206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5977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108287"/>
            <a:ext cx="7772400" cy="930315"/>
          </a:xfrm>
        </p:spPr>
        <p:txBody>
          <a:bodyPr anchor="b"/>
          <a:lstStyle>
            <a:lvl1pPr algn="l">
              <a:defRPr sz="4000" b="0" i="0" cap="none" baseline="0">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191002"/>
            <a:ext cx="7772400" cy="1500187"/>
          </a:xfrm>
        </p:spPr>
        <p:txBody>
          <a:bodyPr/>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17188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2"/>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1703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2" y="1535113"/>
            <a:ext cx="3811588"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2" y="2174875"/>
            <a:ext cx="38115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3813048"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130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690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6543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845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185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3601" y="5092702"/>
            <a:ext cx="26209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5857876" y="5816602"/>
            <a:ext cx="2792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400" dirty="0" smtClean="0">
                <a:solidFill>
                  <a:srgbClr val="171D30"/>
                </a:solidFill>
                <a:latin typeface="Monotype Corsiva" pitchFamily="66" charset="0"/>
              </a:rPr>
              <a:t>Carolina Center for Health Informatics</a:t>
            </a:r>
          </a:p>
          <a:p>
            <a:pPr eaLnBrk="1" hangingPunct="1">
              <a:defRPr/>
            </a:pPr>
            <a:r>
              <a:rPr lang="en-US" altLang="en-US" sz="1400" dirty="0" smtClean="0">
                <a:solidFill>
                  <a:srgbClr val="171D30"/>
                </a:solidFill>
                <a:latin typeface="Monotype Corsiva" pitchFamily="66" charset="0"/>
              </a:rPr>
              <a:t>Department of Emergency Medicine</a:t>
            </a:r>
          </a:p>
        </p:txBody>
      </p:sp>
      <p:sp>
        <p:nvSpPr>
          <p:cNvPr id="2" name="Title 1"/>
          <p:cNvSpPr>
            <a:spLocks noGrp="1"/>
          </p:cNvSpPr>
          <p:nvPr>
            <p:ph type="ctrTitle"/>
          </p:nvPr>
        </p:nvSpPr>
        <p:spPr>
          <a:xfrm>
            <a:off x="685800" y="1143002"/>
            <a:ext cx="7772400" cy="14700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50751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3821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108287"/>
            <a:ext cx="7772400" cy="930315"/>
          </a:xfrm>
        </p:spPr>
        <p:txBody>
          <a:bodyPr anchor="b"/>
          <a:lstStyle>
            <a:lvl1pPr algn="l">
              <a:defRPr sz="4000" b="0" i="0" cap="none" baseline="0">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191002"/>
            <a:ext cx="7772400" cy="1500187"/>
          </a:xfrm>
        </p:spPr>
        <p:txBody>
          <a:bodyPr/>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04470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ltLang="en-US">
              <a:solidFill>
                <a:prstClr val="white"/>
              </a:solidFill>
            </a:endParaRPr>
          </a:p>
        </p:txBody>
      </p:sp>
      <p:sp>
        <p:nvSpPr>
          <p:cNvPr id="8" name="Rectangle 6"/>
          <p:cNvSpPr>
            <a:spLocks noGrp="1" noChangeArrowheads="1"/>
          </p:cNvSpPr>
          <p:nvPr>
            <p:ph type="sldNum" sz="quarter" idx="11"/>
          </p:nvPr>
        </p:nvSpPr>
        <p:spPr/>
        <p:txBody>
          <a:bodyPr/>
          <a:lstStyle>
            <a:lvl1pPr>
              <a:defRPr/>
            </a:lvl1pPr>
          </a:lstStyle>
          <a:p>
            <a:fld id="{2F1A9DF5-26D4-499C-9D32-ADBCDDC9D91C}" type="slidenum">
              <a:rPr lang="en-US" altLang="en-US">
                <a:solidFill>
                  <a:prstClr val="white"/>
                </a:solidFill>
              </a:rPr>
              <a:pPr/>
              <a:t>‹#›</a:t>
            </a:fld>
            <a:endParaRPr lang="en-US" altLang="en-US">
              <a:solidFill>
                <a:prstClr val="white"/>
              </a:solidFill>
            </a:endParaRPr>
          </a:p>
        </p:txBody>
      </p:sp>
      <p:sp>
        <p:nvSpPr>
          <p:cNvPr id="9" name="Rectangle 5"/>
          <p:cNvSpPr>
            <a:spLocks noGrp="1" noChangeArrowheads="1"/>
          </p:cNvSpPr>
          <p:nvPr>
            <p:ph type="ftr" sz="quarter" idx="12"/>
          </p:nvPr>
        </p:nvSpPr>
        <p:spPr>
          <a:xfrm>
            <a:off x="1143000" y="6248400"/>
            <a:ext cx="7162800" cy="457200"/>
          </a:xfrm>
        </p:spPr>
        <p:txBody>
          <a:bodyPr/>
          <a:lstStyle>
            <a:lvl1pPr>
              <a:defRPr/>
            </a:lvl1pPr>
          </a:lstStyle>
          <a:p>
            <a:r>
              <a:rPr lang="en-US" altLang="en-US">
                <a:solidFill>
                  <a:prstClr val="white"/>
                </a:solidFill>
              </a:rPr>
              <a:t>© 2009 University of North Carolina at Chapel Hill and NC Division of Public Health, NC DHHS</a:t>
            </a:r>
          </a:p>
        </p:txBody>
      </p:sp>
    </p:spTree>
    <p:extLst>
      <p:ext uri="{BB962C8B-B14F-4D97-AF65-F5344CB8AC3E}">
        <p14:creationId xmlns:p14="http://schemas.microsoft.com/office/powerpoint/2010/main" val="3014823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90600" y="6138866"/>
            <a:ext cx="6934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100" smtClean="0">
                <a:latin typeface="Georgia" pitchFamily="18" charset="0"/>
              </a:rPr>
              <a:t>(c) 2014 North Carolina Division of Public Health, NC DHHS &amp; University of North Carolina at Chapel Hill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2"/>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8640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2" y="1535113"/>
            <a:ext cx="3811588"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2" y="2174875"/>
            <a:ext cx="38115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3813048"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130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1418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3595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61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8555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E2E8381-E114-4434-9E36-45376C449ACF}" type="datetime1">
              <a:rPr lang="en-US" altLang="en-US">
                <a:solidFill>
                  <a:srgbClr val="000000"/>
                </a:solidFill>
              </a:rPr>
              <a:pPr/>
              <a:t>12/5/2016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8FDD5-05FA-4863-B906-4B50E05978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540941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415816C-B2CB-4922-8723-975919BBE041}" type="datetime1">
              <a:rPr lang="en-US" altLang="en-US">
                <a:solidFill>
                  <a:srgbClr val="000000"/>
                </a:solidFill>
              </a:rPr>
              <a:pPr/>
              <a:t>12/5/2016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DBA11B-BAF9-4277-8F02-3C4E115CC1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830133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DEFDF53-F807-4FB5-B3DF-04B1D013BE2F}" type="datetime1">
              <a:rPr lang="en-US" altLang="en-US">
                <a:solidFill>
                  <a:srgbClr val="000000"/>
                </a:solidFill>
              </a:rPr>
              <a:pPr/>
              <a:t>12/5/2016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D1B952-A013-4838-BB2B-CE529239CD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92242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3ACE46E-4515-4371-87D6-B28369DBE888}" type="datetime1">
              <a:rPr lang="en-US" altLang="en-US">
                <a:solidFill>
                  <a:srgbClr val="000000"/>
                </a:solidFill>
              </a:rPr>
              <a:pPr/>
              <a:t>12/5/2016</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5E77732-CE20-4E85-ACC7-65EE972A25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833697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19169F6-42D0-4BB8-8F44-48EAA4ECEBB9}" type="datetime1">
              <a:rPr lang="en-US" altLang="en-US">
                <a:solidFill>
                  <a:srgbClr val="000000"/>
                </a:solidFill>
              </a:rPr>
              <a:pPr/>
              <a:t>12/5/2016</a:t>
            </a:fld>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96B3AC9-295E-47D5-9E1D-F9CCD2063A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29002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ltLang="en-US">
              <a:solidFill>
                <a:prstClr val="white"/>
              </a:solidFill>
            </a:endParaRPr>
          </a:p>
        </p:txBody>
      </p:sp>
      <p:sp>
        <p:nvSpPr>
          <p:cNvPr id="4" name="Rectangle 6"/>
          <p:cNvSpPr>
            <a:spLocks noGrp="1" noChangeArrowheads="1"/>
          </p:cNvSpPr>
          <p:nvPr>
            <p:ph type="sldNum" sz="quarter" idx="11"/>
          </p:nvPr>
        </p:nvSpPr>
        <p:spPr/>
        <p:txBody>
          <a:bodyPr/>
          <a:lstStyle>
            <a:lvl1pPr>
              <a:defRPr/>
            </a:lvl1pPr>
          </a:lstStyle>
          <a:p>
            <a:fld id="{EFB6D338-9EE8-4937-896E-05B7C5E8240E}" type="slidenum">
              <a:rPr lang="en-US" altLang="en-US">
                <a:solidFill>
                  <a:prstClr val="white"/>
                </a:solidFill>
              </a:rPr>
              <a:pPr/>
              <a:t>‹#›</a:t>
            </a:fld>
            <a:endParaRPr lang="en-US" altLang="en-US">
              <a:solidFill>
                <a:prstClr val="white"/>
              </a:solidFill>
            </a:endParaRPr>
          </a:p>
        </p:txBody>
      </p:sp>
      <p:sp>
        <p:nvSpPr>
          <p:cNvPr id="5" name="Rectangle 4"/>
          <p:cNvSpPr>
            <a:spLocks noGrp="1" noChangeArrowheads="1"/>
          </p:cNvSpPr>
          <p:nvPr>
            <p:ph type="ftr" sz="quarter" idx="12"/>
          </p:nvPr>
        </p:nvSpPr>
        <p:spPr>
          <a:xfrm>
            <a:off x="1143000" y="6248400"/>
            <a:ext cx="7162800" cy="457200"/>
          </a:xfrm>
        </p:spPr>
        <p:txBody>
          <a:bodyPr/>
          <a:lstStyle>
            <a:lvl1pPr>
              <a:defRPr/>
            </a:lvl1pPr>
          </a:lstStyle>
          <a:p>
            <a:r>
              <a:rPr lang="en-US" altLang="en-US">
                <a:solidFill>
                  <a:prstClr val="white"/>
                </a:solidFill>
              </a:rPr>
              <a:t>© 2009 University of North Carolina at Chapel Hill and NC Division of Public Health, NC DHHS</a:t>
            </a:r>
          </a:p>
        </p:txBody>
      </p:sp>
    </p:spTree>
    <p:extLst>
      <p:ext uri="{BB962C8B-B14F-4D97-AF65-F5344CB8AC3E}">
        <p14:creationId xmlns:p14="http://schemas.microsoft.com/office/powerpoint/2010/main" val="297986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1AE01F7-1B63-4606-B1F4-6D2B200ED0FF}" type="datetime1">
              <a:rPr lang="en-US" altLang="en-US">
                <a:solidFill>
                  <a:srgbClr val="000000"/>
                </a:solidFill>
              </a:rPr>
              <a:pPr/>
              <a:t>12/5/2016</a:t>
            </a:fld>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25144C8-CF07-4620-9428-72FEE6A5CF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275751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9641A27-12F3-4175-B0D1-4896F192C320}" type="datetime1">
              <a:rPr lang="en-US" altLang="en-US">
                <a:solidFill>
                  <a:srgbClr val="000000"/>
                </a:solidFill>
              </a:rPr>
              <a:pPr/>
              <a:t>12/5/2016</a:t>
            </a:fld>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1EFEBF7-68BB-46BC-B0CE-9DFB2D73D8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882408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8F64675-02C2-48B5-AA49-AF08708AC17F}" type="datetime1">
              <a:rPr lang="en-US" altLang="en-US">
                <a:solidFill>
                  <a:srgbClr val="000000"/>
                </a:solidFill>
              </a:rPr>
              <a:pPr/>
              <a:t>12/5/2016</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42CD2B-3823-4488-AF0E-D66F435B1D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236180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141B087-4645-473C-B1D7-6D6CEABAAF12}" type="datetime1">
              <a:rPr lang="en-US" altLang="en-US">
                <a:solidFill>
                  <a:srgbClr val="000000"/>
                </a:solidFill>
              </a:rPr>
              <a:pPr/>
              <a:t>12/5/2016</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8556049-A4B3-4F41-A879-03448EB083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586581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2396EF3-BEF4-41CF-BCF1-BDB309BFA56D}" type="datetime1">
              <a:rPr lang="en-US" altLang="en-US">
                <a:solidFill>
                  <a:srgbClr val="000000"/>
                </a:solidFill>
              </a:rPr>
              <a:pPr/>
              <a:t>12/5/2016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3614D-CC15-40DC-9BBD-445CFDF800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458245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7796F2B-1805-4DAF-B7FA-BB1F9D9FE24B}" type="datetime1">
              <a:rPr lang="en-US" altLang="en-US">
                <a:solidFill>
                  <a:srgbClr val="000000"/>
                </a:solidFill>
              </a:rPr>
              <a:pPr/>
              <a:t>12/5/2016</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BD849D-47FC-4DD2-948D-007463CD56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26744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ltLang="en-US">
              <a:solidFill>
                <a:prstClr val="white"/>
              </a:solidFill>
            </a:endParaRPr>
          </a:p>
        </p:txBody>
      </p:sp>
      <p:sp>
        <p:nvSpPr>
          <p:cNvPr id="5" name="Rectangle 6"/>
          <p:cNvSpPr>
            <a:spLocks noGrp="1" noChangeArrowheads="1"/>
          </p:cNvSpPr>
          <p:nvPr>
            <p:ph type="sldNum" sz="quarter" idx="11"/>
          </p:nvPr>
        </p:nvSpPr>
        <p:spPr/>
        <p:txBody>
          <a:bodyPr/>
          <a:lstStyle>
            <a:lvl1pPr>
              <a:defRPr/>
            </a:lvl1pPr>
          </a:lstStyle>
          <a:p>
            <a:fld id="{CBD57B56-4E4E-4A01-81A3-C65EA916D34A}" type="slidenum">
              <a:rPr lang="en-US" altLang="en-US">
                <a:solidFill>
                  <a:prstClr val="white"/>
                </a:solidFill>
              </a:rPr>
              <a:pPr/>
              <a:t>‹#›</a:t>
            </a:fld>
            <a:endParaRPr lang="en-US" altLang="en-US">
              <a:solidFill>
                <a:prstClr val="white"/>
              </a:solidFill>
            </a:endParaRPr>
          </a:p>
        </p:txBody>
      </p:sp>
      <p:sp>
        <p:nvSpPr>
          <p:cNvPr id="6" name="Rectangle 5"/>
          <p:cNvSpPr>
            <a:spLocks noGrp="1" noChangeArrowheads="1"/>
          </p:cNvSpPr>
          <p:nvPr>
            <p:ph type="ftr" sz="quarter" idx="12"/>
          </p:nvPr>
        </p:nvSpPr>
        <p:spPr>
          <a:xfrm>
            <a:off x="1143000" y="6248400"/>
            <a:ext cx="7162800" cy="457200"/>
          </a:xfrm>
        </p:spPr>
        <p:txBody>
          <a:bodyPr/>
          <a:lstStyle>
            <a:lvl1pPr>
              <a:defRPr/>
            </a:lvl1pPr>
          </a:lstStyle>
          <a:p>
            <a:r>
              <a:rPr lang="en-US" altLang="en-US">
                <a:solidFill>
                  <a:prstClr val="white"/>
                </a:solidFill>
              </a:rPr>
              <a:t>© 2009 University of North Carolina at Chapel Hill and NC Division of Public Health, NC DHHS</a:t>
            </a:r>
          </a:p>
        </p:txBody>
      </p:sp>
    </p:spTree>
    <p:extLst>
      <p:ext uri="{BB962C8B-B14F-4D97-AF65-F5344CB8AC3E}">
        <p14:creationId xmlns:p14="http://schemas.microsoft.com/office/powerpoint/2010/main" val="334203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en-US">
              <a:solidFill>
                <a:prstClr val="white"/>
              </a:solidFill>
            </a:endParaRPr>
          </a:p>
        </p:txBody>
      </p:sp>
      <p:sp>
        <p:nvSpPr>
          <p:cNvPr id="3" name="Rectangle 6"/>
          <p:cNvSpPr>
            <a:spLocks noGrp="1" noChangeArrowheads="1"/>
          </p:cNvSpPr>
          <p:nvPr>
            <p:ph type="sldNum" sz="quarter" idx="11"/>
          </p:nvPr>
        </p:nvSpPr>
        <p:spPr/>
        <p:txBody>
          <a:bodyPr/>
          <a:lstStyle>
            <a:lvl1pPr>
              <a:defRPr/>
            </a:lvl1pPr>
          </a:lstStyle>
          <a:p>
            <a:fld id="{02B93F23-53A9-42FB-81AD-8283875CB0F2}" type="slidenum">
              <a:rPr lang="en-US" altLang="en-US">
                <a:solidFill>
                  <a:prstClr val="white"/>
                </a:solidFill>
              </a:rPr>
              <a:pPr/>
              <a:t>‹#›</a:t>
            </a:fld>
            <a:endParaRPr lang="en-US" altLang="en-US">
              <a:solidFill>
                <a:prstClr val="white"/>
              </a:solidFill>
            </a:endParaRPr>
          </a:p>
        </p:txBody>
      </p:sp>
      <p:sp>
        <p:nvSpPr>
          <p:cNvPr id="4" name="Rectangle 5"/>
          <p:cNvSpPr>
            <a:spLocks noGrp="1" noChangeArrowheads="1"/>
          </p:cNvSpPr>
          <p:nvPr>
            <p:ph type="ftr" sz="quarter" idx="12"/>
          </p:nvPr>
        </p:nvSpPr>
        <p:spPr>
          <a:xfrm>
            <a:off x="1143000" y="6248400"/>
            <a:ext cx="7162800" cy="457200"/>
          </a:xfrm>
        </p:spPr>
        <p:txBody>
          <a:bodyPr/>
          <a:lstStyle>
            <a:lvl1pPr>
              <a:defRPr/>
            </a:lvl1pPr>
          </a:lstStyle>
          <a:p>
            <a:r>
              <a:rPr lang="en-US" altLang="en-US">
                <a:solidFill>
                  <a:prstClr val="white"/>
                </a:solidFill>
              </a:rPr>
              <a:t>© 2009 University of North Carolina at Chapel Hill and NC Division of Public Health, NC DHHS</a:t>
            </a:r>
          </a:p>
        </p:txBody>
      </p:sp>
    </p:spTree>
    <p:extLst>
      <p:ext uri="{BB962C8B-B14F-4D97-AF65-F5344CB8AC3E}">
        <p14:creationId xmlns:p14="http://schemas.microsoft.com/office/powerpoint/2010/main" val="237393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ltLang="en-US">
              <a:solidFill>
                <a:prstClr val="white"/>
              </a:solidFill>
            </a:endParaRPr>
          </a:p>
        </p:txBody>
      </p:sp>
      <p:sp>
        <p:nvSpPr>
          <p:cNvPr id="6" name="Rectangle 5"/>
          <p:cNvSpPr>
            <a:spLocks noGrp="1" noChangeArrowheads="1"/>
          </p:cNvSpPr>
          <p:nvPr>
            <p:ph type="sldNum" sz="quarter" idx="11"/>
          </p:nvPr>
        </p:nvSpPr>
        <p:spPr/>
        <p:txBody>
          <a:bodyPr/>
          <a:lstStyle>
            <a:lvl1pPr>
              <a:defRPr/>
            </a:lvl1pPr>
          </a:lstStyle>
          <a:p>
            <a:fld id="{F115EF9B-3971-4EC4-A1F1-AD61E6281347}" type="slidenum">
              <a:rPr lang="en-US" altLang="en-US">
                <a:solidFill>
                  <a:prstClr val="white"/>
                </a:solidFill>
              </a:rPr>
              <a:pPr/>
              <a:t>‹#›</a:t>
            </a:fld>
            <a:endParaRPr lang="en-US" altLang="en-US">
              <a:solidFill>
                <a:prstClr val="white"/>
              </a:solidFill>
            </a:endParaRPr>
          </a:p>
        </p:txBody>
      </p:sp>
      <p:sp>
        <p:nvSpPr>
          <p:cNvPr id="7" name="Rectangle 5"/>
          <p:cNvSpPr>
            <a:spLocks noGrp="1" noChangeArrowheads="1"/>
          </p:cNvSpPr>
          <p:nvPr>
            <p:ph type="ftr" sz="quarter" idx="12"/>
          </p:nvPr>
        </p:nvSpPr>
        <p:spPr>
          <a:xfrm>
            <a:off x="1143000" y="6248400"/>
            <a:ext cx="7162800" cy="457200"/>
          </a:xfrm>
        </p:spPr>
        <p:txBody>
          <a:bodyPr/>
          <a:lstStyle>
            <a:lvl1pPr>
              <a:defRPr/>
            </a:lvl1pPr>
          </a:lstStyle>
          <a:p>
            <a:r>
              <a:rPr lang="en-US" altLang="en-US">
                <a:solidFill>
                  <a:prstClr val="white"/>
                </a:solidFill>
              </a:rPr>
              <a:t>© 2009 University of North Carolina at Chapel Hill and NC Division of Public Health, NC DHHS</a:t>
            </a:r>
          </a:p>
        </p:txBody>
      </p:sp>
    </p:spTree>
    <p:extLst>
      <p:ext uri="{BB962C8B-B14F-4D97-AF65-F5344CB8AC3E}">
        <p14:creationId xmlns:p14="http://schemas.microsoft.com/office/powerpoint/2010/main" val="214169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endParaRPr lang="en-US" altLang="en-US">
              <a:solidFill>
                <a:prstClr val="white"/>
              </a:solidFill>
            </a:endParaRPr>
          </a:p>
        </p:txBody>
      </p:sp>
      <p:sp>
        <p:nvSpPr>
          <p:cNvPr id="5" name="Rectangle 6"/>
          <p:cNvSpPr>
            <a:spLocks noGrp="1" noChangeArrowheads="1"/>
          </p:cNvSpPr>
          <p:nvPr>
            <p:ph type="sldNum" sz="quarter" idx="11"/>
          </p:nvPr>
        </p:nvSpPr>
        <p:spPr/>
        <p:txBody>
          <a:bodyPr/>
          <a:lstStyle>
            <a:lvl1pPr>
              <a:defRPr/>
            </a:lvl1pPr>
          </a:lstStyle>
          <a:p>
            <a:fld id="{1007F0AF-5CAC-40B4-8EE0-20FF06567341}" type="slidenum">
              <a:rPr lang="en-US" altLang="en-US">
                <a:solidFill>
                  <a:prstClr val="white"/>
                </a:solidFill>
              </a:rPr>
              <a:pPr/>
              <a:t>‹#›</a:t>
            </a:fld>
            <a:endParaRPr lang="en-US" altLang="en-US">
              <a:solidFill>
                <a:prstClr val="white"/>
              </a:solidFill>
            </a:endParaRPr>
          </a:p>
        </p:txBody>
      </p:sp>
      <p:sp>
        <p:nvSpPr>
          <p:cNvPr id="6" name="Rectangle 5"/>
          <p:cNvSpPr>
            <a:spLocks noGrp="1" noChangeArrowheads="1"/>
          </p:cNvSpPr>
          <p:nvPr>
            <p:ph type="ftr" sz="quarter" idx="12"/>
          </p:nvPr>
        </p:nvSpPr>
        <p:spPr>
          <a:xfrm>
            <a:off x="1143000" y="6248400"/>
            <a:ext cx="7162800" cy="457200"/>
          </a:xfrm>
        </p:spPr>
        <p:txBody>
          <a:bodyPr/>
          <a:lstStyle>
            <a:lvl1pPr>
              <a:defRPr/>
            </a:lvl1pPr>
          </a:lstStyle>
          <a:p>
            <a:r>
              <a:rPr lang="en-US" altLang="en-US">
                <a:solidFill>
                  <a:prstClr val="white"/>
                </a:solidFill>
              </a:rPr>
              <a:t>© 2009 University of North Carolina at Chapel Hill and NC Division of Public Health, NC DHHS</a:t>
            </a:r>
          </a:p>
        </p:txBody>
      </p:sp>
    </p:spTree>
    <p:extLst>
      <p:ext uri="{BB962C8B-B14F-4D97-AF65-F5344CB8AC3E}">
        <p14:creationId xmlns:p14="http://schemas.microsoft.com/office/powerpoint/2010/main" val="2788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png"/><Relationship Id="rId5" Type="http://schemas.openxmlformats.org/officeDocument/2006/relationships/slideLayout" Target="../slideLayouts/slideLayout33.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4.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2.png"/><Relationship Id="rId5" Type="http://schemas.openxmlformats.org/officeDocument/2006/relationships/slideLayout" Target="../slideLayouts/slideLayout41.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theme" Target="../theme/theme5.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5E8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89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b="0" smtClean="0">
              <a:solidFill>
                <a:prstClr val="white"/>
              </a:solidFill>
              <a:cs typeface="Arial" charset="0"/>
            </a:endParaRPr>
          </a:p>
        </p:txBody>
      </p:sp>
      <p:sp>
        <p:nvSpPr>
          <p:cNvPr id="4689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18A8F124-25C5-4B92-8C25-3106B00BB029}" type="slidenum">
              <a:rPr lang="en-US" altLang="en-US" b="0" smtClean="0">
                <a:solidFill>
                  <a:prstClr val="white"/>
                </a:solidFill>
                <a:cs typeface="Arial" charset="0"/>
              </a:rPr>
              <a:pPr/>
              <a:t>‹#›</a:t>
            </a:fld>
            <a:endParaRPr lang="en-US" altLang="en-US" b="0" smtClean="0">
              <a:solidFill>
                <a:prstClr val="white"/>
              </a:solidFill>
              <a:cs typeface="Arial" charset="0"/>
            </a:endParaRPr>
          </a:p>
        </p:txBody>
      </p:sp>
      <p:sp>
        <p:nvSpPr>
          <p:cNvPr id="4689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b="0" dirty="0">
              <a:solidFill>
                <a:prstClr val="white"/>
              </a:solidFill>
              <a:latin typeface="Arial" charset="0"/>
              <a:cs typeface="Arial" charset="0"/>
            </a:endParaRPr>
          </a:p>
        </p:txBody>
      </p:sp>
      <p:sp>
        <p:nvSpPr>
          <p:cNvPr id="4690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b="0" dirty="0">
              <a:solidFill>
                <a:prstClr val="white"/>
              </a:solidFill>
              <a:latin typeface="Arial" charset="0"/>
              <a:cs typeface="Arial" charset="0"/>
            </a:endParaRPr>
          </a:p>
        </p:txBody>
      </p:sp>
      <p:sp>
        <p:nvSpPr>
          <p:cNvPr id="9" name="Rectangle 5"/>
          <p:cNvSpPr>
            <a:spLocks noGrp="1" noChangeArrowheads="1"/>
          </p:cNvSpPr>
          <p:nvPr>
            <p:ph type="ftr" sz="quarter" idx="3"/>
          </p:nvPr>
        </p:nvSpPr>
        <p:spPr>
          <a:xfrm>
            <a:off x="1219200" y="6324600"/>
            <a:ext cx="7162800" cy="381000"/>
          </a:xfrm>
          <a:prstGeom prst="rect">
            <a:avLst/>
          </a:prstGeom>
          <a:ln/>
        </p:spPr>
        <p:txBody>
          <a:bodyPr vert="horz" wrap="square" lIns="91440" tIns="45720" rIns="91440" bIns="45720" numCol="1" anchor="t" anchorCtr="0" compatLnSpc="1">
            <a:prstTxWarp prst="textNoShape">
              <a:avLst/>
            </a:prstTxWarp>
          </a:bodyPr>
          <a:lstStyle>
            <a:lvl1pPr algn="ctr">
              <a:defRPr sz="1000"/>
            </a:lvl1pPr>
          </a:lstStyle>
          <a:p>
            <a:r>
              <a:rPr lang="en-US" altLang="en-US" b="0" smtClean="0">
                <a:solidFill>
                  <a:prstClr val="white"/>
                </a:solidFill>
                <a:latin typeface="Arial" charset="0"/>
                <a:cs typeface="Arial" charset="0"/>
              </a:rPr>
              <a:t>© 2009 University of North Carolina at Chapel Hill and NC Division of Public Health, NC DHHS</a:t>
            </a:r>
          </a:p>
        </p:txBody>
      </p:sp>
    </p:spTree>
    <p:extLst>
      <p:ext uri="{BB962C8B-B14F-4D97-AF65-F5344CB8AC3E}">
        <p14:creationId xmlns:p14="http://schemas.microsoft.com/office/powerpoint/2010/main" val="868190068"/>
      </p:ext>
    </p:extLst>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457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90549" y="1536702"/>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385290527"/>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Calibri" pitchFamily="34" charset="0"/>
        </a:defRPr>
      </a:lvl2pPr>
      <a:lvl3pPr algn="l" rtl="0" eaLnBrk="0" fontAlgn="base" hangingPunct="0">
        <a:spcBef>
          <a:spcPct val="0"/>
        </a:spcBef>
        <a:spcAft>
          <a:spcPct val="0"/>
        </a:spcAft>
        <a:defRPr sz="4000">
          <a:solidFill>
            <a:schemeClr val="bg1"/>
          </a:solidFill>
          <a:latin typeface="Calibri" pitchFamily="34" charset="0"/>
        </a:defRPr>
      </a:lvl3pPr>
      <a:lvl4pPr algn="l" rtl="0" eaLnBrk="0" fontAlgn="base" hangingPunct="0">
        <a:spcBef>
          <a:spcPct val="0"/>
        </a:spcBef>
        <a:spcAft>
          <a:spcPct val="0"/>
        </a:spcAft>
        <a:defRPr sz="4000">
          <a:solidFill>
            <a:schemeClr val="bg1"/>
          </a:solidFill>
          <a:latin typeface="Calibri" pitchFamily="34" charset="0"/>
        </a:defRPr>
      </a:lvl4pPr>
      <a:lvl5pPr algn="l" rtl="0" eaLnBrk="0" fontAlgn="base" hangingPunct="0">
        <a:spcBef>
          <a:spcPct val="0"/>
        </a:spcBef>
        <a:spcAft>
          <a:spcPct val="0"/>
        </a:spcAft>
        <a:defRPr sz="4000">
          <a:solidFill>
            <a:schemeClr val="bg1"/>
          </a:solidFill>
          <a:latin typeface="Calibri" pitchFamily="34" charset="0"/>
        </a:defRPr>
      </a:lvl5pPr>
      <a:lvl6pPr marL="457153" algn="l" rtl="0" fontAlgn="base">
        <a:spcBef>
          <a:spcPct val="0"/>
        </a:spcBef>
        <a:spcAft>
          <a:spcPct val="0"/>
        </a:spcAft>
        <a:defRPr sz="4000">
          <a:solidFill>
            <a:schemeClr val="bg1"/>
          </a:solidFill>
          <a:latin typeface="Calibri" pitchFamily="34" charset="0"/>
        </a:defRPr>
      </a:lvl6pPr>
      <a:lvl7pPr marL="914305" algn="l" rtl="0" fontAlgn="base">
        <a:spcBef>
          <a:spcPct val="0"/>
        </a:spcBef>
        <a:spcAft>
          <a:spcPct val="0"/>
        </a:spcAft>
        <a:defRPr sz="4000">
          <a:solidFill>
            <a:schemeClr val="bg1"/>
          </a:solidFill>
          <a:latin typeface="Calibri" pitchFamily="34" charset="0"/>
        </a:defRPr>
      </a:lvl7pPr>
      <a:lvl8pPr marL="1371458" algn="l" rtl="0" fontAlgn="base">
        <a:spcBef>
          <a:spcPct val="0"/>
        </a:spcBef>
        <a:spcAft>
          <a:spcPct val="0"/>
        </a:spcAft>
        <a:defRPr sz="4000">
          <a:solidFill>
            <a:schemeClr val="bg1"/>
          </a:solidFill>
          <a:latin typeface="Calibri" pitchFamily="34" charset="0"/>
        </a:defRPr>
      </a:lvl8pPr>
      <a:lvl9pPr marL="1828610" algn="l" rtl="0" fontAlgn="base">
        <a:spcBef>
          <a:spcPct val="0"/>
        </a:spcBef>
        <a:spcAft>
          <a:spcPct val="0"/>
        </a:spcAft>
        <a:defRPr sz="4000">
          <a:solidFill>
            <a:schemeClr val="bg1"/>
          </a:solidFill>
          <a:latin typeface="Calibri" pitchFamily="34" charset="0"/>
        </a:defRPr>
      </a:lvl9pPr>
    </p:titleStyle>
    <p:bodyStyle>
      <a:lvl1pPr marL="457153" indent="-457153" algn="l" rtl="0" eaLnBrk="0" fontAlgn="base" hangingPunct="0">
        <a:spcBef>
          <a:spcPct val="20000"/>
        </a:spcBef>
        <a:spcAft>
          <a:spcPct val="0"/>
        </a:spcAft>
        <a:buClr>
          <a:schemeClr val="accent1"/>
        </a:buClr>
        <a:buBlip>
          <a:blip r:embed="rId11"/>
        </a:buBlip>
        <a:defRPr sz="3200" kern="1200">
          <a:solidFill>
            <a:schemeClr val="tx1"/>
          </a:solidFill>
          <a:latin typeface="+mn-lt"/>
          <a:ea typeface="+mn-ea"/>
          <a:cs typeface="+mn-cs"/>
        </a:defRPr>
      </a:lvl1pPr>
      <a:lvl2pPr marL="914305" indent="-457153" algn="l" rtl="0" eaLnBrk="0" fontAlgn="base" hangingPunct="0">
        <a:spcBef>
          <a:spcPct val="20000"/>
        </a:spcBef>
        <a:spcAft>
          <a:spcPct val="0"/>
        </a:spcAft>
        <a:buClr>
          <a:srgbClr val="427288"/>
        </a:buClr>
        <a:buBlip>
          <a:blip r:embed="rId12"/>
        </a:buBlip>
        <a:defRPr sz="2800" kern="1200">
          <a:solidFill>
            <a:schemeClr val="tx1"/>
          </a:solidFill>
          <a:latin typeface="+mn-lt"/>
          <a:ea typeface="+mn-ea"/>
          <a:cs typeface="+mn-cs"/>
        </a:defRPr>
      </a:lvl2pPr>
      <a:lvl3pPr marL="1257170" indent="-342865" algn="l" rtl="0" eaLnBrk="0" fontAlgn="base" hangingPunct="0">
        <a:spcBef>
          <a:spcPct val="20000"/>
        </a:spcBef>
        <a:spcAft>
          <a:spcPct val="0"/>
        </a:spcAft>
        <a:buClr>
          <a:srgbClr val="6B7628"/>
        </a:buClr>
        <a:buBlip>
          <a:blip r:embed="rId13"/>
        </a:buBlip>
        <a:defRPr sz="2400" kern="1200">
          <a:solidFill>
            <a:schemeClr val="tx1"/>
          </a:solidFill>
          <a:latin typeface="+mn-lt"/>
          <a:ea typeface="+mn-ea"/>
          <a:cs typeface="+mn-cs"/>
        </a:defRPr>
      </a:lvl3pPr>
      <a:lvl4pPr marL="1714322" indent="-342865" algn="l" rtl="0" eaLnBrk="0" fontAlgn="base" hangingPunct="0">
        <a:spcBef>
          <a:spcPct val="20000"/>
        </a:spcBef>
        <a:spcAft>
          <a:spcPct val="0"/>
        </a:spcAft>
        <a:buClr>
          <a:schemeClr val="accent2"/>
        </a:buClr>
        <a:buBlip>
          <a:blip r:embed="rId14"/>
        </a:buBlip>
        <a:defRPr sz="2000" kern="1200">
          <a:solidFill>
            <a:schemeClr val="tx1"/>
          </a:solidFill>
          <a:latin typeface="+mn-lt"/>
          <a:ea typeface="+mn-ea"/>
          <a:cs typeface="+mn-cs"/>
        </a:defRPr>
      </a:lvl4pPr>
      <a:lvl5pPr marL="2171475" indent="-342865" algn="l" rtl="0" eaLnBrk="0" fontAlgn="base" hangingPunct="0">
        <a:spcBef>
          <a:spcPct val="20000"/>
        </a:spcBef>
        <a:spcAft>
          <a:spcPct val="0"/>
        </a:spcAft>
        <a:buClr>
          <a:srgbClr val="742052"/>
        </a:buClr>
        <a:buBlip>
          <a:blip r:embed="rId15"/>
        </a:buBlip>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6350"/>
            <a:ext cx="9140825" cy="6851650"/>
            <a:chOff x="0" y="4"/>
            <a:chExt cx="5758" cy="4316"/>
          </a:xfrm>
        </p:grpSpPr>
        <p:sp>
          <p:nvSpPr>
            <p:cNvPr id="22937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8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grpSp>
          <p:nvGrpSpPr>
            <p:cNvPr id="13322" name="Group 5"/>
            <p:cNvGrpSpPr>
              <a:grpSpLocks/>
            </p:cNvGrpSpPr>
            <p:nvPr userDrawn="1"/>
          </p:nvGrpSpPr>
          <p:grpSpPr bwMode="auto">
            <a:xfrm>
              <a:off x="0" y="4"/>
              <a:ext cx="5758" cy="4316"/>
              <a:chOff x="0" y="4"/>
              <a:chExt cx="5758" cy="4316"/>
            </a:xfrm>
          </p:grpSpPr>
          <p:sp>
            <p:nvSpPr>
              <p:cNvPr id="22938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8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8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8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8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8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8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8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sp>
            <p:nvSpPr>
              <p:cNvPr id="22939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prstTxWarp prst="textNoShape">
                  <a:avLst/>
                </a:prstTxWarp>
              </a:bodyPr>
              <a:lstStyle/>
              <a:p>
                <a:pPr eaLnBrk="0" hangingPunct="0">
                  <a:defRPr/>
                </a:pPr>
                <a:endParaRPr lang="en-US" b="0">
                  <a:solidFill>
                    <a:srgbClr val="FFFFFF"/>
                  </a:solidFill>
                  <a:latin typeface="Tahoma" pitchFamily="-107" charset="0"/>
                  <a:cs typeface="+mn-cs"/>
                </a:endParaRPr>
              </a:p>
            </p:txBody>
          </p:sp>
        </p:grpSp>
      </p:grpSp>
      <p:sp>
        <p:nvSpPr>
          <p:cNvPr id="22939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939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939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pitchFamily="-107" charset="0"/>
              </a:defRPr>
            </a:lvl1pPr>
          </a:lstStyle>
          <a:p>
            <a:pPr>
              <a:defRPr/>
            </a:pPr>
            <a:endParaRPr lang="en-US" b="0">
              <a:solidFill>
                <a:srgbClr val="FFFFFF"/>
              </a:solidFill>
              <a:cs typeface="+mn-cs"/>
            </a:endParaRPr>
          </a:p>
        </p:txBody>
      </p:sp>
      <p:sp>
        <p:nvSpPr>
          <p:cNvPr id="22939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pitchFamily="-107" charset="0"/>
              </a:defRPr>
            </a:lvl1pPr>
          </a:lstStyle>
          <a:p>
            <a:pPr>
              <a:defRPr/>
            </a:pPr>
            <a:endParaRPr lang="en-US" b="0">
              <a:solidFill>
                <a:srgbClr val="FFFFFF"/>
              </a:solidFill>
              <a:cs typeface="+mn-cs"/>
            </a:endParaRPr>
          </a:p>
        </p:txBody>
      </p:sp>
      <p:sp>
        <p:nvSpPr>
          <p:cNvPr id="229395" name="Rectangle 19"/>
          <p:cNvSpPr>
            <a:spLocks noGrp="1" noChangeArrowheads="1"/>
          </p:cNvSpPr>
          <p:nvPr>
            <p:ph type="sldNum" sz="quarter" idx="4"/>
          </p:nvPr>
        </p:nvSpPr>
        <p:spPr bwMode="auto">
          <a:xfrm>
            <a:off x="6705600" y="62484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pitchFamily="-107" charset="0"/>
              </a:defRPr>
            </a:lvl1pPr>
          </a:lstStyle>
          <a:p>
            <a:pPr>
              <a:defRPr/>
            </a:pPr>
            <a:fld id="{D2DB7231-D123-D142-B452-49FE90E74A7C}" type="slidenum">
              <a:rPr lang="en-US" b="0">
                <a:solidFill>
                  <a:srgbClr val="FFFFFF"/>
                </a:solidFill>
                <a:cs typeface="+mn-cs"/>
              </a:rPr>
              <a:pPr>
                <a:defRPr/>
              </a:pPr>
              <a:t>‹#›</a:t>
            </a:fld>
            <a:endParaRPr lang="en-US" b="0">
              <a:solidFill>
                <a:srgbClr val="FFFFFF"/>
              </a:solidFill>
              <a:cs typeface="+mn-cs"/>
            </a:endParaRPr>
          </a:p>
        </p:txBody>
      </p:sp>
    </p:spTree>
    <p:extLst>
      <p:ext uri="{BB962C8B-B14F-4D97-AF65-F5344CB8AC3E}">
        <p14:creationId xmlns:p14="http://schemas.microsoft.com/office/powerpoint/2010/main" val="2103811179"/>
      </p:ext>
    </p:extLst>
  </p:cSld>
  <p:clrMap bg1="dk2" tx1="lt1" bg2="dk1"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83" charset="-128"/>
          <a:cs typeface="ＭＳ Ｐゴシック" pitchFamily="-83" charset="-128"/>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107" charset="0"/>
          <a:ea typeface="ＭＳ Ｐゴシック" pitchFamily="-83" charset="-128"/>
          <a:cs typeface="ＭＳ Ｐゴシック" pitchFamily="-83" charset="-128"/>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107" charset="0"/>
          <a:ea typeface="ＭＳ Ｐゴシック" pitchFamily="-83" charset="-128"/>
          <a:cs typeface="ＭＳ Ｐゴシック" pitchFamily="-83" charset="-128"/>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107" charset="0"/>
          <a:ea typeface="ＭＳ Ｐゴシック" pitchFamily="-83" charset="-128"/>
          <a:cs typeface="ＭＳ Ｐゴシック" pitchFamily="-83" charset="-128"/>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107" charset="0"/>
          <a:ea typeface="ＭＳ Ｐゴシック" pitchFamily="-83" charset="-128"/>
          <a:cs typeface="ＭＳ Ｐゴシック" pitchFamily="-83" charset="-128"/>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107"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107"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107"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107"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83" charset="2"/>
        <a:buChar char="n"/>
        <a:defRPr sz="3200">
          <a:solidFill>
            <a:schemeClr val="tx1"/>
          </a:solidFill>
          <a:effectLst>
            <a:outerShdw blurRad="38100" dist="38100" dir="2700000" algn="tl">
              <a:srgbClr val="000000"/>
            </a:outerShdw>
          </a:effectLst>
          <a:latin typeface="+mn-lt"/>
          <a:ea typeface="ＭＳ Ｐゴシック" pitchFamily="-83" charset="-128"/>
          <a:cs typeface="ＭＳ Ｐゴシック" pitchFamily="-83"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hlink"/>
        </a:buClr>
        <a:buSzPct val="70000"/>
        <a:buFont typeface="Wingdings" pitchFamily="-83" charset="2"/>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SzPct val="70000"/>
        <a:buFont typeface="Wingdings" pitchFamily="-83" charset="2"/>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SzPct val="70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SzPct val="70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SzPct val="70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SzPct val="70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457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90549" y="1536701"/>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25985963"/>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Calibri" pitchFamily="34" charset="0"/>
        </a:defRPr>
      </a:lvl2pPr>
      <a:lvl3pPr algn="l" rtl="0" eaLnBrk="0" fontAlgn="base" hangingPunct="0">
        <a:spcBef>
          <a:spcPct val="0"/>
        </a:spcBef>
        <a:spcAft>
          <a:spcPct val="0"/>
        </a:spcAft>
        <a:defRPr sz="4000">
          <a:solidFill>
            <a:schemeClr val="bg1"/>
          </a:solidFill>
          <a:latin typeface="Calibri" pitchFamily="34" charset="0"/>
        </a:defRPr>
      </a:lvl3pPr>
      <a:lvl4pPr algn="l" rtl="0" eaLnBrk="0" fontAlgn="base" hangingPunct="0">
        <a:spcBef>
          <a:spcPct val="0"/>
        </a:spcBef>
        <a:spcAft>
          <a:spcPct val="0"/>
        </a:spcAft>
        <a:defRPr sz="4000">
          <a:solidFill>
            <a:schemeClr val="bg1"/>
          </a:solidFill>
          <a:latin typeface="Calibri" pitchFamily="34" charset="0"/>
        </a:defRPr>
      </a:lvl4pPr>
      <a:lvl5pPr algn="l" rtl="0" eaLnBrk="0" fontAlgn="base" hangingPunct="0">
        <a:spcBef>
          <a:spcPct val="0"/>
        </a:spcBef>
        <a:spcAft>
          <a:spcPct val="0"/>
        </a:spcAft>
        <a:defRPr sz="4000">
          <a:solidFill>
            <a:schemeClr val="bg1"/>
          </a:solidFill>
          <a:latin typeface="Calibri" pitchFamily="34" charset="0"/>
        </a:defRPr>
      </a:lvl5pPr>
      <a:lvl6pPr marL="457200" algn="l" rtl="0" fontAlgn="base">
        <a:spcBef>
          <a:spcPct val="0"/>
        </a:spcBef>
        <a:spcAft>
          <a:spcPct val="0"/>
        </a:spcAft>
        <a:defRPr sz="4000">
          <a:solidFill>
            <a:schemeClr val="bg1"/>
          </a:solidFill>
          <a:latin typeface="Calibri" pitchFamily="34" charset="0"/>
        </a:defRPr>
      </a:lvl6pPr>
      <a:lvl7pPr marL="914400" algn="l" rtl="0" fontAlgn="base">
        <a:spcBef>
          <a:spcPct val="0"/>
        </a:spcBef>
        <a:spcAft>
          <a:spcPct val="0"/>
        </a:spcAft>
        <a:defRPr sz="4000">
          <a:solidFill>
            <a:schemeClr val="bg1"/>
          </a:solidFill>
          <a:latin typeface="Calibri" pitchFamily="34" charset="0"/>
        </a:defRPr>
      </a:lvl7pPr>
      <a:lvl8pPr marL="1371600" algn="l" rtl="0" fontAlgn="base">
        <a:spcBef>
          <a:spcPct val="0"/>
        </a:spcBef>
        <a:spcAft>
          <a:spcPct val="0"/>
        </a:spcAft>
        <a:defRPr sz="4000">
          <a:solidFill>
            <a:schemeClr val="bg1"/>
          </a:solidFill>
          <a:latin typeface="Calibri" pitchFamily="34" charset="0"/>
        </a:defRPr>
      </a:lvl8pPr>
      <a:lvl9pPr marL="1828800" algn="l" rtl="0" fontAlgn="base">
        <a:spcBef>
          <a:spcPct val="0"/>
        </a:spcBef>
        <a:spcAft>
          <a:spcPct val="0"/>
        </a:spcAft>
        <a:defRPr sz="4000">
          <a:solidFill>
            <a:schemeClr val="bg1"/>
          </a:solidFill>
          <a:latin typeface="Calibri" pitchFamily="34" charset="0"/>
        </a:defRPr>
      </a:lvl9pPr>
    </p:titleStyle>
    <p:bodyStyle>
      <a:lvl1pPr marL="457200" indent="-457200" algn="l" rtl="0" eaLnBrk="0" fontAlgn="base" hangingPunct="0">
        <a:spcBef>
          <a:spcPct val="20000"/>
        </a:spcBef>
        <a:spcAft>
          <a:spcPct val="0"/>
        </a:spcAft>
        <a:buClr>
          <a:schemeClr val="accent1"/>
        </a:buClr>
        <a:buBlip>
          <a:blip r:embed="rId11"/>
        </a:buBlip>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Clr>
          <a:srgbClr val="427288"/>
        </a:buClr>
        <a:buBlip>
          <a:blip r:embed="rId12"/>
        </a:buBlip>
        <a:defRPr sz="2800" kern="1200">
          <a:solidFill>
            <a:schemeClr val="tx1"/>
          </a:solidFill>
          <a:latin typeface="+mn-lt"/>
          <a:ea typeface="+mn-ea"/>
          <a:cs typeface="+mn-cs"/>
        </a:defRPr>
      </a:lvl2pPr>
      <a:lvl3pPr marL="1257300" indent="-342900" algn="l" rtl="0" eaLnBrk="0" fontAlgn="base" hangingPunct="0">
        <a:spcBef>
          <a:spcPct val="20000"/>
        </a:spcBef>
        <a:spcAft>
          <a:spcPct val="0"/>
        </a:spcAft>
        <a:buClr>
          <a:srgbClr val="6B7628"/>
        </a:buClr>
        <a:buBlip>
          <a:blip r:embed="rId13"/>
        </a:buBlip>
        <a:defRPr sz="2400" kern="1200">
          <a:solidFill>
            <a:schemeClr val="tx1"/>
          </a:solidFill>
          <a:latin typeface="+mn-lt"/>
          <a:ea typeface="+mn-ea"/>
          <a:cs typeface="+mn-cs"/>
        </a:defRPr>
      </a:lvl3pPr>
      <a:lvl4pPr marL="1714500" indent="-342900" algn="l" rtl="0" eaLnBrk="0" fontAlgn="base" hangingPunct="0">
        <a:spcBef>
          <a:spcPct val="20000"/>
        </a:spcBef>
        <a:spcAft>
          <a:spcPct val="0"/>
        </a:spcAft>
        <a:buClr>
          <a:schemeClr val="accent2"/>
        </a:buClr>
        <a:buBlip>
          <a:blip r:embed="rId14"/>
        </a:buBlip>
        <a:defRPr sz="2000" kern="1200">
          <a:solidFill>
            <a:schemeClr val="tx1"/>
          </a:solidFill>
          <a:latin typeface="+mn-lt"/>
          <a:ea typeface="+mn-ea"/>
          <a:cs typeface="+mn-cs"/>
        </a:defRPr>
      </a:lvl4pPr>
      <a:lvl5pPr marL="2171700" indent="-342900" algn="l" rtl="0" eaLnBrk="0" fontAlgn="base" hangingPunct="0">
        <a:spcBef>
          <a:spcPct val="20000"/>
        </a:spcBef>
        <a:spcAft>
          <a:spcPct val="0"/>
        </a:spcAft>
        <a:buClr>
          <a:srgbClr val="742052"/>
        </a:buClr>
        <a:buBlip>
          <a:blip r:embed="rId15"/>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457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90549" y="1536701"/>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6238439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Calibri" pitchFamily="34" charset="0"/>
        </a:defRPr>
      </a:lvl2pPr>
      <a:lvl3pPr algn="l" rtl="0" eaLnBrk="0" fontAlgn="base" hangingPunct="0">
        <a:spcBef>
          <a:spcPct val="0"/>
        </a:spcBef>
        <a:spcAft>
          <a:spcPct val="0"/>
        </a:spcAft>
        <a:defRPr sz="4000">
          <a:solidFill>
            <a:schemeClr val="bg1"/>
          </a:solidFill>
          <a:latin typeface="Calibri" pitchFamily="34" charset="0"/>
        </a:defRPr>
      </a:lvl3pPr>
      <a:lvl4pPr algn="l" rtl="0" eaLnBrk="0" fontAlgn="base" hangingPunct="0">
        <a:spcBef>
          <a:spcPct val="0"/>
        </a:spcBef>
        <a:spcAft>
          <a:spcPct val="0"/>
        </a:spcAft>
        <a:defRPr sz="4000">
          <a:solidFill>
            <a:schemeClr val="bg1"/>
          </a:solidFill>
          <a:latin typeface="Calibri" pitchFamily="34" charset="0"/>
        </a:defRPr>
      </a:lvl4pPr>
      <a:lvl5pPr algn="l" rtl="0" eaLnBrk="0" fontAlgn="base" hangingPunct="0">
        <a:spcBef>
          <a:spcPct val="0"/>
        </a:spcBef>
        <a:spcAft>
          <a:spcPct val="0"/>
        </a:spcAft>
        <a:defRPr sz="4000">
          <a:solidFill>
            <a:schemeClr val="bg1"/>
          </a:solidFill>
          <a:latin typeface="Calibri" pitchFamily="34" charset="0"/>
        </a:defRPr>
      </a:lvl5pPr>
      <a:lvl6pPr marL="457200" algn="l" rtl="0" fontAlgn="base">
        <a:spcBef>
          <a:spcPct val="0"/>
        </a:spcBef>
        <a:spcAft>
          <a:spcPct val="0"/>
        </a:spcAft>
        <a:defRPr sz="4000">
          <a:solidFill>
            <a:schemeClr val="bg1"/>
          </a:solidFill>
          <a:latin typeface="Calibri" pitchFamily="34" charset="0"/>
        </a:defRPr>
      </a:lvl6pPr>
      <a:lvl7pPr marL="914400" algn="l" rtl="0" fontAlgn="base">
        <a:spcBef>
          <a:spcPct val="0"/>
        </a:spcBef>
        <a:spcAft>
          <a:spcPct val="0"/>
        </a:spcAft>
        <a:defRPr sz="4000">
          <a:solidFill>
            <a:schemeClr val="bg1"/>
          </a:solidFill>
          <a:latin typeface="Calibri" pitchFamily="34" charset="0"/>
        </a:defRPr>
      </a:lvl7pPr>
      <a:lvl8pPr marL="1371600" algn="l" rtl="0" fontAlgn="base">
        <a:spcBef>
          <a:spcPct val="0"/>
        </a:spcBef>
        <a:spcAft>
          <a:spcPct val="0"/>
        </a:spcAft>
        <a:defRPr sz="4000">
          <a:solidFill>
            <a:schemeClr val="bg1"/>
          </a:solidFill>
          <a:latin typeface="Calibri" pitchFamily="34" charset="0"/>
        </a:defRPr>
      </a:lvl8pPr>
      <a:lvl9pPr marL="1828800" algn="l" rtl="0" fontAlgn="base">
        <a:spcBef>
          <a:spcPct val="0"/>
        </a:spcBef>
        <a:spcAft>
          <a:spcPct val="0"/>
        </a:spcAft>
        <a:defRPr sz="4000">
          <a:solidFill>
            <a:schemeClr val="bg1"/>
          </a:solidFill>
          <a:latin typeface="Calibri" pitchFamily="34" charset="0"/>
        </a:defRPr>
      </a:lvl9pPr>
    </p:titleStyle>
    <p:bodyStyle>
      <a:lvl1pPr marL="457200" indent="-457200" algn="l" rtl="0" eaLnBrk="0" fontAlgn="base" hangingPunct="0">
        <a:spcBef>
          <a:spcPct val="20000"/>
        </a:spcBef>
        <a:spcAft>
          <a:spcPct val="0"/>
        </a:spcAft>
        <a:buClr>
          <a:schemeClr val="accent1"/>
        </a:buClr>
        <a:buBlip>
          <a:blip r:embed="rId11"/>
        </a:buBlip>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Clr>
          <a:srgbClr val="427288"/>
        </a:buClr>
        <a:buBlip>
          <a:blip r:embed="rId12"/>
        </a:buBlip>
        <a:defRPr sz="2800" kern="1200">
          <a:solidFill>
            <a:schemeClr val="tx1"/>
          </a:solidFill>
          <a:latin typeface="+mn-lt"/>
          <a:ea typeface="+mn-ea"/>
          <a:cs typeface="+mn-cs"/>
        </a:defRPr>
      </a:lvl2pPr>
      <a:lvl3pPr marL="1257300" indent="-342900" algn="l" rtl="0" eaLnBrk="0" fontAlgn="base" hangingPunct="0">
        <a:spcBef>
          <a:spcPct val="20000"/>
        </a:spcBef>
        <a:spcAft>
          <a:spcPct val="0"/>
        </a:spcAft>
        <a:buClr>
          <a:srgbClr val="6B7628"/>
        </a:buClr>
        <a:buBlip>
          <a:blip r:embed="rId13"/>
        </a:buBlip>
        <a:defRPr sz="2400" kern="1200">
          <a:solidFill>
            <a:schemeClr val="tx1"/>
          </a:solidFill>
          <a:latin typeface="+mn-lt"/>
          <a:ea typeface="+mn-ea"/>
          <a:cs typeface="+mn-cs"/>
        </a:defRPr>
      </a:lvl3pPr>
      <a:lvl4pPr marL="1714500" indent="-342900" algn="l" rtl="0" eaLnBrk="0" fontAlgn="base" hangingPunct="0">
        <a:spcBef>
          <a:spcPct val="20000"/>
        </a:spcBef>
        <a:spcAft>
          <a:spcPct val="0"/>
        </a:spcAft>
        <a:buClr>
          <a:schemeClr val="accent2"/>
        </a:buClr>
        <a:buBlip>
          <a:blip r:embed="rId14"/>
        </a:buBlip>
        <a:defRPr sz="2000" kern="1200">
          <a:solidFill>
            <a:schemeClr val="tx1"/>
          </a:solidFill>
          <a:latin typeface="+mn-lt"/>
          <a:ea typeface="+mn-ea"/>
          <a:cs typeface="+mn-cs"/>
        </a:defRPr>
      </a:lvl4pPr>
      <a:lvl5pPr marL="2171700" indent="-342900" algn="l" rtl="0" eaLnBrk="0" fontAlgn="base" hangingPunct="0">
        <a:spcBef>
          <a:spcPct val="20000"/>
        </a:spcBef>
        <a:spcAft>
          <a:spcPct val="0"/>
        </a:spcAft>
        <a:buClr>
          <a:srgbClr val="742052"/>
        </a:buClr>
        <a:buBlip>
          <a:blip r:embed="rId15"/>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83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83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98C265-AAB0-43DB-B2CE-0B6CB7807B06}" type="datetime1">
              <a:rPr lang="en-US" altLang="en-US">
                <a:solidFill>
                  <a:srgbClr val="000000"/>
                </a:solidFill>
                <a:latin typeface="Arial" charset="0"/>
                <a:cs typeface="+mn-cs"/>
              </a:rPr>
              <a:pPr/>
              <a:t>12/5/2016</a:t>
            </a:fld>
            <a:endParaRPr lang="en-US" altLang="en-US">
              <a:solidFill>
                <a:srgbClr val="000000"/>
              </a:solidFill>
              <a:latin typeface="Arial" charset="0"/>
              <a:cs typeface="+mn-cs"/>
            </a:endParaRPr>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Arial" charset="0"/>
              <a:cs typeface="+mn-cs"/>
            </a:endParaRPr>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D95B4C1-24AB-4367-8DD1-A8644ADAC53A}" type="slidenum">
              <a:rPr lang="en-US" altLang="en-US">
                <a:solidFill>
                  <a:srgbClr val="000000"/>
                </a:solidFill>
                <a:latin typeface="Arial" charset="0"/>
                <a:cs typeface="+mn-cs"/>
              </a:rPr>
              <a:pPr/>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791788383"/>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mmwr/preview/mmwrhtml/su6103a2.htm"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hyperlink" Target="http://www.syndromic.org/programs/icd-10-conversion/icd-10-mmrt" TargetMode="External"/><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openxmlformats.org/officeDocument/2006/relationships/hyperlink" Target="http://www.qualityindicators.ahrq.gov/resources/Toolkits.aspx" TargetMode="External"/><Relationship Id="rId5" Type="http://schemas.openxmlformats.org/officeDocument/2006/relationships/hyperlink" Target="https://www.cms.gov/medicare/coding/icd10/2015-icd-10-cm-and-gems.html" TargetMode="External"/><Relationship Id="rId4" Type="http://schemas.openxmlformats.org/officeDocument/2006/relationships/hyperlink" Target="https://www.nahdo.org/node/25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1371600"/>
            <a:ext cx="8077200" cy="2514600"/>
          </a:xfrm>
        </p:spPr>
        <p:txBody>
          <a:bodyPr/>
          <a:lstStyle/>
          <a:p>
            <a:pPr eaLnBrk="1" hangingPunct="1"/>
            <a:r>
              <a:rPr lang="en-US" sz="4600" dirty="0" smtClean="0"/>
              <a:t>Data for Health Surveillance</a:t>
            </a:r>
            <a:br>
              <a:rPr lang="en-US" sz="4600" dirty="0" smtClean="0"/>
            </a:br>
            <a:r>
              <a:rPr lang="en-US" sz="4600" dirty="0" smtClean="0"/>
              <a:t>ISDS Pre-Conference</a:t>
            </a:r>
            <a:br>
              <a:rPr lang="en-US" sz="4600" dirty="0" smtClean="0"/>
            </a:br>
            <a:r>
              <a:rPr lang="en-US" sz="4600" dirty="0" smtClean="0"/>
              <a:t>December 6, 2016</a:t>
            </a:r>
            <a:br>
              <a:rPr lang="en-US" sz="4600" dirty="0" smtClean="0"/>
            </a:br>
            <a:r>
              <a:rPr lang="en-US" sz="4600" dirty="0"/>
              <a:t/>
            </a:r>
            <a:br>
              <a:rPr lang="en-US" sz="4600" dirty="0"/>
            </a:br>
            <a:r>
              <a:rPr lang="en-US" sz="4600" dirty="0" smtClean="0"/>
              <a:t>Amy Ising</a:t>
            </a:r>
            <a:br>
              <a:rPr lang="en-US" sz="4600" dirty="0" smtClean="0"/>
            </a:br>
            <a:r>
              <a:rPr lang="en-US" sz="4600" dirty="0" smtClean="0"/>
              <a:t>ising@ad.unc.edu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Syndrome Binning</a:t>
            </a:r>
            <a:br>
              <a:rPr lang="en-US" dirty="0" smtClean="0"/>
            </a:br>
            <a:r>
              <a:rPr lang="en-US" dirty="0" smtClean="0"/>
              <a:t>Case Definitions</a:t>
            </a:r>
            <a:br>
              <a:rPr lang="en-US" dirty="0" smtClean="0"/>
            </a:br>
            <a:r>
              <a:rPr lang="en-US" dirty="0" smtClean="0"/>
              <a:t>Queries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031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Syndrome “Binning” </a:t>
            </a:r>
            <a:endParaRPr lang="en-US" dirty="0"/>
          </a:p>
        </p:txBody>
      </p:sp>
      <p:sp>
        <p:nvSpPr>
          <p:cNvPr id="3" name="Content Placeholder 2"/>
          <p:cNvSpPr>
            <a:spLocks noGrp="1"/>
          </p:cNvSpPr>
          <p:nvPr>
            <p:ph idx="1"/>
          </p:nvPr>
        </p:nvSpPr>
        <p:spPr/>
        <p:txBody>
          <a:bodyPr/>
          <a:lstStyle/>
          <a:p>
            <a:r>
              <a:rPr lang="en-US" dirty="0" smtClean="0"/>
              <a:t>Data elements to use</a:t>
            </a:r>
          </a:p>
          <a:p>
            <a:r>
              <a:rPr lang="en-US" dirty="0" smtClean="0"/>
              <a:t>Terms to </a:t>
            </a:r>
            <a:r>
              <a:rPr lang="en-US" dirty="0" smtClean="0"/>
              <a:t>include</a:t>
            </a:r>
          </a:p>
          <a:p>
            <a:r>
              <a:rPr lang="en-US" dirty="0" smtClean="0"/>
              <a:t>Terms to exclude</a:t>
            </a:r>
          </a:p>
          <a:p>
            <a:r>
              <a:rPr lang="en-US" dirty="0" smtClean="0"/>
              <a:t>Negation</a:t>
            </a:r>
            <a:endParaRPr lang="en-US" dirty="0"/>
          </a:p>
        </p:txBody>
      </p:sp>
    </p:spTree>
    <p:extLst>
      <p:ext uri="{BB962C8B-B14F-4D97-AF65-F5344CB8AC3E}">
        <p14:creationId xmlns:p14="http://schemas.microsoft.com/office/powerpoint/2010/main" val="418995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Fine-tuning queries</a:t>
            </a:r>
            <a:endParaRPr lang="en-US" dirty="0"/>
          </a:p>
        </p:txBody>
      </p:sp>
      <p:sp>
        <p:nvSpPr>
          <p:cNvPr id="3" name="Content Placeholder 2"/>
          <p:cNvSpPr>
            <a:spLocks noGrp="1"/>
          </p:cNvSpPr>
          <p:nvPr>
            <p:ph idx="1"/>
          </p:nvPr>
        </p:nvSpPr>
        <p:spPr/>
        <p:txBody>
          <a:bodyPr/>
          <a:lstStyle/>
          <a:p>
            <a:r>
              <a:rPr lang="en-US" dirty="0" smtClean="0"/>
              <a:t>How do you search on “ear” without getting terms like “heart”?</a:t>
            </a:r>
          </a:p>
          <a:p>
            <a:r>
              <a:rPr lang="en-US" dirty="0" smtClean="0"/>
              <a:t>SQL Options</a:t>
            </a:r>
          </a:p>
          <a:p>
            <a:pPr lvl="1"/>
            <a:r>
              <a:rPr lang="en-US" sz="3200" dirty="0" smtClean="0"/>
              <a:t>LIKE </a:t>
            </a:r>
            <a:r>
              <a:rPr lang="en-US" sz="3200" dirty="0"/>
              <a:t>'%[^a-z]ear[^a-z</a:t>
            </a:r>
            <a:r>
              <a:rPr lang="en-US" sz="3200" dirty="0" smtClean="0"/>
              <a:t>]%‘</a:t>
            </a:r>
          </a:p>
          <a:p>
            <a:pPr lvl="1"/>
            <a:r>
              <a:rPr lang="en-US" sz="3200" dirty="0" smtClean="0"/>
              <a:t>Use a full text index with a CONTAINS statement, e.g., </a:t>
            </a:r>
          </a:p>
          <a:p>
            <a:pPr lvl="2"/>
            <a:r>
              <a:rPr lang="en-US" sz="3200" dirty="0" smtClean="0"/>
              <a:t>Where CONTAINS(*, ‘ear’) </a:t>
            </a:r>
          </a:p>
          <a:p>
            <a:endParaRPr lang="en-US" dirty="0"/>
          </a:p>
        </p:txBody>
      </p:sp>
    </p:spTree>
    <p:extLst>
      <p:ext uri="{BB962C8B-B14F-4D97-AF65-F5344CB8AC3E}">
        <p14:creationId xmlns:p14="http://schemas.microsoft.com/office/powerpoint/2010/main" val="2968866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Gastrointestinal Illness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0179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nchorCtr="0"/>
          <a:lstStyle/>
          <a:p>
            <a:pPr eaLnBrk="1" hangingPunct="1">
              <a:defRPr/>
            </a:pPr>
            <a:r>
              <a:rPr lang="en-US" sz="3800" dirty="0" smtClean="0">
                <a:latin typeface="+mn-lt"/>
              </a:rPr>
              <a:t>GI Outbreak Example</a:t>
            </a:r>
          </a:p>
        </p:txBody>
      </p:sp>
      <p:pic>
        <p:nvPicPr>
          <p:cNvPr id="12292" name="Content Placeholder 7" descr="SynCase.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t="3323"/>
          <a:stretch>
            <a:fillRect/>
          </a:stretch>
        </p:blipFill>
        <p:spPr>
          <a:xfrm>
            <a:off x="381000" y="1034455"/>
            <a:ext cx="7331075" cy="5319712"/>
          </a:xfrm>
        </p:spPr>
      </p:pic>
      <p:sp>
        <p:nvSpPr>
          <p:cNvPr id="7" name="Footer Placeholder 3"/>
          <p:cNvSpPr>
            <a:spLocks noGrp="1"/>
          </p:cNvSpPr>
          <p:nvPr>
            <p:ph type="ftr" sz="quarter" idx="4294967295"/>
          </p:nvPr>
        </p:nvSpPr>
        <p:spPr>
          <a:xfrm>
            <a:off x="228600" y="6553200"/>
            <a:ext cx="8229600" cy="228600"/>
          </a:xfrm>
          <a:prstGeom prst="rect">
            <a:avLst/>
          </a:prstGeom>
        </p:spPr>
        <p:txBody>
          <a:bodyPr/>
          <a:lstStyle/>
          <a:p>
            <a:r>
              <a:rPr lang="en-US" sz="1200" dirty="0" smtClean="0">
                <a:solidFill>
                  <a:prstClr val="white"/>
                </a:solidFill>
              </a:rPr>
              <a:t>© 2014 University of North Carolina at Chapel Hill and NC Division of Public Health, NC DHHS</a:t>
            </a:r>
            <a:endParaRPr lang="en-US" altLang="en-US" sz="1200" dirty="0">
              <a:solidFill>
                <a:prstClr val="white"/>
              </a:solidFill>
            </a:endParaRPr>
          </a:p>
        </p:txBody>
      </p:sp>
      <p:pic>
        <p:nvPicPr>
          <p:cNvPr id="12295" name="Content Placeholder 7" descr="SynCase.JPG"/>
          <p:cNvPicPr>
            <a:picLocks noChangeAspect="1"/>
          </p:cNvPicPr>
          <p:nvPr/>
        </p:nvPicPr>
        <p:blipFill>
          <a:blip r:embed="rId3" cstate="print">
            <a:extLst>
              <a:ext uri="{28A0092B-C50C-407E-A947-70E740481C1C}">
                <a14:useLocalDpi xmlns:a14="http://schemas.microsoft.com/office/drawing/2010/main" val="0"/>
              </a:ext>
            </a:extLst>
          </a:blip>
          <a:srcRect l="31184" t="66483" r="6236" b="11633"/>
          <a:stretch>
            <a:fillRect/>
          </a:stretch>
        </p:blipFill>
        <p:spPr bwMode="auto">
          <a:xfrm>
            <a:off x="228600" y="4060762"/>
            <a:ext cx="8856476" cy="2325489"/>
          </a:xfrm>
          <a:prstGeom prst="rect">
            <a:avLst/>
          </a:prstGeom>
          <a:noFill/>
          <a:ln w="349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859897"/>
            <a:ext cx="3743325" cy="2605536"/>
          </a:xfrm>
          <a:prstGeom prst="rect">
            <a:avLst/>
          </a:prstGeom>
        </p:spPr>
      </p:pic>
    </p:spTree>
    <p:extLst>
      <p:ext uri="{BB962C8B-B14F-4D97-AF65-F5344CB8AC3E}">
        <p14:creationId xmlns:p14="http://schemas.microsoft.com/office/powerpoint/2010/main" val="1627647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Weather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9896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Hurricane Irene</a:t>
            </a:r>
            <a:endParaRPr lang="en-US" dirty="0">
              <a:latin typeface="Georgia" panose="02040502050405020303" pitchFamily="18" charset="0"/>
            </a:endParaRPr>
          </a:p>
        </p:txBody>
      </p:sp>
      <p:sp>
        <p:nvSpPr>
          <p:cNvPr id="5" name="Footer Placeholder 3"/>
          <p:cNvSpPr>
            <a:spLocks noGrp="1"/>
          </p:cNvSpPr>
          <p:nvPr>
            <p:ph type="ftr" sz="quarter" idx="4294967295"/>
          </p:nvPr>
        </p:nvSpPr>
        <p:spPr>
          <a:xfrm>
            <a:off x="0" y="6553200"/>
            <a:ext cx="8229600" cy="228600"/>
          </a:xfrm>
          <a:prstGeom prst="rect">
            <a:avLst/>
          </a:prstGeom>
        </p:spPr>
        <p:txBody>
          <a:bodyPr/>
          <a:lstStyle/>
          <a:p>
            <a:pPr algn="ctr"/>
            <a:r>
              <a:rPr lang="en-US" sz="1200" dirty="0" smtClean="0">
                <a:latin typeface="Garamond" pitchFamily="18" charset="0"/>
              </a:rPr>
              <a:t>© 2012 University of North Carolina at Chapel Hill and NC Division of Public Health, NC DHHS</a:t>
            </a:r>
            <a:endParaRPr lang="en-US" altLang="en-US" sz="1200" dirty="0">
              <a:latin typeface="Garamond"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54" t="24369" r="21996" b="17508"/>
          <a:stretch/>
        </p:blipFill>
        <p:spPr bwMode="auto">
          <a:xfrm>
            <a:off x="228600" y="1188720"/>
            <a:ext cx="6858000"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095" t="16929" r="57901" b="30197"/>
          <a:stretch/>
        </p:blipFill>
        <p:spPr bwMode="auto">
          <a:xfrm>
            <a:off x="5603789" y="457200"/>
            <a:ext cx="3429000" cy="566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914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Irene: Disaster Overview Report</a:t>
            </a:r>
            <a:endParaRPr lang="en-US" dirty="0">
              <a:latin typeface="Georgia" panose="02040502050405020303" pitchFamily="18" charset="0"/>
            </a:endParaRPr>
          </a:p>
        </p:txBody>
      </p:sp>
      <p:sp>
        <p:nvSpPr>
          <p:cNvPr id="4" name="Footer Placeholder 3"/>
          <p:cNvSpPr>
            <a:spLocks noGrp="1"/>
          </p:cNvSpPr>
          <p:nvPr>
            <p:ph type="ftr" sz="quarter" idx="4294967295"/>
          </p:nvPr>
        </p:nvSpPr>
        <p:spPr>
          <a:xfrm>
            <a:off x="0" y="6477000"/>
            <a:ext cx="8229600" cy="228600"/>
          </a:xfrm>
          <a:prstGeom prst="rect">
            <a:avLst/>
          </a:prstGeom>
        </p:spPr>
        <p:txBody>
          <a:bodyPr/>
          <a:lstStyle/>
          <a:p>
            <a:pPr algn="ctr"/>
            <a:r>
              <a:rPr lang="en-US" sz="1200" dirty="0" smtClean="0">
                <a:latin typeface="Garamond" pitchFamily="18" charset="0"/>
              </a:rPr>
              <a:t>© 2012 University of North Carolina at Chapel Hill and NC Division of Public Health, NC DHHS</a:t>
            </a:r>
            <a:endParaRPr lang="en-US" altLang="en-US" sz="1200" dirty="0">
              <a:latin typeface="Garamond"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936" t="35999" r="27974" b="26668"/>
          <a:stretch/>
        </p:blipFill>
        <p:spPr>
          <a:xfrm>
            <a:off x="152402" y="1295400"/>
            <a:ext cx="8955430" cy="4855082"/>
          </a:xfrm>
          <a:prstGeom prst="rect">
            <a:avLst/>
          </a:prstGeom>
        </p:spPr>
      </p:pic>
    </p:spTree>
    <p:extLst>
      <p:ext uri="{BB962C8B-B14F-4D97-AF65-F5344CB8AC3E}">
        <p14:creationId xmlns:p14="http://schemas.microsoft.com/office/powerpoint/2010/main" val="4023873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Finding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8588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50" t="26451" r="12391" b="407"/>
          <a:stretch/>
        </p:blipFill>
        <p:spPr bwMode="auto">
          <a:xfrm>
            <a:off x="457200" y="466724"/>
            <a:ext cx="7772400" cy="587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054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Discussion Overview</a:t>
            </a:r>
          </a:p>
        </p:txBody>
      </p:sp>
      <p:sp>
        <p:nvSpPr>
          <p:cNvPr id="17411" name="Content Placeholder 2"/>
          <p:cNvSpPr>
            <a:spLocks noGrp="1"/>
          </p:cNvSpPr>
          <p:nvPr>
            <p:ph idx="1"/>
          </p:nvPr>
        </p:nvSpPr>
        <p:spPr>
          <a:xfrm>
            <a:off x="661737" y="1600200"/>
            <a:ext cx="8229600" cy="4724400"/>
          </a:xfrm>
        </p:spPr>
        <p:txBody>
          <a:bodyPr/>
          <a:lstStyle/>
          <a:p>
            <a:r>
              <a:rPr lang="en-US" sz="2800" dirty="0" smtClean="0"/>
              <a:t>Introduction to Syndromic Surveillance</a:t>
            </a:r>
          </a:p>
          <a:p>
            <a:r>
              <a:rPr lang="en-US" sz="2800" dirty="0" smtClean="0"/>
              <a:t>Data Elements: Focus on Chief complaints / triage notes and ICD-9/10-CM codes</a:t>
            </a:r>
          </a:p>
          <a:p>
            <a:r>
              <a:rPr lang="en-US" sz="2800" dirty="0" smtClean="0"/>
              <a:t>Sample use cases</a:t>
            </a:r>
          </a:p>
          <a:p>
            <a:r>
              <a:rPr lang="en-US" sz="2800" dirty="0" smtClean="0"/>
              <a:t>Presenting data to stakeholders</a:t>
            </a:r>
          </a:p>
          <a:p>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Olive Garden Hepatitis A</a:t>
            </a:r>
            <a:endParaRPr lang="en-US" dirty="0"/>
          </a:p>
        </p:txBody>
      </p:sp>
      <p:sp>
        <p:nvSpPr>
          <p:cNvPr id="3" name="Content Placeholder 2"/>
          <p:cNvSpPr>
            <a:spLocks noGrp="1"/>
          </p:cNvSpPr>
          <p:nvPr>
            <p:ph idx="1"/>
          </p:nvPr>
        </p:nvSpPr>
        <p:spPr/>
        <p:txBody>
          <a:bodyPr/>
          <a:lstStyle/>
          <a:p>
            <a:r>
              <a:rPr lang="en-US" dirty="0"/>
              <a:t>Keywords: </a:t>
            </a:r>
            <a:r>
              <a:rPr lang="en-US" dirty="0" smtClean="0"/>
              <a:t>jaundice OR </a:t>
            </a:r>
            <a:r>
              <a:rPr lang="en-US" dirty="0" err="1"/>
              <a:t>hepa</a:t>
            </a:r>
            <a:r>
              <a:rPr lang="en-US" dirty="0"/>
              <a:t>(</a:t>
            </a:r>
            <a:r>
              <a:rPr lang="en-US" dirty="0" err="1"/>
              <a:t>titis</a:t>
            </a:r>
            <a:r>
              <a:rPr lang="en-US" dirty="0"/>
              <a:t>).</a:t>
            </a:r>
          </a:p>
          <a:p>
            <a:r>
              <a:rPr lang="en-US" dirty="0"/>
              <a:t>Exclusions: Any mention of Hepatitis C OR heparin</a:t>
            </a:r>
          </a:p>
          <a:p>
            <a:r>
              <a:rPr lang="en-US" dirty="0" smtClean="0"/>
              <a:t>Anything </a:t>
            </a:r>
          </a:p>
          <a:p>
            <a:pPr marL="0" indent="0">
              <a:buNone/>
            </a:pPr>
            <a:r>
              <a:rPr lang="en-US" dirty="0" smtClean="0"/>
              <a:t>Else?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2874965"/>
            <a:ext cx="56197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165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Searches for Drugs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69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8534400" cy="1139825"/>
          </a:xfrm>
        </p:spPr>
        <p:txBody>
          <a:bodyPr/>
          <a:lstStyle/>
          <a:p>
            <a:r>
              <a:rPr lang="en-US" dirty="0" smtClean="0">
                <a:latin typeface="Georgia" panose="02040502050405020303" pitchFamily="18" charset="0"/>
              </a:rPr>
              <a:t>“Bath Salts”</a:t>
            </a:r>
            <a:endParaRPr lang="en-US" dirty="0">
              <a:latin typeface="Georgia" panose="02040502050405020303" pitchFamily="18" charset="0"/>
            </a:endParaRPr>
          </a:p>
        </p:txBody>
      </p:sp>
      <p:sp>
        <p:nvSpPr>
          <p:cNvPr id="7" name="Footer Placeholder 3"/>
          <p:cNvSpPr>
            <a:spLocks noGrp="1"/>
          </p:cNvSpPr>
          <p:nvPr>
            <p:ph type="ftr" sz="quarter" idx="4294967295"/>
          </p:nvPr>
        </p:nvSpPr>
        <p:spPr>
          <a:xfrm>
            <a:off x="0" y="6477000"/>
            <a:ext cx="8229600" cy="228600"/>
          </a:xfrm>
          <a:prstGeom prst="rect">
            <a:avLst/>
          </a:prstGeom>
        </p:spPr>
        <p:txBody>
          <a:bodyPr/>
          <a:lstStyle/>
          <a:p>
            <a:pPr algn="ctr"/>
            <a:r>
              <a:rPr lang="en-US" sz="1200" dirty="0" smtClean="0">
                <a:latin typeface="Garamond" pitchFamily="18" charset="0"/>
              </a:rPr>
              <a:t>© 2012 University of North Carolina at Chapel Hill and NC Division of Public Health, NC DHHS</a:t>
            </a:r>
            <a:endParaRPr lang="en-US" altLang="en-US" sz="1200" dirty="0">
              <a:latin typeface="Garamond" pitchFamily="18" charset="0"/>
            </a:endParaRP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188721"/>
            <a:ext cx="8178800" cy="490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flipV="1">
            <a:off x="5334000" y="2385061"/>
            <a:ext cx="0" cy="2514600"/>
          </a:xfrm>
          <a:prstGeom prst="line">
            <a:avLst/>
          </a:prstGeom>
          <a:solidFill>
            <a:schemeClr val="accent1"/>
          </a:solidFill>
          <a:ln w="38100" cap="flat" cmpd="sng" algn="ctr">
            <a:solidFill>
              <a:schemeClr val="accent2"/>
            </a:solidFill>
            <a:prstDash val="solid"/>
            <a:round/>
            <a:headEnd type="none" w="sm" len="sm"/>
            <a:tailEnd type="none" w="sm" len="sm"/>
          </a:ln>
          <a:effectLst/>
        </p:spPr>
      </p:cxnSp>
      <p:sp>
        <p:nvSpPr>
          <p:cNvPr id="3" name="TextBox 2"/>
          <p:cNvSpPr txBox="1"/>
          <p:nvPr/>
        </p:nvSpPr>
        <p:spPr>
          <a:xfrm>
            <a:off x="5791200" y="2286000"/>
            <a:ext cx="2209800" cy="646331"/>
          </a:xfrm>
          <a:prstGeom prst="rect">
            <a:avLst/>
          </a:prstGeom>
          <a:solidFill>
            <a:schemeClr val="accent2"/>
          </a:solidFill>
        </p:spPr>
        <p:txBody>
          <a:bodyPr wrap="square" rtlCol="0">
            <a:spAutoFit/>
          </a:bodyPr>
          <a:lstStyle/>
          <a:p>
            <a:r>
              <a:rPr lang="en-US" dirty="0" smtClean="0"/>
              <a:t>6/1/2011: now illegal in NC</a:t>
            </a:r>
            <a:endParaRPr lang="en-US" dirty="0"/>
          </a:p>
        </p:txBody>
      </p:sp>
      <p:cxnSp>
        <p:nvCxnSpPr>
          <p:cNvPr id="6" name="Straight Arrow Connector 5"/>
          <p:cNvCxnSpPr/>
          <p:nvPr/>
        </p:nvCxnSpPr>
        <p:spPr bwMode="auto">
          <a:xfrm>
            <a:off x="5334000" y="2609165"/>
            <a:ext cx="457200" cy="0"/>
          </a:xfrm>
          <a:prstGeom prst="straightConnector1">
            <a:avLst/>
          </a:prstGeom>
          <a:solidFill>
            <a:schemeClr val="accent1"/>
          </a:solidFill>
          <a:ln w="25400" cap="flat" cmpd="sng" algn="ctr">
            <a:solidFill>
              <a:schemeClr val="accent2"/>
            </a:solidFill>
            <a:prstDash val="solid"/>
            <a:round/>
            <a:headEnd type="none" w="sm" len="sm"/>
            <a:tailEnd type="arrow"/>
          </a:ln>
          <a:effectLst/>
        </p:spPr>
      </p:cxnSp>
    </p:spTree>
    <p:extLst>
      <p:ext uri="{BB962C8B-B14F-4D97-AF65-F5344CB8AC3E}">
        <p14:creationId xmlns:p14="http://schemas.microsoft.com/office/powerpoint/2010/main" val="1614654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Georgia" panose="02040502050405020303" pitchFamily="18" charset="0"/>
              </a:rPr>
              <a:t>Hoverboard</a:t>
            </a:r>
            <a:r>
              <a:rPr lang="en-US" dirty="0" smtClean="0">
                <a:latin typeface="Georgia" panose="02040502050405020303" pitchFamily="18" charset="0"/>
              </a:rPr>
              <a:t>-related</a:t>
            </a:r>
            <a:endParaRPr lang="en-US" dirty="0">
              <a:latin typeface="Georgia" panose="02040502050405020303" pitchFamily="18" charset="0"/>
            </a:endParaRPr>
          </a:p>
        </p:txBody>
      </p:sp>
      <p:sp>
        <p:nvSpPr>
          <p:cNvPr id="4" name="AutoShape 2" descr="https://www.ncdetect.org/ReportsPortal/servlet/DisplayChart?filename=jfreechart-573088785971169916.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295400"/>
            <a:ext cx="8763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643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609600"/>
            <a:ext cx="7772400" cy="685800"/>
          </a:xfrm>
        </p:spPr>
        <p:txBody>
          <a:bodyPr/>
          <a:lstStyle/>
          <a:p>
            <a:r>
              <a:rPr lang="en-US" altLang="en-US" smtClean="0"/>
              <a:t>Hoverboard-related Injuries</a:t>
            </a:r>
          </a:p>
        </p:txBody>
      </p:sp>
      <p:graphicFrame>
        <p:nvGraphicFramePr>
          <p:cNvPr id="4" name="Content Placeholder 3"/>
          <p:cNvGraphicFramePr>
            <a:graphicFrameLocks noGrp="1"/>
          </p:cNvGraphicFramePr>
          <p:nvPr>
            <p:ph idx="1"/>
          </p:nvPr>
        </p:nvGraphicFramePr>
        <p:xfrm>
          <a:off x="590550" y="1698625"/>
          <a:ext cx="7772400" cy="4059239"/>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503392011"/>
                    </a:ext>
                  </a:extLst>
                </a:gridCol>
                <a:gridCol w="2590800">
                  <a:extLst>
                    <a:ext uri="{9D8B030D-6E8A-4147-A177-3AD203B41FA5}">
                      <a16:colId xmlns:a16="http://schemas.microsoft.com/office/drawing/2014/main" val="4058452148"/>
                    </a:ext>
                  </a:extLst>
                </a:gridCol>
                <a:gridCol w="2590800">
                  <a:extLst>
                    <a:ext uri="{9D8B030D-6E8A-4147-A177-3AD203B41FA5}">
                      <a16:colId xmlns:a16="http://schemas.microsoft.com/office/drawing/2014/main" val="3225080780"/>
                    </a:ext>
                  </a:extLst>
                </a:gridCol>
              </a:tblGrid>
              <a:tr h="370869">
                <a:tc>
                  <a:txBody>
                    <a:bodyPr/>
                    <a:lstStyle/>
                    <a:p>
                      <a:r>
                        <a:rPr lang="en-US" sz="1600" dirty="0" smtClean="0"/>
                        <a:t>CC</a:t>
                      </a:r>
                      <a:r>
                        <a:rPr lang="en-US" sz="1600" baseline="0" dirty="0" smtClean="0"/>
                        <a:t> or</a:t>
                      </a:r>
                      <a:r>
                        <a:rPr lang="en-US" sz="1600" dirty="0" smtClean="0"/>
                        <a:t> Triage Note</a:t>
                      </a:r>
                      <a:endParaRPr lang="en-US" sz="1600" dirty="0"/>
                    </a:p>
                  </a:txBody>
                  <a:tcPr marT="45724" marB="45724"/>
                </a:tc>
                <a:tc>
                  <a:txBody>
                    <a:bodyPr/>
                    <a:lstStyle/>
                    <a:p>
                      <a:r>
                        <a:rPr lang="en-US" sz="1600" dirty="0" smtClean="0"/>
                        <a:t>Diagnosis Codes</a:t>
                      </a:r>
                      <a:endParaRPr lang="en-US" sz="1600" dirty="0"/>
                    </a:p>
                  </a:txBody>
                  <a:tcPr marT="45724" marB="45724"/>
                </a:tc>
                <a:tc>
                  <a:txBody>
                    <a:bodyPr/>
                    <a:lstStyle/>
                    <a:p>
                      <a:r>
                        <a:rPr lang="en-US" sz="1600" dirty="0" smtClean="0"/>
                        <a:t>External</a:t>
                      </a:r>
                      <a:r>
                        <a:rPr lang="en-US" sz="1600" baseline="0" dirty="0" smtClean="0"/>
                        <a:t> Cause Injury</a:t>
                      </a:r>
                      <a:endParaRPr lang="en-US" sz="1600" dirty="0"/>
                    </a:p>
                  </a:txBody>
                  <a:tcPr marT="45724" marB="45724"/>
                </a:tc>
                <a:extLst>
                  <a:ext uri="{0D108BD9-81ED-4DB2-BD59-A6C34878D82A}">
                    <a16:rowId xmlns:a16="http://schemas.microsoft.com/office/drawing/2014/main" val="3083670407"/>
                  </a:ext>
                </a:extLst>
              </a:tr>
              <a:tr h="1066884">
                <a:tc>
                  <a:txBody>
                    <a:bodyPr/>
                    <a:lstStyle/>
                    <a:p>
                      <a:r>
                        <a:rPr lang="en-US" sz="1600" dirty="0" smtClean="0"/>
                        <a:t>Pt was on </a:t>
                      </a:r>
                      <a:r>
                        <a:rPr lang="en-US" sz="1600" dirty="0" err="1" smtClean="0"/>
                        <a:t>hoverboard</a:t>
                      </a:r>
                      <a:r>
                        <a:rPr lang="en-US" sz="1600" dirty="0" smtClean="0"/>
                        <a:t> when he fell off just PTA. Pt has </a:t>
                      </a:r>
                      <a:r>
                        <a:rPr lang="en-US" sz="1600" dirty="0" err="1" smtClean="0"/>
                        <a:t>approx</a:t>
                      </a:r>
                      <a:r>
                        <a:rPr lang="en-US" sz="1600" dirty="0" smtClean="0"/>
                        <a:t> 2 cm lac to left </a:t>
                      </a:r>
                      <a:r>
                        <a:rPr lang="en-US" sz="1600" dirty="0" err="1" smtClean="0"/>
                        <a:t>temperal</a:t>
                      </a:r>
                      <a:r>
                        <a:rPr lang="en-US" sz="1600" dirty="0" smtClean="0"/>
                        <a:t> area.</a:t>
                      </a:r>
                      <a:endParaRPr lang="en-US" sz="1600" dirty="0"/>
                    </a:p>
                  </a:txBody>
                  <a:tcPr marT="45724" marB="45724"/>
                </a:tc>
                <a:tc>
                  <a:txBody>
                    <a:bodyPr/>
                    <a:lstStyle/>
                    <a:p>
                      <a:r>
                        <a:rPr lang="en-US" sz="1600" dirty="0" smtClean="0"/>
                        <a:t>S01.01XA - LACERATION WITHOUT FOREIGN BODY OF SCALP, INITIAL ENCOUNTER</a:t>
                      </a:r>
                      <a:endParaRPr lang="en-US" sz="1600" dirty="0"/>
                    </a:p>
                  </a:txBody>
                  <a:tcPr marT="45724" marB="45724"/>
                </a:tc>
                <a:tc>
                  <a:txBody>
                    <a:bodyPr/>
                    <a:lstStyle/>
                    <a:p>
                      <a:r>
                        <a:rPr lang="en-US" sz="1600" dirty="0" smtClean="0"/>
                        <a:t>W22.03XA - WALKED INTO FURNITURE, INITIAL ENCOUNTER</a:t>
                      </a:r>
                      <a:endParaRPr lang="en-US" sz="1600" dirty="0"/>
                    </a:p>
                  </a:txBody>
                  <a:tcPr marT="45724" marB="45724"/>
                </a:tc>
                <a:extLst>
                  <a:ext uri="{0D108BD9-81ED-4DB2-BD59-A6C34878D82A}">
                    <a16:rowId xmlns:a16="http://schemas.microsoft.com/office/drawing/2014/main" val="2235118851"/>
                  </a:ext>
                </a:extLst>
              </a:tr>
              <a:tr h="1310743">
                <a:tc>
                  <a:txBody>
                    <a:bodyPr/>
                    <a:lstStyle/>
                    <a:p>
                      <a:r>
                        <a:rPr lang="en-US" sz="1600" dirty="0" err="1" smtClean="0"/>
                        <a:t>pt</a:t>
                      </a:r>
                      <a:r>
                        <a:rPr lang="en-US" sz="1600" dirty="0" smtClean="0"/>
                        <a:t> states he fell off a </a:t>
                      </a:r>
                      <a:r>
                        <a:rPr lang="en-US" sz="1600" dirty="0" err="1" smtClean="0"/>
                        <a:t>hoverboard</a:t>
                      </a:r>
                      <a:r>
                        <a:rPr lang="en-US" sz="1600" dirty="0" smtClean="0"/>
                        <a:t> last pm now headache light and noise sensitive</a:t>
                      </a:r>
                      <a:endParaRPr lang="en-US" sz="1600" dirty="0"/>
                    </a:p>
                  </a:txBody>
                  <a:tcPr marT="45724" marB="45724"/>
                </a:tc>
                <a:tc>
                  <a:txBody>
                    <a:bodyPr/>
                    <a:lstStyle/>
                    <a:p>
                      <a:r>
                        <a:rPr lang="en-US" sz="1600" dirty="0" smtClean="0"/>
                        <a:t>S06.0X9A - CONCUSSION WITH LOSS OF CONSCIOUSNESS OF UNSPECIFIED DURATION, INITIAL ENCOUNTER</a:t>
                      </a:r>
                      <a:endParaRPr lang="en-US" sz="1600" dirty="0"/>
                    </a:p>
                  </a:txBody>
                  <a:tcPr marT="45724" marB="45724"/>
                </a:tc>
                <a:tc>
                  <a:txBody>
                    <a:bodyPr/>
                    <a:lstStyle/>
                    <a:p>
                      <a:r>
                        <a:rPr lang="en-US" sz="1600" dirty="0" smtClean="0"/>
                        <a:t>None Listed</a:t>
                      </a:r>
                      <a:endParaRPr lang="en-US" sz="1600" dirty="0"/>
                    </a:p>
                  </a:txBody>
                  <a:tcPr marT="45724" marB="45724"/>
                </a:tc>
                <a:extLst>
                  <a:ext uri="{0D108BD9-81ED-4DB2-BD59-A6C34878D82A}">
                    <a16:rowId xmlns:a16="http://schemas.microsoft.com/office/drawing/2014/main" val="4104844305"/>
                  </a:ext>
                </a:extLst>
              </a:tr>
              <a:tr h="1310743">
                <a:tc>
                  <a:txBody>
                    <a:bodyPr/>
                    <a:lstStyle/>
                    <a:p>
                      <a:r>
                        <a:rPr lang="en-US" sz="1600" dirty="0" smtClean="0"/>
                        <a:t>Riding hover board at 7pm, left arm injury, no </a:t>
                      </a:r>
                      <a:r>
                        <a:rPr lang="en-US" sz="1600" dirty="0" err="1" smtClean="0"/>
                        <a:t>loc</a:t>
                      </a:r>
                      <a:r>
                        <a:rPr lang="en-US" sz="1600" dirty="0" smtClean="0"/>
                        <a:t>, no </a:t>
                      </a:r>
                      <a:r>
                        <a:rPr lang="en-US" sz="1600" dirty="0" err="1" smtClean="0"/>
                        <a:t>vomiting,GCS</a:t>
                      </a:r>
                      <a:r>
                        <a:rPr lang="en-US" sz="1600" dirty="0" smtClean="0"/>
                        <a:t> 15</a:t>
                      </a:r>
                      <a:endParaRPr lang="en-US" sz="1600" dirty="0"/>
                    </a:p>
                  </a:txBody>
                  <a:tcPr marT="45724" marB="45724"/>
                </a:tc>
                <a:tc>
                  <a:txBody>
                    <a:bodyPr/>
                    <a:lstStyle/>
                    <a:p>
                      <a:r>
                        <a:rPr lang="en-US" sz="1600" dirty="0" smtClean="0"/>
                        <a:t>S52.552A - OTHER EXTRAARTICULAR FRACTURE OF LOWER END OF LEFT RADIUS, INITIAL ENCOUNTER FOR CLOSED FRACTURE</a:t>
                      </a:r>
                      <a:endParaRPr lang="en-US" sz="1600" dirty="0"/>
                    </a:p>
                  </a:txBody>
                  <a:tcPr marT="45724" marB="45724"/>
                </a:tc>
                <a:tc>
                  <a:txBody>
                    <a:bodyPr/>
                    <a:lstStyle/>
                    <a:p>
                      <a:r>
                        <a:rPr lang="en-US" sz="1600" dirty="0" smtClean="0"/>
                        <a:t>W17.89XA - OTHER FALL FROM ONE LEVEL TO ANOTHER, INITIAL ENCOUNTER</a:t>
                      </a:r>
                      <a:endParaRPr lang="en-US" sz="1600" dirty="0"/>
                    </a:p>
                  </a:txBody>
                  <a:tcPr marT="45724" marB="45724"/>
                </a:tc>
                <a:extLst>
                  <a:ext uri="{0D108BD9-81ED-4DB2-BD59-A6C34878D82A}">
                    <a16:rowId xmlns:a16="http://schemas.microsoft.com/office/drawing/2014/main" val="90767951"/>
                  </a:ext>
                </a:extLst>
              </a:tr>
            </a:tbl>
          </a:graphicData>
        </a:graphic>
      </p:graphicFrame>
      <p:sp>
        <p:nvSpPr>
          <p:cNvPr id="5" name="TextBox 4"/>
          <p:cNvSpPr txBox="1"/>
          <p:nvPr/>
        </p:nvSpPr>
        <p:spPr>
          <a:xfrm>
            <a:off x="457200" y="5719764"/>
            <a:ext cx="8229600" cy="306387"/>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E3A60"/>
                </a:solidFill>
                <a:effectLst/>
                <a:uLnTx/>
                <a:uFillTx/>
                <a:latin typeface="Calibri" pitchFamily="34" charset="0"/>
                <a:ea typeface="+mn-ea"/>
                <a:cs typeface="Arial" panose="020B0604020202020204" pitchFamily="34" charset="0"/>
              </a:rPr>
              <a:t>© 2016 University of North Carolina at Chapel Hill and NC Division of Public Health</a:t>
            </a:r>
          </a:p>
        </p:txBody>
      </p:sp>
    </p:spTree>
    <p:extLst>
      <p:ext uri="{BB962C8B-B14F-4D97-AF65-F5344CB8AC3E}">
        <p14:creationId xmlns:p14="http://schemas.microsoft.com/office/powerpoint/2010/main" val="3459057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 African Travel </a:t>
            </a:r>
            <a:r>
              <a:rPr lang="en-US" dirty="0" err="1" smtClean="0"/>
              <a:t>Hx</a:t>
            </a:r>
            <a:r>
              <a:rPr lang="en-US" dirty="0" smtClean="0"/>
              <a:t> Monitoring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383601"/>
              </p:ext>
            </p:extLst>
          </p:nvPr>
        </p:nvGraphicFramePr>
        <p:xfrm>
          <a:off x="533400" y="1524000"/>
          <a:ext cx="8115300" cy="475488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3162300">
                  <a:extLst>
                    <a:ext uri="{9D8B030D-6E8A-4147-A177-3AD203B41FA5}">
                      <a16:colId xmlns:a16="http://schemas.microsoft.com/office/drawing/2014/main" val="20004"/>
                    </a:ext>
                  </a:extLst>
                </a:gridCol>
              </a:tblGrid>
              <a:tr h="370840">
                <a:tc>
                  <a:txBody>
                    <a:bodyPr/>
                    <a:lstStyle/>
                    <a:p>
                      <a:r>
                        <a:rPr lang="en-US" dirty="0" smtClean="0"/>
                        <a:t>Hospital</a:t>
                      </a:r>
                      <a:endParaRPr lang="en-US" dirty="0"/>
                    </a:p>
                  </a:txBody>
                  <a:tcPr/>
                </a:tc>
                <a:tc>
                  <a:txBody>
                    <a:bodyPr/>
                    <a:lstStyle/>
                    <a:p>
                      <a:r>
                        <a:rPr lang="en-US" dirty="0" smtClean="0"/>
                        <a:t>Arrival</a:t>
                      </a:r>
                      <a:r>
                        <a:rPr lang="en-US" baseline="0" dirty="0" smtClean="0"/>
                        <a:t> Date &amp; Time</a:t>
                      </a:r>
                      <a:endParaRPr lang="en-US" dirty="0"/>
                    </a:p>
                  </a:txBody>
                  <a:tcPr/>
                </a:tc>
                <a:tc>
                  <a:txBody>
                    <a:bodyPr/>
                    <a:lstStyle/>
                    <a:p>
                      <a:r>
                        <a:rPr lang="en-US" dirty="0" smtClean="0"/>
                        <a:t>Age</a:t>
                      </a:r>
                      <a:endParaRPr lang="en-US" dirty="0"/>
                    </a:p>
                  </a:txBody>
                  <a:tcPr/>
                </a:tc>
                <a:tc>
                  <a:txBody>
                    <a:bodyPr/>
                    <a:lstStyle/>
                    <a:p>
                      <a:r>
                        <a:rPr lang="en-US" dirty="0" smtClean="0"/>
                        <a:t>Chief</a:t>
                      </a:r>
                      <a:r>
                        <a:rPr lang="en-US" baseline="0" dirty="0" smtClean="0"/>
                        <a:t> Complaint </a:t>
                      </a:r>
                      <a:endParaRPr lang="en-US" dirty="0"/>
                    </a:p>
                  </a:txBody>
                  <a:tcPr/>
                </a:tc>
                <a:tc>
                  <a:txBody>
                    <a:bodyPr/>
                    <a:lstStyle/>
                    <a:p>
                      <a:r>
                        <a:rPr lang="en-US" dirty="0" smtClean="0"/>
                        <a:t>Triage</a:t>
                      </a:r>
                      <a:r>
                        <a:rPr lang="en-US" baseline="0" dirty="0" smtClean="0"/>
                        <a:t> Notes</a:t>
                      </a:r>
                      <a:endParaRPr lang="en-US" dirty="0"/>
                    </a:p>
                  </a:txBody>
                  <a:tcPr/>
                </a:tc>
                <a:extLst>
                  <a:ext uri="{0D108BD9-81ED-4DB2-BD59-A6C34878D82A}">
                    <a16:rowId xmlns:a16="http://schemas.microsoft.com/office/drawing/2014/main" val="10000"/>
                  </a:ext>
                </a:extLst>
              </a:tr>
              <a:tr h="370840">
                <a:tc>
                  <a:txBody>
                    <a:bodyPr/>
                    <a:lstStyle/>
                    <a:p>
                      <a:r>
                        <a:rPr lang="en-US" dirty="0" smtClean="0"/>
                        <a:t>XX</a:t>
                      </a:r>
                      <a:endParaRPr lang="en-US" dirty="0"/>
                    </a:p>
                  </a:txBody>
                  <a:tcPr/>
                </a:tc>
                <a:tc>
                  <a:txBody>
                    <a:bodyPr/>
                    <a:lstStyle/>
                    <a:p>
                      <a:r>
                        <a:rPr lang="en-US" dirty="0" smtClean="0"/>
                        <a:t>XX</a:t>
                      </a:r>
                      <a:endParaRPr lang="en-US" dirty="0"/>
                    </a:p>
                  </a:txBody>
                  <a:tcPr/>
                </a:tc>
                <a:tc>
                  <a:txBody>
                    <a:bodyPr/>
                    <a:lstStyle/>
                    <a:p>
                      <a:r>
                        <a:rPr lang="en-US" dirty="0" smtClean="0"/>
                        <a:t>XX</a:t>
                      </a:r>
                      <a:endParaRPr lang="en-US" dirty="0"/>
                    </a:p>
                  </a:txBody>
                  <a:tcPr/>
                </a:tc>
                <a:tc>
                  <a: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en-US" dirty="0" smtClean="0"/>
                        <a:t>Just returned from Africa today-stomach pain</a:t>
                      </a:r>
                    </a:p>
                  </a:txBody>
                  <a:tcPr anchor="ctr"/>
                </a:tc>
                <a:tc>
                  <a:txBody>
                    <a:bodyPr/>
                    <a:lstStyle/>
                    <a:p>
                      <a:endParaRPr lang="en-US" dirty="0"/>
                    </a:p>
                  </a:txBody>
                  <a:tcPr anchor="ctr"/>
                </a:tc>
                <a:extLst>
                  <a:ext uri="{0D108BD9-81ED-4DB2-BD59-A6C34878D82A}">
                    <a16:rowId xmlns:a16="http://schemas.microsoft.com/office/drawing/2014/main" val="10001"/>
                  </a:ext>
                </a:extLst>
              </a:tr>
              <a:tr h="370840">
                <a:tc>
                  <a:txBody>
                    <a:bodyPr/>
                    <a:lstStyle/>
                    <a:p>
                      <a:r>
                        <a:rPr lang="en-US" dirty="0" smtClean="0"/>
                        <a:t>XX</a:t>
                      </a:r>
                      <a:endParaRPr lang="en-US" dirty="0"/>
                    </a:p>
                  </a:txBody>
                  <a:tcPr/>
                </a:tc>
                <a:tc>
                  <a:txBody>
                    <a:bodyPr/>
                    <a:lstStyle/>
                    <a:p>
                      <a:r>
                        <a:rPr lang="en-US" dirty="0" smtClean="0"/>
                        <a:t>XX</a:t>
                      </a:r>
                      <a:endParaRPr lang="en-US" dirty="0"/>
                    </a:p>
                  </a:txBody>
                  <a:tcPr/>
                </a:tc>
                <a:tc>
                  <a:txBody>
                    <a:bodyPr/>
                    <a:lstStyle/>
                    <a:p>
                      <a:r>
                        <a:rPr lang="en-US" dirty="0" smtClean="0"/>
                        <a:t>XX</a:t>
                      </a:r>
                      <a:endParaRPr lang="en-US" dirty="0"/>
                    </a:p>
                  </a:txBody>
                  <a:tcPr/>
                </a:tc>
                <a:tc>
                  <a:txBody>
                    <a:bodyPr/>
                    <a:lstStyle/>
                    <a:p>
                      <a:r>
                        <a:rPr lang="en-US" dirty="0" smtClean="0"/>
                        <a:t>traveled from </a:t>
                      </a:r>
                      <a:r>
                        <a:rPr lang="en-US" dirty="0" err="1" smtClean="0"/>
                        <a:t>nigeria</a:t>
                      </a:r>
                      <a:r>
                        <a:rPr lang="en-US" dirty="0" smtClean="0"/>
                        <a:t> on 09/08/2014</a:t>
                      </a:r>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Headache</a:t>
                      </a:r>
                      <a:endParaRPr lang="en-US" dirty="0"/>
                    </a:p>
                  </a:txBody>
                  <a:tcPr/>
                </a:tc>
                <a:tc>
                  <a:txBody>
                    <a:bodyPr/>
                    <a:lstStyle/>
                    <a:p>
                      <a:r>
                        <a:rPr lang="en-US" dirty="0" smtClean="0"/>
                        <a:t>Chief Complaint Subjective: Pt was on a plane from Johannesburg, South Africa today and developed a headache, fever, nausea and stiff neck. Pt with several episodes of vomiting, denies diarrhea.</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878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Free text data processing for surveillance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8884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latin typeface="Georgia" panose="02040502050405020303" pitchFamily="18" charset="0"/>
              </a:rPr>
              <a:t>Sample Free Text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2233015"/>
              </p:ext>
            </p:extLst>
          </p:nvPr>
        </p:nvGraphicFramePr>
        <p:xfrm>
          <a:off x="457200" y="1371600"/>
          <a:ext cx="8229600" cy="457771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Sample Chief Complaints</a:t>
                      </a: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Sample Triage Notes</a:t>
                      </a: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FLU SYMPTOMS</a:t>
                      </a: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t>
                      </a:r>
                      <a:r>
                        <a:rPr kumimoji="0" lang="en-US" sz="1800" b="1" u="none" strike="noStrike" cap="none" normalizeH="0" baseline="0" dirty="0" smtClean="0">
                          <a:ln>
                            <a:noFill/>
                          </a:ln>
                          <a:solidFill>
                            <a:srgbClr val="00B050"/>
                          </a:solidFill>
                          <a:effectLst/>
                        </a:rPr>
                        <a:t>FEVER</a:t>
                      </a:r>
                      <a:r>
                        <a:rPr kumimoji="0" lang="en-US" sz="1800" u="none" strike="noStrike" cap="none" normalizeH="0" baseline="0" dirty="0" smtClean="0">
                          <a:ln>
                            <a:noFill/>
                          </a:ln>
                          <a:effectLst/>
                        </a:rPr>
                        <a:t> </a:t>
                      </a:r>
                      <a:r>
                        <a:rPr kumimoji="0" lang="en-US" sz="1800" b="1" u="none" strike="noStrike" cap="none" normalizeH="0" baseline="0" dirty="0" smtClean="0">
                          <a:ln>
                            <a:noFill/>
                          </a:ln>
                          <a:solidFill>
                            <a:srgbClr val="00B050"/>
                          </a:solidFill>
                          <a:effectLst/>
                        </a:rPr>
                        <a:t>DIARRHEA</a:t>
                      </a:r>
                      <a:r>
                        <a:rPr kumimoji="0" lang="en-US" sz="1800" u="none" strike="noStrike" cap="none" normalizeH="0" baseline="0" dirty="0" smtClean="0">
                          <a:ln>
                            <a:noFill/>
                          </a:ln>
                          <a:effectLst/>
                        </a:rPr>
                        <a:t> AND </a:t>
                      </a:r>
                      <a:r>
                        <a:rPr kumimoji="0" lang="en-US" sz="1800" b="1" u="none" strike="noStrike" cap="none" normalizeH="0" baseline="0" dirty="0" smtClean="0">
                          <a:ln>
                            <a:noFill/>
                          </a:ln>
                          <a:solidFill>
                            <a:srgbClr val="00B050"/>
                          </a:solidFill>
                          <a:effectLst/>
                        </a:rPr>
                        <a:t>COUGH</a:t>
                      </a:r>
                      <a:r>
                        <a:rPr kumimoji="0" lang="en-US" sz="1800" u="none" strike="noStrike" cap="none" normalizeH="0" baseline="0" dirty="0" smtClean="0">
                          <a:ln>
                            <a:noFill/>
                          </a:ln>
                          <a:effectLst/>
                        </a:rPr>
                        <a:t> ASSOCIATED WITH BODY </a:t>
                      </a:r>
                      <a:r>
                        <a:rPr kumimoji="0" lang="en-US" sz="1800" b="1" u="none" strike="noStrike" cap="none" normalizeH="0" baseline="0" dirty="0" smtClean="0">
                          <a:ln>
                            <a:noFill/>
                          </a:ln>
                          <a:solidFill>
                            <a:srgbClr val="00B050"/>
                          </a:solidFill>
                          <a:effectLst/>
                        </a:rPr>
                        <a:t>ACHES</a:t>
                      </a:r>
                      <a:r>
                        <a:rPr kumimoji="0" lang="en-US" sz="1800" u="none" strike="noStrike" cap="none" normalizeH="0" baseline="0" dirty="0" smtClean="0">
                          <a:ln>
                            <a:noFill/>
                          </a:ln>
                          <a:effectLst/>
                        </a:rPr>
                        <a:t> SYMPTOMS X 4 DAYS}</a:t>
                      </a: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FEVER</a:t>
                      </a: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FF00FF"/>
                          </a:solidFill>
                          <a:effectLst/>
                        </a:rPr>
                        <a:t>VISITED AFRICA </a:t>
                      </a:r>
                      <a:r>
                        <a:rPr kumimoji="0" lang="en-US" sz="1800" u="none" strike="noStrike" cap="none" normalizeH="0" baseline="0" dirty="0" smtClean="0">
                          <a:ln>
                            <a:noFill/>
                          </a:ln>
                          <a:effectLst/>
                        </a:rPr>
                        <a:t>5 WEEKS AGO. C/O </a:t>
                      </a:r>
                      <a:r>
                        <a:rPr kumimoji="0" lang="en-US" sz="1800" b="1" u="none" strike="noStrike" cap="none" normalizeH="0" baseline="0" dirty="0" smtClean="0">
                          <a:ln>
                            <a:noFill/>
                          </a:ln>
                          <a:solidFill>
                            <a:srgbClr val="00B050"/>
                          </a:solidFill>
                          <a:effectLst/>
                        </a:rPr>
                        <a:t>FEVER</a:t>
                      </a:r>
                      <a:r>
                        <a:rPr kumimoji="0" lang="en-US" sz="1800" u="none" strike="noStrike" cap="none" normalizeH="0" baseline="0" dirty="0" smtClean="0">
                          <a:ln>
                            <a:noFill/>
                          </a:ln>
                          <a:effectLst/>
                        </a:rPr>
                        <a:t> AND </a:t>
                      </a:r>
                      <a:r>
                        <a:rPr kumimoji="0" lang="en-US" sz="1800" b="1" u="none" strike="noStrike" cap="none" normalizeH="0" baseline="0" dirty="0" smtClean="0">
                          <a:ln>
                            <a:noFill/>
                          </a:ln>
                          <a:solidFill>
                            <a:srgbClr val="00B050"/>
                          </a:solidFill>
                          <a:effectLst/>
                        </a:rPr>
                        <a:t>VOMITING</a:t>
                      </a:r>
                      <a:r>
                        <a:rPr kumimoji="0" lang="en-US" sz="1800" u="none" strike="noStrike" cap="none" normalizeH="0" baseline="0" dirty="0" smtClean="0">
                          <a:ln>
                            <a:noFill/>
                          </a:ln>
                          <a:effectLst/>
                        </a:rPr>
                        <a:t> X 3 WEEKS. MOM WANTS PT CHECKED FOR </a:t>
                      </a:r>
                      <a:r>
                        <a:rPr kumimoji="0" lang="en-US" sz="1800" b="1" u="none" strike="noStrike" cap="none" normalizeH="0" baseline="0" dirty="0" smtClean="0">
                          <a:ln>
                            <a:noFill/>
                          </a:ln>
                          <a:solidFill>
                            <a:srgbClr val="00B050"/>
                          </a:solidFill>
                          <a:effectLst/>
                        </a:rPr>
                        <a:t>MALARIA</a:t>
                      </a:r>
                      <a:endParaRPr kumimoji="0" lang="en-US" sz="1800" b="1" i="0" u="none" strike="noStrike" cap="none" normalizeH="0" baseline="0" dirty="0" smtClean="0">
                        <a:ln>
                          <a:noFill/>
                        </a:ln>
                        <a:solidFill>
                          <a:srgbClr val="00B050"/>
                        </a:solidFill>
                        <a:effectLst/>
                        <a:latin typeface="Arial" charset="0"/>
                        <a:cs typeface="Arial" charset="0"/>
                      </a:endParaRPr>
                    </a:p>
                  </a:txBody>
                  <a:tcPr horzOverflow="overflow"/>
                </a:tc>
                <a:extLst>
                  <a:ext uri="{0D108BD9-81ED-4DB2-BD59-A6C34878D82A}">
                    <a16:rowId xmlns:a16="http://schemas.microsoft.com/office/drawing/2014/main" val="10002"/>
                  </a:ext>
                </a:extLst>
              </a:tr>
              <a:tr h="371475">
                <a:tc>
                  <a:txBody>
                    <a:bodyPr/>
                    <a:lstStyle/>
                    <a:p>
                      <a:r>
                        <a:rPr lang="en-US" dirty="0"/>
                        <a:t>SKIN DISORDER</a:t>
                      </a:r>
                    </a:p>
                  </a:txBody>
                  <a:tcPr anchor="ctr"/>
                </a:tc>
                <a:tc>
                  <a:txBody>
                    <a:bodyPr/>
                    <a:lstStyle/>
                    <a:p>
                      <a:r>
                        <a:rPr lang="en-US" dirty="0"/>
                        <a:t>pt has </a:t>
                      </a:r>
                      <a:r>
                        <a:rPr lang="en-US" b="1" dirty="0">
                          <a:solidFill>
                            <a:srgbClr val="00B050"/>
                          </a:solidFill>
                        </a:rPr>
                        <a:t>sore throat </a:t>
                      </a:r>
                      <a:r>
                        <a:rPr lang="en-US" dirty="0"/>
                        <a:t>and swollen lymph glands in neck for last day. also tonight a small bump to left hand developed a necrotic center. pt has been working with sheep carcasses this past week </a:t>
                      </a:r>
                      <a:r>
                        <a:rPr lang="en-US" dirty="0" err="1"/>
                        <a:t>adn</a:t>
                      </a:r>
                      <a:r>
                        <a:rPr lang="en-US" dirty="0"/>
                        <a:t> is worried about </a:t>
                      </a:r>
                      <a:r>
                        <a:rPr lang="en-US" b="1" dirty="0">
                          <a:solidFill>
                            <a:srgbClr val="00B050"/>
                          </a:solidFill>
                        </a:rPr>
                        <a:t>anthrax</a:t>
                      </a:r>
                      <a:r>
                        <a:rPr lang="en-US" dirty="0"/>
                        <a:t>.</a:t>
                      </a:r>
                    </a:p>
                  </a:txBody>
                  <a:tcPr anchor="ctr"/>
                </a:tc>
                <a:extLst>
                  <a:ext uri="{0D108BD9-81ED-4DB2-BD59-A6C34878D82A}">
                    <a16:rowId xmlns:a16="http://schemas.microsoft.com/office/drawing/2014/main" val="10003"/>
                  </a:ext>
                </a:extLst>
              </a:tr>
              <a:tr h="371475">
                <a:tc>
                  <a:txBody>
                    <a:bodyPr/>
                    <a:lstStyle/>
                    <a:p>
                      <a:r>
                        <a:rPr lang="en-US" dirty="0"/>
                        <a:t>DIAHERRA</a:t>
                      </a:r>
                    </a:p>
                  </a:txBody>
                  <a:tcPr anchor="ctr"/>
                </a:tc>
                <a:tc>
                  <a:txBody>
                    <a:bodyPr/>
                    <a:lstStyle/>
                    <a:p>
                      <a:r>
                        <a:rPr lang="en-US" dirty="0"/>
                        <a:t>pt ate peter pan </a:t>
                      </a:r>
                      <a:r>
                        <a:rPr lang="en-US" b="1" dirty="0">
                          <a:solidFill>
                            <a:srgbClr val="00B050"/>
                          </a:solidFill>
                        </a:rPr>
                        <a:t>peanut butter </a:t>
                      </a:r>
                      <a:r>
                        <a:rPr lang="en-US" dirty="0"/>
                        <a:t>that had been recalled and thinks he may have </a:t>
                      </a:r>
                      <a:r>
                        <a:rPr lang="en-US" b="1" dirty="0">
                          <a:solidFill>
                            <a:srgbClr val="00B050"/>
                          </a:solidFill>
                        </a:rPr>
                        <a:t>salmonella</a:t>
                      </a:r>
                      <a:r>
                        <a:rPr lang="en-US" dirty="0"/>
                        <a:t> poisoning - really </a:t>
                      </a:r>
                      <a:r>
                        <a:rPr lang="en-US" b="1" dirty="0">
                          <a:solidFill>
                            <a:srgbClr val="00B050"/>
                          </a:solidFill>
                        </a:rPr>
                        <a:t>nauseated, fever, diarrhea </a:t>
                      </a:r>
                      <a:r>
                        <a:rPr lang="en-US" dirty="0"/>
                        <a:t>since eating sandwich last pm</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78952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Sample Free Text Data</a:t>
            </a:r>
            <a:endParaRPr lang="en-US" dirty="0">
              <a:latin typeface="Georgia" panose="020405020504050203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8061644"/>
              </p:ext>
            </p:extLst>
          </p:nvPr>
        </p:nvGraphicFramePr>
        <p:xfrm>
          <a:off x="457200" y="1447800"/>
          <a:ext cx="8229600" cy="4217579"/>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604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Sample Chief Complaints</a:t>
                      </a: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Sample Triage Notes</a:t>
                      </a: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tc>
                <a:extLst>
                  <a:ext uri="{0D108BD9-81ED-4DB2-BD59-A6C34878D82A}">
                    <a16:rowId xmlns:a16="http://schemas.microsoft.com/office/drawing/2014/main" val="10000"/>
                  </a:ext>
                </a:extLst>
              </a:tr>
              <a:tr h="1122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Evaluation: mental health</a:t>
                      </a:r>
                    </a:p>
                    <a:p>
                      <a:endParaRPr lang="en-US" dirty="0">
                        <a:solidFill>
                          <a:schemeClr val="bg2"/>
                        </a:solidFill>
                      </a:endParaRPr>
                    </a:p>
                  </a:txBody>
                  <a:tcPr anchor="ctr"/>
                </a:tc>
                <a:tc>
                  <a:txBody>
                    <a:bodyPr/>
                    <a:lstStyle/>
                    <a:p>
                      <a:r>
                        <a:rPr lang="en-US" dirty="0" smtClean="0"/>
                        <a:t>Patient Complaint: Family states he been hallucinating and seeing people this week. Sleeping very little. Has been snorting "</a:t>
                      </a:r>
                      <a:r>
                        <a:rPr lang="en-US" b="1" dirty="0" smtClean="0">
                          <a:solidFill>
                            <a:srgbClr val="00B050"/>
                          </a:solidFill>
                        </a:rPr>
                        <a:t>bath salts</a:t>
                      </a:r>
                      <a:r>
                        <a:rPr lang="en-US" dirty="0" smtClean="0"/>
                        <a:t>" at times.</a:t>
                      </a:r>
                      <a:endParaRPr lang="en-US" dirty="0">
                        <a:solidFill>
                          <a:schemeClr val="bg2"/>
                        </a:solidFill>
                      </a:endParaRPr>
                    </a:p>
                  </a:txBody>
                  <a:tcPr anchor="ctr"/>
                </a:tc>
                <a:extLst>
                  <a:ext uri="{0D108BD9-81ED-4DB2-BD59-A6C34878D82A}">
                    <a16:rowId xmlns:a16="http://schemas.microsoft.com/office/drawing/2014/main" val="10001"/>
                  </a:ext>
                </a:extLst>
              </a:tr>
              <a:tr h="345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Other</a:t>
                      </a:r>
                      <a:endParaRPr kumimoji="0" lang="en-US" sz="1800" b="0" i="0" u="none" strike="noStrike" cap="none" normalizeH="0" baseline="0" dirty="0" smtClean="0">
                        <a:ln>
                          <a:noFill/>
                        </a:ln>
                        <a:solidFill>
                          <a:schemeClr val="bg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possible </a:t>
                      </a:r>
                      <a:r>
                        <a:rPr kumimoji="0" lang="en-US" sz="1800" b="1" u="none" strike="noStrike" cap="none" normalizeH="0" baseline="0" dirty="0" smtClean="0">
                          <a:ln>
                            <a:noFill/>
                          </a:ln>
                          <a:solidFill>
                            <a:srgbClr val="00B050"/>
                          </a:solidFill>
                          <a:effectLst/>
                        </a:rPr>
                        <a:t>food poisoning</a:t>
                      </a:r>
                      <a:endParaRPr kumimoji="0" lang="en-US" sz="1800" b="1" i="0" u="none" strike="noStrike" cap="none" normalizeH="0" baseline="0" dirty="0" smtClean="0">
                        <a:ln>
                          <a:noFill/>
                        </a:ln>
                        <a:solidFill>
                          <a:srgbClr val="00B050"/>
                        </a:solidFill>
                        <a:effectLst/>
                        <a:latin typeface="Arial" charset="0"/>
                        <a:cs typeface="Arial" charset="0"/>
                      </a:endParaRPr>
                    </a:p>
                  </a:txBody>
                  <a:tcPr horzOverflow="overflow"/>
                </a:tc>
                <a:extLst>
                  <a:ext uri="{0D108BD9-81ED-4DB2-BD59-A6C34878D82A}">
                    <a16:rowId xmlns:a16="http://schemas.microsoft.com/office/drawing/2014/main" val="10002"/>
                  </a:ext>
                </a:extLst>
              </a:tr>
              <a:tr h="936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ABD PAIN</a:t>
                      </a:r>
                      <a:endParaRPr lang="en-US" dirty="0">
                        <a:solidFill>
                          <a:schemeClr val="bg2"/>
                        </a:solidFill>
                      </a:endParaRPr>
                    </a:p>
                  </a:txBody>
                  <a:tcPr anchor="ctr"/>
                </a:tc>
                <a:tc>
                  <a:txBody>
                    <a:bodyPr/>
                    <a:lstStyle/>
                    <a:p>
                      <a:r>
                        <a:rPr lang="en-US" dirty="0" err="1" smtClean="0"/>
                        <a:t>pt</a:t>
                      </a:r>
                      <a:r>
                        <a:rPr lang="en-US" dirty="0" smtClean="0"/>
                        <a:t> to triage with </a:t>
                      </a:r>
                      <a:r>
                        <a:rPr lang="en-US" dirty="0" err="1" smtClean="0"/>
                        <a:t>abd</a:t>
                      </a:r>
                      <a:r>
                        <a:rPr lang="en-US" dirty="0" smtClean="0"/>
                        <a:t> pain, bloody stool. states friend was </a:t>
                      </a:r>
                      <a:r>
                        <a:rPr lang="en-US" dirty="0" err="1" smtClean="0"/>
                        <a:t>diagnosised</a:t>
                      </a:r>
                      <a:r>
                        <a:rPr lang="en-US" dirty="0" smtClean="0"/>
                        <a:t> with </a:t>
                      </a:r>
                      <a:r>
                        <a:rPr lang="en-US" b="1" dirty="0" err="1" smtClean="0">
                          <a:solidFill>
                            <a:srgbClr val="00B050"/>
                          </a:solidFill>
                        </a:rPr>
                        <a:t>ecoli</a:t>
                      </a:r>
                      <a:r>
                        <a:rPr lang="en-US" dirty="0" smtClean="0"/>
                        <a:t> yesterday. (ate the same food)</a:t>
                      </a:r>
                      <a:endParaRPr lang="en-US" dirty="0">
                        <a:solidFill>
                          <a:schemeClr val="bg2"/>
                        </a:solidFill>
                      </a:endParaRPr>
                    </a:p>
                  </a:txBody>
                  <a:tcPr anchor="ctr"/>
                </a:tc>
                <a:extLst>
                  <a:ext uri="{0D108BD9-81ED-4DB2-BD59-A6C34878D82A}">
                    <a16:rowId xmlns:a16="http://schemas.microsoft.com/office/drawing/2014/main" val="10003"/>
                  </a:ext>
                </a:extLst>
              </a:tr>
              <a:tr h="1066800">
                <a:tc>
                  <a:txBody>
                    <a:bodyPr/>
                    <a:lstStyle/>
                    <a:p>
                      <a:r>
                        <a:rPr lang="en-US" dirty="0" smtClean="0"/>
                        <a:t>HEAT STROKE?</a:t>
                      </a:r>
                      <a:endParaRPr lang="en-US" dirty="0">
                        <a:solidFill>
                          <a:schemeClr val="bg2"/>
                        </a:solidFill>
                      </a:endParaRPr>
                    </a:p>
                  </a:txBody>
                  <a:tcPr anchor="ctr"/>
                </a:tc>
                <a:tc>
                  <a:txBody>
                    <a:bodyPr/>
                    <a:lstStyle/>
                    <a:p>
                      <a:r>
                        <a:rPr lang="en-US" dirty="0" smtClean="0"/>
                        <a:t>{PT. BROUGHT BY COACH FROM </a:t>
                      </a:r>
                      <a:r>
                        <a:rPr lang="en-US" b="1" dirty="0" smtClean="0">
                          <a:solidFill>
                            <a:srgbClr val="00B050"/>
                          </a:solidFill>
                        </a:rPr>
                        <a:t>FOOTBALL PRACTICE</a:t>
                      </a:r>
                      <a:r>
                        <a:rPr lang="en-US" dirty="0" smtClean="0"/>
                        <a:t> WITH C/O </a:t>
                      </a:r>
                      <a:r>
                        <a:rPr lang="en-US" b="1" dirty="0" smtClean="0">
                          <a:solidFill>
                            <a:srgbClr val="00B050"/>
                          </a:solidFill>
                        </a:rPr>
                        <a:t>OVERHEATED</a:t>
                      </a:r>
                      <a:r>
                        <a:rPr lang="en-US" dirty="0" smtClean="0"/>
                        <a:t>; SHAKY; DIAPHORETIC. PT. HYPERVENTILATING UPON ARRIVAL; C/O CHILLS. IV INIATED UPON ARRIVAL.}</a:t>
                      </a:r>
                      <a:endParaRPr lang="en-US" dirty="0">
                        <a:solidFill>
                          <a:schemeClr val="bg2"/>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8206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686800" cy="1139825"/>
          </a:xfrm>
        </p:spPr>
        <p:txBody>
          <a:bodyPr/>
          <a:lstStyle/>
          <a:p>
            <a:r>
              <a:rPr lang="en-US" sz="3600" dirty="0" smtClean="0">
                <a:latin typeface="Georgia" panose="02040502050405020303" pitchFamily="18" charset="0"/>
              </a:rPr>
              <a:t>Sample Free Text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9182940"/>
              </p:ext>
            </p:extLst>
          </p:nvPr>
        </p:nvGraphicFramePr>
        <p:xfrm>
          <a:off x="457200" y="1219200"/>
          <a:ext cx="8229600" cy="539432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640005">
                <a:tc>
                  <a:txBody>
                    <a:bodyPr/>
                    <a:lstStyle/>
                    <a:p>
                      <a:r>
                        <a:rPr lang="en-US" sz="1800" dirty="0" smtClean="0"/>
                        <a:t>Sample Chief</a:t>
                      </a:r>
                      <a:r>
                        <a:rPr lang="en-US" sz="1800" baseline="0" dirty="0" smtClean="0"/>
                        <a:t> Complaints</a:t>
                      </a:r>
                      <a:endParaRPr lang="en-US" sz="1800" dirty="0"/>
                    </a:p>
                  </a:txBody>
                  <a:tcPr marT="45715" marB="45715"/>
                </a:tc>
                <a:tc>
                  <a:txBody>
                    <a:bodyPr/>
                    <a:lstStyle/>
                    <a:p>
                      <a:r>
                        <a:rPr lang="en-US" sz="1800" dirty="0" smtClean="0"/>
                        <a:t>Sample</a:t>
                      </a:r>
                      <a:r>
                        <a:rPr lang="en-US" sz="1800" baseline="0" dirty="0" smtClean="0"/>
                        <a:t> Triage Notes</a:t>
                      </a:r>
                      <a:endParaRPr lang="en-US" sz="1800" dirty="0"/>
                    </a:p>
                  </a:txBody>
                  <a:tcPr marT="45715" marB="45715"/>
                </a:tc>
                <a:extLst>
                  <a:ext uri="{0D108BD9-81ED-4DB2-BD59-A6C34878D82A}">
                    <a16:rowId xmlns:a16="http://schemas.microsoft.com/office/drawing/2014/main" val="10000"/>
                  </a:ext>
                </a:extLst>
              </a:tr>
              <a:tr h="4754320">
                <a:tc>
                  <a:txBody>
                    <a:bodyPr/>
                    <a:lstStyle/>
                    <a:p>
                      <a:r>
                        <a:rPr lang="en-US" sz="1800" dirty="0" smtClean="0"/>
                        <a:t>FEVER NOS</a:t>
                      </a:r>
                      <a:endParaRPr lang="en-US" sz="1800" dirty="0"/>
                    </a:p>
                  </a:txBody>
                  <a:tcPr marT="45715" marB="45715"/>
                </a:tc>
                <a:tc>
                  <a:txBody>
                    <a:bodyPr/>
                    <a:lstStyle/>
                    <a:p>
                      <a:r>
                        <a:rPr lang="en-US" sz="1800" dirty="0" smtClean="0"/>
                        <a:t>NURSING TRIAGEHPI: Presents with </a:t>
                      </a:r>
                      <a:r>
                        <a:rPr lang="en-US" sz="1800" b="1" dirty="0" smtClean="0">
                          <a:solidFill>
                            <a:srgbClr val="00B050"/>
                          </a:solidFill>
                        </a:rPr>
                        <a:t>chills, coughing</a:t>
                      </a:r>
                      <a:r>
                        <a:rPr lang="en-US" sz="1800" dirty="0" smtClean="0"/>
                        <a:t>, chest hurts, whole </a:t>
                      </a:r>
                      <a:r>
                        <a:rPr lang="en-US" sz="1800" b="1" dirty="0" smtClean="0">
                          <a:solidFill>
                            <a:srgbClr val="00B050"/>
                          </a:solidFill>
                        </a:rPr>
                        <a:t>body aching </a:t>
                      </a:r>
                      <a:r>
                        <a:rPr lang="en-US" sz="1800" dirty="0" smtClean="0"/>
                        <a:t>and have a </a:t>
                      </a:r>
                      <a:r>
                        <a:rPr lang="en-US" sz="1800" b="1" dirty="0" smtClean="0">
                          <a:solidFill>
                            <a:srgbClr val="00B050"/>
                          </a:solidFill>
                        </a:rPr>
                        <a:t>fever</a:t>
                      </a:r>
                      <a:r>
                        <a:rPr lang="en-US" sz="1800" dirty="0" smtClean="0"/>
                        <a:t>. </a:t>
                      </a:r>
                      <a:r>
                        <a:rPr lang="en-US" sz="1800" b="1" dirty="0" smtClean="0">
                          <a:solidFill>
                            <a:srgbClr val="00B050"/>
                          </a:solidFill>
                        </a:rPr>
                        <a:t>+nausea</a:t>
                      </a:r>
                      <a:r>
                        <a:rPr lang="en-US" sz="1800" dirty="0" smtClean="0"/>
                        <a:t>. </a:t>
                      </a:r>
                      <a:r>
                        <a:rPr lang="en-US" sz="1800" b="1" dirty="0" smtClean="0">
                          <a:solidFill>
                            <a:srgbClr val="FF0000"/>
                          </a:solidFill>
                        </a:rPr>
                        <a:t>No vomiting</a:t>
                      </a:r>
                      <a:r>
                        <a:rPr lang="en-US" sz="1800" dirty="0" smtClean="0"/>
                        <a:t>. Sxs started yesterday </a:t>
                      </a:r>
                      <a:r>
                        <a:rPr lang="en-US" sz="1800" b="1" dirty="0" smtClean="0">
                          <a:solidFill>
                            <a:srgbClr val="FF0000"/>
                          </a:solidFill>
                        </a:rPr>
                        <a:t>(-)</a:t>
                      </a:r>
                      <a:r>
                        <a:rPr lang="en-US" sz="1800" dirty="0" smtClean="0"/>
                        <a:t>received previous treatment for this complaint PREHOSPITAL CARE: Theraflu - last night. OTHER: </a:t>
                      </a:r>
                      <a:r>
                        <a:rPr lang="en-US" sz="1800" b="1" dirty="0" smtClean="0">
                          <a:solidFill>
                            <a:srgbClr val="FF0000"/>
                          </a:solidFill>
                        </a:rPr>
                        <a:t>(-) </a:t>
                      </a:r>
                      <a:r>
                        <a:rPr lang="en-US" sz="1800" dirty="0" smtClean="0"/>
                        <a:t>resides at nursing facility, </a:t>
                      </a:r>
                      <a:r>
                        <a:rPr lang="en-US" sz="1800" b="1" dirty="0" smtClean="0">
                          <a:solidFill>
                            <a:srgbClr val="FF0000"/>
                          </a:solidFill>
                        </a:rPr>
                        <a:t>(-)</a:t>
                      </a:r>
                      <a:r>
                        <a:rPr lang="en-US" sz="1800" dirty="0" smtClean="0"/>
                        <a:t> foley placement prior to arrival, </a:t>
                      </a:r>
                      <a:r>
                        <a:rPr lang="en-US" sz="1800" b="1" dirty="0" smtClean="0">
                          <a:solidFill>
                            <a:srgbClr val="FF0000"/>
                          </a:solidFill>
                        </a:rPr>
                        <a:t>(-) </a:t>
                      </a:r>
                      <a:r>
                        <a:rPr lang="en-US" sz="1800" dirty="0" smtClean="0"/>
                        <a:t>homehealth, </a:t>
                      </a:r>
                      <a:r>
                        <a:rPr lang="en-US" sz="1800" b="1" dirty="0" smtClean="0">
                          <a:solidFill>
                            <a:srgbClr val="FF0000"/>
                          </a:solidFill>
                        </a:rPr>
                        <a:t>(-) </a:t>
                      </a:r>
                      <a:r>
                        <a:rPr lang="en-US" sz="1800" dirty="0" smtClean="0"/>
                        <a:t>hospice, </a:t>
                      </a:r>
                      <a:r>
                        <a:rPr lang="en-US" sz="1800" b="1" dirty="0" smtClean="0">
                          <a:solidFill>
                            <a:srgbClr val="FF0000"/>
                          </a:solidFill>
                        </a:rPr>
                        <a:t>(-)</a:t>
                      </a:r>
                      <a:r>
                        <a:rPr lang="en-US" sz="1800" dirty="0" smtClean="0"/>
                        <a:t> DNR. LMP: presentPMH: </a:t>
                      </a:r>
                      <a:r>
                        <a:rPr lang="en-US" sz="1800" b="1" dirty="0" smtClean="0">
                          <a:solidFill>
                            <a:srgbClr val="FF0000"/>
                          </a:solidFill>
                        </a:rPr>
                        <a:t>(-)</a:t>
                      </a:r>
                      <a:r>
                        <a:rPr lang="en-US" sz="1800" dirty="0" smtClean="0"/>
                        <a:t>cardiac, </a:t>
                      </a:r>
                      <a:r>
                        <a:rPr lang="en-US" sz="1800" b="1" dirty="0" smtClean="0">
                          <a:solidFill>
                            <a:srgbClr val="FF0000"/>
                          </a:solidFill>
                        </a:rPr>
                        <a:t>(-)</a:t>
                      </a:r>
                      <a:r>
                        <a:rPr lang="en-US" sz="1800" dirty="0" smtClean="0"/>
                        <a:t>high cholesterol </a:t>
                      </a:r>
                      <a:r>
                        <a:rPr lang="en-US" sz="1800" b="1" dirty="0" smtClean="0">
                          <a:solidFill>
                            <a:srgbClr val="FF0000"/>
                          </a:solidFill>
                        </a:rPr>
                        <a:t>(-)</a:t>
                      </a:r>
                      <a:r>
                        <a:rPr lang="en-US" sz="1800" dirty="0" smtClean="0"/>
                        <a:t>HTN, </a:t>
                      </a:r>
                      <a:r>
                        <a:rPr lang="en-US" sz="1800" b="1" dirty="0" smtClean="0">
                          <a:solidFill>
                            <a:srgbClr val="FF0000"/>
                          </a:solidFill>
                        </a:rPr>
                        <a:t>(-)diabetes</a:t>
                      </a:r>
                      <a:r>
                        <a:rPr lang="en-US" sz="1800" dirty="0" smtClean="0"/>
                        <a:t>, </a:t>
                      </a:r>
                      <a:r>
                        <a:rPr lang="en-US" sz="1800" b="1" dirty="0" smtClean="0">
                          <a:solidFill>
                            <a:srgbClr val="FF0000"/>
                          </a:solidFill>
                        </a:rPr>
                        <a:t>(-)</a:t>
                      </a:r>
                      <a:r>
                        <a:rPr lang="en-US" sz="1800" dirty="0" smtClean="0"/>
                        <a:t>hypothyroidism </a:t>
                      </a:r>
                      <a:r>
                        <a:rPr lang="en-US" sz="1800" b="1" dirty="0" smtClean="0">
                          <a:solidFill>
                            <a:srgbClr val="FF0000"/>
                          </a:solidFill>
                        </a:rPr>
                        <a:t>(-)</a:t>
                      </a:r>
                      <a:r>
                        <a:rPr lang="en-US" sz="1800" dirty="0" smtClean="0"/>
                        <a:t>cancer, </a:t>
                      </a:r>
                      <a:r>
                        <a:rPr lang="en-US" sz="1800" b="1" dirty="0" smtClean="0">
                          <a:solidFill>
                            <a:srgbClr val="FF0000"/>
                          </a:solidFill>
                        </a:rPr>
                        <a:t>(-)</a:t>
                      </a:r>
                      <a:r>
                        <a:rPr lang="en-US" sz="1800" dirty="0" smtClean="0"/>
                        <a:t>renal failure, </a:t>
                      </a:r>
                      <a:r>
                        <a:rPr lang="en-US" sz="1800" b="1" dirty="0" smtClean="0">
                          <a:solidFill>
                            <a:srgbClr val="FF0000"/>
                          </a:solidFill>
                        </a:rPr>
                        <a:t>(-)</a:t>
                      </a:r>
                      <a:r>
                        <a:rPr lang="en-US" sz="1800" dirty="0" smtClean="0"/>
                        <a:t>respiratory, </a:t>
                      </a:r>
                      <a:r>
                        <a:rPr lang="en-US" sz="1800" b="1" dirty="0" smtClean="0">
                          <a:solidFill>
                            <a:srgbClr val="FF0000"/>
                          </a:solidFill>
                        </a:rPr>
                        <a:t>(-)</a:t>
                      </a:r>
                      <a:r>
                        <a:rPr lang="en-US" sz="1800" dirty="0" smtClean="0"/>
                        <a:t>seizures, </a:t>
                      </a:r>
                      <a:r>
                        <a:rPr lang="en-US" sz="1800" b="1" dirty="0" smtClean="0">
                          <a:solidFill>
                            <a:srgbClr val="FF0000"/>
                          </a:solidFill>
                        </a:rPr>
                        <a:t>(-)</a:t>
                      </a:r>
                      <a:r>
                        <a:rPr lang="en-US" sz="1800" dirty="0" smtClean="0"/>
                        <a:t>strokes, </a:t>
                      </a:r>
                      <a:r>
                        <a:rPr lang="en-US" sz="1800" b="1" dirty="0" smtClean="0">
                          <a:solidFill>
                            <a:srgbClr val="FF0000"/>
                          </a:solidFill>
                        </a:rPr>
                        <a:t>(-)</a:t>
                      </a:r>
                      <a:r>
                        <a:rPr lang="en-US" sz="1800" dirty="0" smtClean="0"/>
                        <a:t>ulcers, </a:t>
                      </a:r>
                      <a:r>
                        <a:rPr lang="en-US" sz="1800" b="1" dirty="0" smtClean="0">
                          <a:solidFill>
                            <a:srgbClr val="FF0000"/>
                          </a:solidFill>
                        </a:rPr>
                        <a:t>(-</a:t>
                      </a:r>
                      <a:r>
                        <a:rPr lang="en-US" sz="1800" dirty="0" smtClean="0">
                          <a:solidFill>
                            <a:srgbClr val="FF0000"/>
                          </a:solidFill>
                        </a:rPr>
                        <a:t>)</a:t>
                      </a:r>
                      <a:r>
                        <a:rPr lang="en-US" sz="1800" dirty="0" smtClean="0"/>
                        <a:t> GERD </a:t>
                      </a:r>
                      <a:r>
                        <a:rPr lang="en-US" sz="1800" b="1" dirty="0" smtClean="0">
                          <a:solidFill>
                            <a:srgbClr val="FF0000"/>
                          </a:solidFill>
                        </a:rPr>
                        <a:t>(-)</a:t>
                      </a:r>
                      <a:r>
                        <a:rPr lang="en-US" sz="1800" dirty="0" smtClean="0"/>
                        <a:t>migraines,</a:t>
                      </a:r>
                      <a:r>
                        <a:rPr lang="en-US" sz="1800" b="1" dirty="0" smtClean="0">
                          <a:solidFill>
                            <a:srgbClr val="FF0000"/>
                          </a:solidFill>
                        </a:rPr>
                        <a:t> (-)</a:t>
                      </a:r>
                      <a:r>
                        <a:rPr lang="en-US" sz="1800" dirty="0" smtClean="0"/>
                        <a:t>kidney stones, </a:t>
                      </a:r>
                      <a:r>
                        <a:rPr lang="en-US" sz="1800" b="1" dirty="0" smtClean="0">
                          <a:solidFill>
                            <a:srgbClr val="FF0000"/>
                          </a:solidFill>
                        </a:rPr>
                        <a:t>(-)</a:t>
                      </a:r>
                      <a:r>
                        <a:rPr lang="en-US" sz="1800" dirty="0" smtClean="0"/>
                        <a:t>psychiatric hx, </a:t>
                      </a:r>
                      <a:r>
                        <a:rPr lang="en-US" sz="1800" b="1" dirty="0" smtClean="0">
                          <a:solidFill>
                            <a:srgbClr val="FF0000"/>
                          </a:solidFill>
                        </a:rPr>
                        <a:t>(-)</a:t>
                      </a:r>
                      <a:r>
                        <a:rPr lang="en-US" sz="1800" dirty="0" smtClean="0"/>
                        <a:t>HIV, </a:t>
                      </a:r>
                      <a:r>
                        <a:rPr lang="en-US" sz="1800" b="1" dirty="0" smtClean="0">
                          <a:solidFill>
                            <a:srgbClr val="FF0000"/>
                          </a:solidFill>
                        </a:rPr>
                        <a:t>(-)</a:t>
                      </a:r>
                      <a:r>
                        <a:rPr lang="en-US" sz="1800" dirty="0" smtClean="0"/>
                        <a:t>hepatitis, </a:t>
                      </a:r>
                      <a:r>
                        <a:rPr lang="en-US" sz="1800" b="1" dirty="0" smtClean="0">
                          <a:solidFill>
                            <a:srgbClr val="FF0000"/>
                          </a:solidFill>
                        </a:rPr>
                        <a:t>(-) MRSA (-)</a:t>
                      </a:r>
                      <a:r>
                        <a:rPr lang="en-US" sz="1800" dirty="0" smtClean="0"/>
                        <a:t>glaucomaSURGERIES: eye surgery. **Past medical and surgical history obtained from patient.PMD: no tobacco, no alcohol, no drugs.FH: </a:t>
                      </a:r>
                      <a:r>
                        <a:rPr lang="en-US" sz="1800" b="1" dirty="0" smtClean="0">
                          <a:solidFill>
                            <a:srgbClr val="FF0000"/>
                          </a:solidFill>
                        </a:rPr>
                        <a:t>(-)</a:t>
                      </a:r>
                      <a:r>
                        <a:rPr lang="en-US" sz="1800" dirty="0" smtClean="0"/>
                        <a:t>heart, </a:t>
                      </a:r>
                      <a:r>
                        <a:rPr lang="en-US" sz="1800" b="1" dirty="0" smtClean="0">
                          <a:solidFill>
                            <a:srgbClr val="FF0000"/>
                          </a:solidFill>
                        </a:rPr>
                        <a:t>(-)</a:t>
                      </a:r>
                      <a:r>
                        <a:rPr lang="en-US" sz="1800" dirty="0" smtClean="0"/>
                        <a:t>cancer, </a:t>
                      </a:r>
                      <a:r>
                        <a:rPr lang="en-US" sz="1800" b="1" dirty="0" smtClean="0">
                          <a:solidFill>
                            <a:srgbClr val="FF0000"/>
                          </a:solidFill>
                        </a:rPr>
                        <a:t>(-)</a:t>
                      </a:r>
                      <a:r>
                        <a:rPr lang="en-US" sz="1800" dirty="0" smtClean="0"/>
                        <a:t>HTN, </a:t>
                      </a:r>
                      <a:r>
                        <a:rPr lang="en-US" sz="1800" b="1" dirty="0" smtClean="0">
                          <a:solidFill>
                            <a:srgbClr val="FF0000"/>
                          </a:solidFill>
                        </a:rPr>
                        <a:t>(-)</a:t>
                      </a:r>
                      <a:r>
                        <a:rPr lang="en-US" sz="1800" dirty="0" smtClean="0"/>
                        <a:t>DM, </a:t>
                      </a:r>
                      <a:r>
                        <a:rPr lang="en-US" sz="1800" b="1" dirty="0" smtClean="0">
                          <a:solidFill>
                            <a:srgbClr val="FF0000"/>
                          </a:solidFill>
                        </a:rPr>
                        <a:t>(-)</a:t>
                      </a:r>
                      <a:r>
                        <a:rPr lang="en-US" sz="1800" dirty="0" smtClean="0"/>
                        <a:t>CVA., </a:t>
                      </a:r>
                      <a:r>
                        <a:rPr lang="en-US" sz="1800" b="1" dirty="0" smtClean="0">
                          <a:solidFill>
                            <a:srgbClr val="FF0000"/>
                          </a:solidFill>
                        </a:rPr>
                        <a:t>(-)</a:t>
                      </a:r>
                      <a:r>
                        <a:rPr lang="en-US" sz="1800" dirty="0" smtClean="0"/>
                        <a:t>renal. </a:t>
                      </a:r>
                      <a:endParaRPr lang="en-US" sz="1800" dirty="0"/>
                    </a:p>
                  </a:txBody>
                  <a:tcPr marT="45715" marB="4571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0412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Definition</a:t>
            </a:r>
            <a:endParaRPr lang="en-US" dirty="0"/>
          </a:p>
        </p:txBody>
      </p:sp>
      <p:sp>
        <p:nvSpPr>
          <p:cNvPr id="3" name="Content Placeholder 2"/>
          <p:cNvSpPr>
            <a:spLocks noGrp="1"/>
          </p:cNvSpPr>
          <p:nvPr>
            <p:ph idx="1"/>
          </p:nvPr>
        </p:nvSpPr>
        <p:spPr/>
        <p:txBody>
          <a:bodyPr/>
          <a:lstStyle/>
          <a:p>
            <a:pPr marL="0" indent="0">
              <a:buNone/>
            </a:pPr>
            <a:r>
              <a:rPr lang="en-US" dirty="0"/>
              <a:t>Public health surveillance is the systematic, ongoing collection, management, analysis, and interpretation of data followed by the dissemination of these data to public health programs to stimulate public health </a:t>
            </a:r>
            <a:r>
              <a:rPr lang="en-US" dirty="0" smtClean="0"/>
              <a:t>action</a:t>
            </a:r>
          </a:p>
          <a:p>
            <a:pPr marL="0" indent="0">
              <a:buNone/>
            </a:pPr>
            <a:endParaRPr lang="en-US" dirty="0"/>
          </a:p>
          <a:p>
            <a:pPr marL="0" indent="0">
              <a:buNone/>
            </a:pPr>
            <a:r>
              <a:rPr lang="en-US" dirty="0" smtClean="0">
                <a:hlinkClick r:id="rId3"/>
              </a:rPr>
              <a:t>https</a:t>
            </a:r>
            <a:r>
              <a:rPr lang="en-US" dirty="0">
                <a:hlinkClick r:id="rId3"/>
              </a:rPr>
              <a:t>://</a:t>
            </a:r>
            <a:r>
              <a:rPr lang="en-US" dirty="0" smtClean="0">
                <a:hlinkClick r:id="rId3"/>
              </a:rPr>
              <a:t>www.cdc.gov/mmwr/preview/mmwrhtml/su6103a2.htm</a:t>
            </a:r>
            <a:r>
              <a:rPr lang="en-US" dirty="0" smtClean="0"/>
              <a:t> </a:t>
            </a:r>
            <a:endParaRPr lang="en-US" dirty="0"/>
          </a:p>
        </p:txBody>
      </p:sp>
    </p:spTree>
    <p:extLst>
      <p:ext uri="{BB962C8B-B14F-4D97-AF65-F5344CB8AC3E}">
        <p14:creationId xmlns:p14="http://schemas.microsoft.com/office/powerpoint/2010/main" val="3440908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dirty="0" smtClean="0">
                <a:latin typeface="Georgia" panose="02040502050405020303" pitchFamily="18" charset="0"/>
              </a:rPr>
              <a:t>Sample Free Text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4139873"/>
              </p:ext>
            </p:extLst>
          </p:nvPr>
        </p:nvGraphicFramePr>
        <p:xfrm>
          <a:off x="590550" y="1536700"/>
          <a:ext cx="7772400" cy="3475038"/>
        </p:xfrm>
        <a:graphic>
          <a:graphicData uri="http://schemas.openxmlformats.org/drawingml/2006/table">
            <a:tbl>
              <a:tblPr firstRow="1" bandRow="1">
                <a:tableStyleId>{5C22544A-7EE6-4342-B048-85BDC9FD1C3A}</a:tableStyleId>
              </a:tblPr>
              <a:tblGrid>
                <a:gridCol w="2734733">
                  <a:extLst>
                    <a:ext uri="{9D8B030D-6E8A-4147-A177-3AD203B41FA5}">
                      <a16:colId xmlns:a16="http://schemas.microsoft.com/office/drawing/2014/main" val="20000"/>
                    </a:ext>
                  </a:extLst>
                </a:gridCol>
                <a:gridCol w="5037667">
                  <a:extLst>
                    <a:ext uri="{9D8B030D-6E8A-4147-A177-3AD203B41FA5}">
                      <a16:colId xmlns:a16="http://schemas.microsoft.com/office/drawing/2014/main" val="20001"/>
                    </a:ext>
                  </a:extLst>
                </a:gridCol>
              </a:tblGrid>
              <a:tr h="823035">
                <a:tc>
                  <a:txBody>
                    <a:bodyPr/>
                    <a:lstStyle/>
                    <a:p>
                      <a:r>
                        <a:rPr lang="en-US" sz="2400" dirty="0" smtClean="0"/>
                        <a:t>Sample Chief</a:t>
                      </a:r>
                      <a:r>
                        <a:rPr lang="en-US" sz="2400" baseline="0" dirty="0" smtClean="0"/>
                        <a:t> Complaints</a:t>
                      </a:r>
                      <a:endParaRPr lang="en-US" sz="2400" dirty="0"/>
                    </a:p>
                  </a:txBody>
                  <a:tcPr marL="86360" marR="86360" marT="45724" marB="45724"/>
                </a:tc>
                <a:tc>
                  <a:txBody>
                    <a:bodyPr/>
                    <a:lstStyle/>
                    <a:p>
                      <a:r>
                        <a:rPr lang="en-US" sz="2400" dirty="0" smtClean="0"/>
                        <a:t>Sample</a:t>
                      </a:r>
                      <a:r>
                        <a:rPr lang="en-US" sz="2400" baseline="0" dirty="0" smtClean="0"/>
                        <a:t> Triage Notes</a:t>
                      </a:r>
                      <a:endParaRPr lang="en-US" sz="2400" dirty="0"/>
                    </a:p>
                  </a:txBody>
                  <a:tcPr marL="86360" marR="86360" marT="45724" marB="45724"/>
                </a:tc>
                <a:extLst>
                  <a:ext uri="{0D108BD9-81ED-4DB2-BD59-A6C34878D82A}">
                    <a16:rowId xmlns:a16="http://schemas.microsoft.com/office/drawing/2014/main" val="10000"/>
                  </a:ext>
                </a:extLst>
              </a:tr>
              <a:tr h="2652003">
                <a:tc>
                  <a:txBody>
                    <a:bodyPr/>
                    <a:lstStyle/>
                    <a:p>
                      <a:r>
                        <a:rPr lang="en-US" sz="2400" dirty="0" smtClean="0"/>
                        <a:t>ABD PAIN</a:t>
                      </a:r>
                      <a:endParaRPr lang="en-US" sz="2400" dirty="0"/>
                    </a:p>
                  </a:txBody>
                  <a:tcPr marL="86360" marR="86360" marT="45724" marB="45724"/>
                </a:tc>
                <a:tc>
                  <a:txBody>
                    <a:bodyPr/>
                    <a:lstStyle/>
                    <a:p>
                      <a:r>
                        <a:rPr lang="en-US" sz="2400" dirty="0" smtClean="0"/>
                        <a:t>c/o </a:t>
                      </a:r>
                      <a:r>
                        <a:rPr lang="en-US" sz="2400" b="1" dirty="0" smtClean="0">
                          <a:solidFill>
                            <a:srgbClr val="00B050"/>
                          </a:solidFill>
                        </a:rPr>
                        <a:t>abd pain </a:t>
                      </a:r>
                      <a:r>
                        <a:rPr lang="en-US" sz="2400" dirty="0" smtClean="0"/>
                        <a:t>since yesterday. Pain a recurent cramping sensation. </a:t>
                      </a:r>
                      <a:r>
                        <a:rPr lang="en-US" sz="2400" b="1" dirty="0" smtClean="0">
                          <a:solidFill>
                            <a:srgbClr val="00B050"/>
                          </a:solidFill>
                        </a:rPr>
                        <a:t>+Nausea </a:t>
                      </a:r>
                      <a:r>
                        <a:rPr lang="en-US" sz="2400" b="1" dirty="0" smtClean="0">
                          <a:solidFill>
                            <a:srgbClr val="C00000"/>
                          </a:solidFill>
                        </a:rPr>
                        <a:t>denies vomiting </a:t>
                      </a:r>
                      <a:r>
                        <a:rPr lang="en-US" sz="2400" b="1" dirty="0" smtClean="0">
                          <a:solidFill>
                            <a:srgbClr val="00B050"/>
                          </a:solidFill>
                        </a:rPr>
                        <a:t>+diarrhea</a:t>
                      </a:r>
                      <a:r>
                        <a:rPr lang="en-US" sz="2400" dirty="0" smtClean="0"/>
                        <a:t>. </a:t>
                      </a:r>
                      <a:r>
                        <a:rPr lang="en-US" sz="2400" b="1" dirty="0" smtClean="0">
                          <a:solidFill>
                            <a:srgbClr val="C00000"/>
                          </a:solidFill>
                        </a:rPr>
                        <a:t>Neg fever</a:t>
                      </a:r>
                      <a:r>
                        <a:rPr lang="en-US" sz="2400" dirty="0" smtClean="0"/>
                        <a:t>. Mask applied at triage. Pink, Warm, and Dry, No Acute Distress, Unlabored Respirations</a:t>
                      </a:r>
                      <a:endParaRPr lang="en-US" sz="2400" dirty="0"/>
                    </a:p>
                  </a:txBody>
                  <a:tcPr marL="86360" marR="86360" marT="45724" marB="4572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3735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latin typeface="Georgia" panose="02040502050405020303" pitchFamily="18" charset="0"/>
              </a:rPr>
              <a:t>Negation Challenge</a:t>
            </a:r>
          </a:p>
        </p:txBody>
      </p:sp>
      <p:sp>
        <p:nvSpPr>
          <p:cNvPr id="20483" name="Content Placeholder 2"/>
          <p:cNvSpPr>
            <a:spLocks noGrp="1"/>
          </p:cNvSpPr>
          <p:nvPr>
            <p:ph idx="1"/>
          </p:nvPr>
        </p:nvSpPr>
        <p:spPr/>
        <p:txBody>
          <a:bodyPr/>
          <a:lstStyle/>
          <a:p>
            <a:r>
              <a:rPr lang="en-US" altLang="en-US" dirty="0" smtClean="0">
                <a:latin typeface="Georgia" panose="02040502050405020303" pitchFamily="18" charset="0"/>
              </a:rPr>
              <a:t>Triage Notes are not always sentences with indexed findings and diseases</a:t>
            </a:r>
          </a:p>
          <a:p>
            <a:r>
              <a:rPr lang="en-US" altLang="en-US" dirty="0" smtClean="0">
                <a:latin typeface="Georgia" panose="02040502050405020303" pitchFamily="18" charset="0"/>
              </a:rPr>
              <a:t>Successful negation processing in triage notes must account for:</a:t>
            </a:r>
          </a:p>
          <a:p>
            <a:pPr lvl="1"/>
            <a:r>
              <a:rPr lang="en-US" altLang="en-US" dirty="0" smtClean="0">
                <a:latin typeface="Georgia" panose="02040502050405020303" pitchFamily="18" charset="0"/>
              </a:rPr>
              <a:t>Misspellings</a:t>
            </a:r>
          </a:p>
          <a:p>
            <a:pPr lvl="1"/>
            <a:r>
              <a:rPr lang="en-US" altLang="en-US" dirty="0" smtClean="0">
                <a:latin typeface="Georgia" panose="02040502050405020303" pitchFamily="18" charset="0"/>
              </a:rPr>
              <a:t>Abbreviations</a:t>
            </a:r>
          </a:p>
          <a:p>
            <a:pPr lvl="1"/>
            <a:r>
              <a:rPr lang="en-US" altLang="en-US" dirty="0" smtClean="0">
                <a:latin typeface="Georgia" panose="02040502050405020303" pitchFamily="18" charset="0"/>
              </a:rPr>
              <a:t>Acronyms</a:t>
            </a:r>
          </a:p>
        </p:txBody>
      </p:sp>
      <p:sp>
        <p:nvSpPr>
          <p:cNvPr id="20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white"/>
                </a:solidFill>
              </a:rPr>
              <a:t>© </a:t>
            </a:r>
            <a:r>
              <a:rPr lang="en-US" altLang="en-US" dirty="0" smtClean="0">
                <a:solidFill>
                  <a:prstClr val="white"/>
                </a:solidFill>
              </a:rPr>
              <a:t>2014 </a:t>
            </a:r>
            <a:r>
              <a:rPr lang="en-US" altLang="en-US" dirty="0">
                <a:solidFill>
                  <a:prstClr val="white"/>
                </a:solidFill>
              </a:rPr>
              <a:t>University of North Carolina at Chapel Hill</a:t>
            </a:r>
          </a:p>
        </p:txBody>
      </p:sp>
    </p:spTree>
    <p:extLst>
      <p:ext uri="{BB962C8B-B14F-4D97-AF65-F5344CB8AC3E}">
        <p14:creationId xmlns:p14="http://schemas.microsoft.com/office/powerpoint/2010/main" val="1827613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latin typeface="Georgia" panose="02040502050405020303" pitchFamily="18" charset="0"/>
              </a:rPr>
              <a:t>Solution: EMT-P + </a:t>
            </a:r>
            <a:r>
              <a:rPr lang="en-US" altLang="en-US" dirty="0" err="1" smtClean="0">
                <a:latin typeface="Georgia" panose="02040502050405020303" pitchFamily="18" charset="0"/>
              </a:rPr>
              <a:t>NegEx</a:t>
            </a:r>
            <a:endParaRPr lang="en-US" altLang="en-US" dirty="0" smtClean="0">
              <a:latin typeface="Georgia" panose="02040502050405020303" pitchFamily="18" charset="0"/>
            </a:endParaRPr>
          </a:p>
        </p:txBody>
      </p:sp>
      <p:sp>
        <p:nvSpPr>
          <p:cNvPr id="21507" name="Content Placeholder 2"/>
          <p:cNvSpPr>
            <a:spLocks noGrp="1"/>
          </p:cNvSpPr>
          <p:nvPr>
            <p:ph idx="1"/>
          </p:nvPr>
        </p:nvSpPr>
        <p:spPr>
          <a:xfrm>
            <a:off x="457200" y="1412875"/>
            <a:ext cx="8229600" cy="4530725"/>
          </a:xfrm>
        </p:spPr>
        <p:txBody>
          <a:bodyPr/>
          <a:lstStyle/>
          <a:p>
            <a:r>
              <a:rPr lang="en-US" altLang="en-US" dirty="0" smtClean="0">
                <a:latin typeface="Georgia" panose="02040502050405020303" pitchFamily="18" charset="0"/>
              </a:rPr>
              <a:t>EMT-P: Emergency Medical Text Processor</a:t>
            </a:r>
          </a:p>
          <a:p>
            <a:pPr lvl="1"/>
            <a:r>
              <a:rPr lang="en-US" altLang="en-US" dirty="0" smtClean="0">
                <a:latin typeface="Georgia" panose="02040502050405020303" pitchFamily="18" charset="0"/>
              </a:rPr>
              <a:t>Developed at UNC (Debbie Travers, RN, PhD)</a:t>
            </a:r>
          </a:p>
          <a:p>
            <a:pPr lvl="1"/>
            <a:r>
              <a:rPr lang="en-US" altLang="en-US" dirty="0" smtClean="0">
                <a:latin typeface="Georgia" panose="02040502050405020303" pitchFamily="18" charset="0"/>
              </a:rPr>
              <a:t>Cleans and standardizes chief complaint text using Java, Perl and UMLS</a:t>
            </a:r>
          </a:p>
          <a:p>
            <a:pPr lvl="2"/>
            <a:r>
              <a:rPr lang="en-US" altLang="en-US" dirty="0" smtClean="0">
                <a:latin typeface="Georgia" panose="02040502050405020303" pitchFamily="18" charset="0"/>
              </a:rPr>
              <a:t>EXAMPLE: </a:t>
            </a:r>
            <a:r>
              <a:rPr lang="en-US" altLang="en-US" i="1" dirty="0" err="1" smtClean="0">
                <a:latin typeface="Georgia" panose="02040502050405020303" pitchFamily="18" charset="0"/>
                <a:cs typeface="Times New Roman" pitchFamily="18" charset="0"/>
              </a:rPr>
              <a:t>chst</a:t>
            </a:r>
            <a:r>
              <a:rPr lang="en-US" altLang="en-US" i="1" dirty="0" smtClean="0">
                <a:latin typeface="Georgia" panose="02040502050405020303" pitchFamily="18" charset="0"/>
                <a:cs typeface="Times New Roman" pitchFamily="18" charset="0"/>
              </a:rPr>
              <a:t> </a:t>
            </a:r>
            <a:r>
              <a:rPr lang="en-US" altLang="en-US" i="1" dirty="0" err="1" smtClean="0">
                <a:latin typeface="Georgia" panose="02040502050405020303" pitchFamily="18" charset="0"/>
                <a:cs typeface="Times New Roman" pitchFamily="18" charset="0"/>
              </a:rPr>
              <a:t>pn</a:t>
            </a:r>
            <a:r>
              <a:rPr lang="en-US" altLang="en-US" i="1" dirty="0" smtClean="0">
                <a:latin typeface="Georgia" panose="02040502050405020303" pitchFamily="18" charset="0"/>
                <a:cs typeface="Times New Roman" pitchFamily="18" charset="0"/>
              </a:rPr>
              <a:t>, CP, c/p, chest </a:t>
            </a:r>
            <a:r>
              <a:rPr lang="en-US" altLang="en-US" i="1" dirty="0" err="1" smtClean="0">
                <a:latin typeface="Georgia" panose="02040502050405020303" pitchFamily="18" charset="0"/>
                <a:cs typeface="Times New Roman" pitchFamily="18" charset="0"/>
              </a:rPr>
              <a:t>pai</a:t>
            </a:r>
            <a:r>
              <a:rPr lang="en-US" altLang="en-US" i="1" dirty="0" smtClean="0">
                <a:latin typeface="Georgia" panose="02040502050405020303" pitchFamily="18" charset="0"/>
                <a:cs typeface="Times New Roman" pitchFamily="18" charset="0"/>
              </a:rPr>
              <a:t>, </a:t>
            </a:r>
            <a:r>
              <a:rPr lang="en-US" altLang="en-US" i="1" dirty="0" err="1" smtClean="0">
                <a:latin typeface="Georgia" panose="02040502050405020303" pitchFamily="18" charset="0"/>
                <a:cs typeface="Times New Roman" pitchFamily="18" charset="0"/>
              </a:rPr>
              <a:t>chert</a:t>
            </a:r>
            <a:r>
              <a:rPr lang="en-US" altLang="en-US" i="1" dirty="0" smtClean="0">
                <a:latin typeface="Georgia" panose="02040502050405020303" pitchFamily="18" charset="0"/>
                <a:cs typeface="Times New Roman" pitchFamily="18" charset="0"/>
              </a:rPr>
              <a:t> pain, chest/</a:t>
            </a:r>
            <a:r>
              <a:rPr lang="en-US" altLang="en-US" i="1" dirty="0" err="1" smtClean="0">
                <a:latin typeface="Georgia" panose="02040502050405020303" pitchFamily="18" charset="0"/>
                <a:cs typeface="Times New Roman" pitchFamily="18" charset="0"/>
              </a:rPr>
              <a:t>abd</a:t>
            </a:r>
            <a:r>
              <a:rPr lang="en-US" altLang="en-US" i="1" dirty="0" smtClean="0">
                <a:latin typeface="Georgia" panose="02040502050405020303" pitchFamily="18" charset="0"/>
                <a:cs typeface="Times New Roman" pitchFamily="18" charset="0"/>
              </a:rPr>
              <a:t> pain, chest discomfort </a:t>
            </a:r>
            <a:r>
              <a:rPr lang="en-US" altLang="en-US" dirty="0" smtClean="0">
                <a:latin typeface="Georgia" panose="02040502050405020303" pitchFamily="18" charset="0"/>
                <a:sym typeface="Wingdings" pitchFamily="2" charset="2"/>
              </a:rPr>
              <a:t> </a:t>
            </a:r>
            <a:r>
              <a:rPr lang="en-US" altLang="en-US" b="1" dirty="0" smtClean="0">
                <a:solidFill>
                  <a:srgbClr val="FF9900"/>
                </a:solidFill>
                <a:latin typeface="Georgia" panose="02040502050405020303" pitchFamily="18" charset="0"/>
              </a:rPr>
              <a:t>chest pain</a:t>
            </a:r>
          </a:p>
          <a:p>
            <a:pPr lvl="1"/>
            <a:r>
              <a:rPr lang="en-US" altLang="en-US" dirty="0" smtClean="0">
                <a:latin typeface="Georgia" panose="02040502050405020303" pitchFamily="18" charset="0"/>
              </a:rPr>
              <a:t>Triage note processing uses only select EMT-P modules</a:t>
            </a:r>
          </a:p>
          <a:p>
            <a:r>
              <a:rPr lang="en-US" altLang="en-US" dirty="0" err="1" smtClean="0">
                <a:latin typeface="Georgia" panose="02040502050405020303" pitchFamily="18" charset="0"/>
              </a:rPr>
              <a:t>NegEx</a:t>
            </a:r>
            <a:r>
              <a:rPr lang="en-US" altLang="en-US" dirty="0">
                <a:latin typeface="Georgia" panose="02040502050405020303" pitchFamily="18" charset="0"/>
              </a:rPr>
              <a:t>: https://code.google.com/p/negex/</a:t>
            </a:r>
            <a:endParaRPr lang="en-US" altLang="en-US" dirty="0" smtClean="0">
              <a:latin typeface="Georgia" panose="02040502050405020303" pitchFamily="18" charset="0"/>
            </a:endParaRPr>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white"/>
                </a:solidFill>
              </a:rPr>
              <a:t>© </a:t>
            </a:r>
            <a:r>
              <a:rPr lang="en-US" altLang="en-US" dirty="0" smtClean="0">
                <a:solidFill>
                  <a:prstClr val="white"/>
                </a:solidFill>
              </a:rPr>
              <a:t>2014 </a:t>
            </a:r>
            <a:r>
              <a:rPr lang="en-US" altLang="en-US" dirty="0">
                <a:solidFill>
                  <a:prstClr val="white"/>
                </a:solidFill>
              </a:rPr>
              <a:t>University of North Carolina at Chapel Hill</a:t>
            </a:r>
          </a:p>
        </p:txBody>
      </p:sp>
    </p:spTree>
    <p:extLst>
      <p:ext uri="{BB962C8B-B14F-4D97-AF65-F5344CB8AC3E}">
        <p14:creationId xmlns:p14="http://schemas.microsoft.com/office/powerpoint/2010/main" val="1192187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latin typeface="Georgia" panose="02040502050405020303" pitchFamily="18" charset="0"/>
              </a:rPr>
              <a:t>EMT-P Processing</a:t>
            </a:r>
          </a:p>
        </p:txBody>
      </p:sp>
      <p:sp>
        <p:nvSpPr>
          <p:cNvPr id="22531" name="Content Placeholder 2"/>
          <p:cNvSpPr>
            <a:spLocks noGrp="1"/>
          </p:cNvSpPr>
          <p:nvPr>
            <p:ph idx="1"/>
          </p:nvPr>
        </p:nvSpPr>
        <p:spPr/>
        <p:txBody>
          <a:bodyPr/>
          <a:lstStyle/>
          <a:p>
            <a:r>
              <a:rPr lang="en-US" altLang="en-US" dirty="0" smtClean="0">
                <a:latin typeface="Georgia" panose="02040502050405020303" pitchFamily="18" charset="0"/>
              </a:rPr>
              <a:t>Misspellings module: corrects common misspellings of medical concepts</a:t>
            </a:r>
          </a:p>
          <a:p>
            <a:pPr lvl="1"/>
            <a:r>
              <a:rPr lang="en-US" altLang="en-US" dirty="0" err="1" smtClean="0">
                <a:latin typeface="Georgia" panose="02040502050405020303" pitchFamily="18" charset="0"/>
              </a:rPr>
              <a:t>Asmatha</a:t>
            </a:r>
            <a:r>
              <a:rPr lang="en-US" altLang="en-US" dirty="0" smtClean="0">
                <a:latin typeface="Georgia" panose="02040502050405020303" pitchFamily="18" charset="0"/>
              </a:rPr>
              <a:t> </a:t>
            </a:r>
            <a:r>
              <a:rPr lang="en-US" altLang="en-US" dirty="0" smtClean="0">
                <a:latin typeface="Georgia" panose="02040502050405020303" pitchFamily="18" charset="0"/>
                <a:sym typeface="Wingdings" pitchFamily="2" charset="2"/>
              </a:rPr>
              <a:t> asthma</a:t>
            </a:r>
            <a:endParaRPr lang="en-US" altLang="en-US" dirty="0" smtClean="0">
              <a:latin typeface="Georgia" panose="02040502050405020303" pitchFamily="18" charset="0"/>
            </a:endParaRPr>
          </a:p>
          <a:p>
            <a:r>
              <a:rPr lang="en-US" altLang="en-US" dirty="0" smtClean="0">
                <a:latin typeface="Georgia" panose="02040502050405020303" pitchFamily="18" charset="0"/>
              </a:rPr>
              <a:t>Synonyms module: expands acronyms, abbreviations and truncations</a:t>
            </a:r>
          </a:p>
          <a:p>
            <a:pPr lvl="1"/>
            <a:r>
              <a:rPr lang="en-US" altLang="en-US" dirty="0" err="1" smtClean="0">
                <a:latin typeface="Georgia" panose="02040502050405020303" pitchFamily="18" charset="0"/>
              </a:rPr>
              <a:t>Fuo</a:t>
            </a:r>
            <a:r>
              <a:rPr lang="en-US" altLang="en-US" dirty="0" smtClean="0">
                <a:latin typeface="Georgia" panose="02040502050405020303" pitchFamily="18" charset="0"/>
              </a:rPr>
              <a:t> </a:t>
            </a:r>
            <a:r>
              <a:rPr lang="en-US" altLang="en-US" dirty="0" smtClean="0">
                <a:latin typeface="Georgia" panose="02040502050405020303" pitchFamily="18" charset="0"/>
                <a:sym typeface="Wingdings" pitchFamily="2" charset="2"/>
              </a:rPr>
              <a:t> fever of unknown origin</a:t>
            </a:r>
            <a:endParaRPr lang="en-US" altLang="en-US" dirty="0" smtClean="0">
              <a:latin typeface="Georgia" panose="02040502050405020303" pitchFamily="18" charset="0"/>
            </a:endParaRPr>
          </a:p>
          <a:p>
            <a:endParaRPr lang="en-US" altLang="en-US" dirty="0" smtClean="0">
              <a:latin typeface="Georgia" panose="02040502050405020303" pitchFamily="18" charset="0"/>
            </a:endParaRPr>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white"/>
                </a:solidFill>
              </a:rPr>
              <a:t>© </a:t>
            </a:r>
            <a:r>
              <a:rPr lang="en-US" altLang="en-US" dirty="0" smtClean="0">
                <a:solidFill>
                  <a:prstClr val="white"/>
                </a:solidFill>
              </a:rPr>
              <a:t>2014 </a:t>
            </a:r>
            <a:r>
              <a:rPr lang="en-US" altLang="en-US" dirty="0">
                <a:solidFill>
                  <a:prstClr val="white"/>
                </a:solidFill>
              </a:rPr>
              <a:t>University of North Carolina at Chapel </a:t>
            </a:r>
            <a:r>
              <a:rPr lang="en-US" altLang="en-US" dirty="0" smtClean="0">
                <a:solidFill>
                  <a:prstClr val="white"/>
                </a:solidFill>
              </a:rPr>
              <a:t>Hill</a:t>
            </a:r>
            <a:endParaRPr lang="en-US" altLang="en-US" dirty="0">
              <a:solidFill>
                <a:prstClr val="white"/>
              </a:solidFill>
            </a:endParaRPr>
          </a:p>
        </p:txBody>
      </p:sp>
    </p:spTree>
    <p:extLst>
      <p:ext uri="{BB962C8B-B14F-4D97-AF65-F5344CB8AC3E}">
        <p14:creationId xmlns:p14="http://schemas.microsoft.com/office/powerpoint/2010/main" val="3318229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latin typeface="Georgia" panose="02040502050405020303" pitchFamily="18" charset="0"/>
              </a:rPr>
              <a:t>NC DETECT Modifications</a:t>
            </a:r>
          </a:p>
        </p:txBody>
      </p:sp>
      <p:sp>
        <p:nvSpPr>
          <p:cNvPr id="23555" name="Content Placeholder 2"/>
          <p:cNvSpPr>
            <a:spLocks noGrp="1"/>
          </p:cNvSpPr>
          <p:nvPr>
            <p:ph idx="1"/>
          </p:nvPr>
        </p:nvSpPr>
        <p:spPr>
          <a:xfrm>
            <a:off x="381000" y="1143000"/>
            <a:ext cx="8229600" cy="4530725"/>
          </a:xfrm>
        </p:spPr>
        <p:txBody>
          <a:bodyPr/>
          <a:lstStyle/>
          <a:p>
            <a:r>
              <a:rPr lang="en-US" altLang="en-US" dirty="0" err="1" smtClean="0">
                <a:latin typeface="Georgia" panose="02040502050405020303" pitchFamily="18" charset="0"/>
              </a:rPr>
              <a:t>NegEx</a:t>
            </a:r>
            <a:endParaRPr lang="en-US" altLang="en-US" dirty="0" smtClean="0">
              <a:latin typeface="Georgia" panose="02040502050405020303" pitchFamily="18" charset="0"/>
            </a:endParaRPr>
          </a:p>
          <a:p>
            <a:pPr lvl="1"/>
            <a:r>
              <a:rPr lang="en-US" altLang="en-US" dirty="0" smtClean="0">
                <a:latin typeface="Georgia" panose="02040502050405020303" pitchFamily="18" charset="0"/>
              </a:rPr>
              <a:t>Added negation terms found in triage notes</a:t>
            </a:r>
            <a:endParaRPr lang="en-US" altLang="en-US" i="1" dirty="0" smtClean="0">
              <a:latin typeface="Georgia" panose="02040502050405020303" pitchFamily="18" charset="0"/>
              <a:cs typeface="Times New Roman" pitchFamily="18" charset="0"/>
            </a:endParaRPr>
          </a:p>
          <a:p>
            <a:pPr lvl="1"/>
            <a:r>
              <a:rPr lang="en-US" altLang="en-US" dirty="0" smtClean="0">
                <a:latin typeface="Georgia" panose="02040502050405020303" pitchFamily="18" charset="0"/>
              </a:rPr>
              <a:t>Added “STOP” words: </a:t>
            </a:r>
            <a:r>
              <a:rPr lang="en-US" altLang="en-US" i="1" dirty="0" smtClean="0">
                <a:latin typeface="Georgia" panose="02040502050405020303" pitchFamily="18" charset="0"/>
                <a:cs typeface="Times New Roman" pitchFamily="18" charset="0"/>
              </a:rPr>
              <a:t>(+)</a:t>
            </a:r>
            <a:r>
              <a:rPr lang="en-US" altLang="en-US" dirty="0" smtClean="0">
                <a:latin typeface="Georgia" panose="02040502050405020303" pitchFamily="18" charset="0"/>
              </a:rPr>
              <a:t>, </a:t>
            </a:r>
            <a:r>
              <a:rPr lang="en-US" altLang="en-US" i="1" dirty="0" smtClean="0">
                <a:latin typeface="Georgia" panose="02040502050405020303" pitchFamily="18" charset="0"/>
                <a:cs typeface="Times New Roman" pitchFamily="18" charset="0"/>
              </a:rPr>
              <a:t>co</a:t>
            </a:r>
            <a:r>
              <a:rPr lang="en-US" altLang="en-US" dirty="0" smtClean="0">
                <a:latin typeface="Georgia" panose="02040502050405020303" pitchFamily="18" charset="0"/>
                <a:cs typeface="Times New Roman" pitchFamily="18" charset="0"/>
              </a:rPr>
              <a:t>, </a:t>
            </a:r>
            <a:r>
              <a:rPr lang="en-US" altLang="en-US" i="1" dirty="0" smtClean="0">
                <a:latin typeface="Georgia" panose="02040502050405020303" pitchFamily="18" charset="0"/>
                <a:cs typeface="Times New Roman" pitchFamily="18" charset="0"/>
              </a:rPr>
              <a:t>complaining of</a:t>
            </a:r>
            <a:r>
              <a:rPr lang="en-US" altLang="en-US" dirty="0" smtClean="0">
                <a:latin typeface="Georgia" panose="02040502050405020303" pitchFamily="18" charset="0"/>
                <a:cs typeface="Times New Roman" pitchFamily="18" charset="0"/>
              </a:rPr>
              <a:t>, </a:t>
            </a:r>
            <a:r>
              <a:rPr lang="en-US" altLang="en-US" i="1" dirty="0" smtClean="0">
                <a:latin typeface="Georgia" panose="02040502050405020303" pitchFamily="18" charset="0"/>
                <a:cs typeface="Times New Roman" pitchFamily="18" charset="0"/>
              </a:rPr>
              <a:t>multiple complaints, complains of, he, reports, she</a:t>
            </a:r>
            <a:r>
              <a:rPr lang="en-US" altLang="en-US" dirty="0" smtClean="0">
                <a:latin typeface="Georgia" panose="02040502050405020303" pitchFamily="18" charset="0"/>
                <a:cs typeface="Times New Roman" pitchFamily="18" charset="0"/>
              </a:rPr>
              <a:t>, </a:t>
            </a:r>
            <a:r>
              <a:rPr lang="en-US" altLang="en-US" dirty="0" smtClean="0">
                <a:latin typeface="Georgia" panose="02040502050405020303" pitchFamily="18" charset="0"/>
              </a:rPr>
              <a:t>and </a:t>
            </a:r>
            <a:r>
              <a:rPr lang="en-US" altLang="en-US" i="1" dirty="0" smtClean="0">
                <a:latin typeface="Georgia" panose="02040502050405020303" pitchFamily="18" charset="0"/>
                <a:cs typeface="Times New Roman" pitchFamily="18" charset="0"/>
              </a:rPr>
              <a:t>states</a:t>
            </a:r>
            <a:r>
              <a:rPr lang="en-US" altLang="en-US" dirty="0" smtClean="0">
                <a:latin typeface="Georgia" panose="02040502050405020303" pitchFamily="18" charset="0"/>
              </a:rPr>
              <a:t> to stop identification of negated term</a:t>
            </a:r>
          </a:p>
          <a:p>
            <a:pPr lvl="1"/>
            <a:r>
              <a:rPr lang="en-US" altLang="en-US" dirty="0" smtClean="0">
                <a:latin typeface="Georgia" panose="02040502050405020303" pitchFamily="18" charset="0"/>
              </a:rPr>
              <a:t>Added “pre-cleaning” stage to work with NC DETECT records-based data</a:t>
            </a:r>
          </a:p>
          <a:p>
            <a:r>
              <a:rPr lang="en-US" altLang="en-US" dirty="0" smtClean="0">
                <a:latin typeface="Georgia" panose="02040502050405020303" pitchFamily="18" charset="0"/>
              </a:rPr>
              <a:t>EMT-P</a:t>
            </a:r>
          </a:p>
          <a:p>
            <a:pPr lvl="1"/>
            <a:r>
              <a:rPr lang="en-US" altLang="en-US" dirty="0" smtClean="0">
                <a:latin typeface="Georgia" panose="02040502050405020303" pitchFamily="18" charset="0"/>
              </a:rPr>
              <a:t>Tweaked to use only misspellings and synonyms module with additional terms added</a:t>
            </a:r>
          </a:p>
          <a:p>
            <a:endParaRPr lang="en-US" altLang="en-US" dirty="0" smtClean="0">
              <a:latin typeface="Georgia" panose="02040502050405020303" pitchFamily="18" charset="0"/>
            </a:endParaRPr>
          </a:p>
          <a:p>
            <a:pPr lvl="1"/>
            <a:endParaRPr lang="en-US" altLang="en-US" dirty="0" smtClean="0">
              <a:latin typeface="Georgia" panose="02040502050405020303" pitchFamily="18" charset="0"/>
            </a:endParaRPr>
          </a:p>
          <a:p>
            <a:pPr>
              <a:buFont typeface="Wingdings" pitchFamily="2" charset="2"/>
              <a:buNone/>
            </a:pPr>
            <a:endParaRPr lang="en-US" altLang="en-US" dirty="0" smtClean="0">
              <a:latin typeface="Georgia" panose="02040502050405020303" pitchFamily="18" charset="0"/>
            </a:endParaRPr>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white"/>
                </a:solidFill>
              </a:rPr>
              <a:t>© </a:t>
            </a:r>
            <a:r>
              <a:rPr lang="en-US" altLang="en-US" dirty="0" smtClean="0">
                <a:solidFill>
                  <a:prstClr val="white"/>
                </a:solidFill>
              </a:rPr>
              <a:t>2014 </a:t>
            </a:r>
            <a:r>
              <a:rPr lang="en-US" altLang="en-US" dirty="0">
                <a:solidFill>
                  <a:prstClr val="white"/>
                </a:solidFill>
              </a:rPr>
              <a:t>University of North Carolina at Chapel Hill</a:t>
            </a:r>
          </a:p>
        </p:txBody>
      </p:sp>
    </p:spTree>
    <p:extLst>
      <p:ext uri="{BB962C8B-B14F-4D97-AF65-F5344CB8AC3E}">
        <p14:creationId xmlns:p14="http://schemas.microsoft.com/office/powerpoint/2010/main" val="1894899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4000" dirty="0" smtClean="0">
                <a:latin typeface="Georgia" panose="02040502050405020303" pitchFamily="18" charset="0"/>
              </a:rPr>
              <a:t>Example Process: Step 1</a:t>
            </a:r>
          </a:p>
        </p:txBody>
      </p:sp>
      <p:sp>
        <p:nvSpPr>
          <p:cNvPr id="2457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white"/>
                </a:solidFill>
              </a:rPr>
              <a:t>© </a:t>
            </a:r>
            <a:r>
              <a:rPr lang="en-US" altLang="en-US" dirty="0" smtClean="0">
                <a:solidFill>
                  <a:prstClr val="white"/>
                </a:solidFill>
              </a:rPr>
              <a:t>2014 </a:t>
            </a:r>
            <a:r>
              <a:rPr lang="en-US" altLang="en-US" dirty="0">
                <a:solidFill>
                  <a:prstClr val="white"/>
                </a:solidFill>
              </a:rPr>
              <a:t>University of North Carolina at Chapel </a:t>
            </a:r>
            <a:r>
              <a:rPr lang="en-US" altLang="en-US" dirty="0" smtClean="0">
                <a:solidFill>
                  <a:prstClr val="white"/>
                </a:solidFill>
              </a:rPr>
              <a:t>Hill</a:t>
            </a:r>
            <a:endParaRPr lang="en-US" altLang="en-US" dirty="0">
              <a:solidFill>
                <a:prstClr val="white"/>
              </a:solidFill>
            </a:endParaRPr>
          </a:p>
        </p:txBody>
      </p:sp>
      <p:sp>
        <p:nvSpPr>
          <p:cNvPr id="24580" name="AutoShape 2"/>
          <p:cNvSpPr>
            <a:spLocks noChangeArrowheads="1"/>
          </p:cNvSpPr>
          <p:nvPr/>
        </p:nvSpPr>
        <p:spPr bwMode="auto">
          <a:xfrm>
            <a:off x="609600" y="1371600"/>
            <a:ext cx="7924800" cy="373380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2800" i="1" smtClean="0">
                <a:solidFill>
                  <a:prstClr val="black"/>
                </a:solidFill>
                <a:latin typeface="Times New Roman" pitchFamily="18" charset="0"/>
              </a:rPr>
              <a:t>Raw Triage Note</a:t>
            </a:r>
          </a:p>
          <a:p>
            <a:pPr algn="ctr" eaLnBrk="1" hangingPunct="1">
              <a:spcAft>
                <a:spcPts val="1000"/>
              </a:spcAft>
            </a:pPr>
            <a:r>
              <a:rPr lang="en-US" altLang="en-US" sz="2800" b="0" i="1" smtClean="0">
                <a:solidFill>
                  <a:prstClr val="black"/>
                </a:solidFill>
                <a:latin typeface="Times New Roman" pitchFamily="18" charset="0"/>
              </a:rPr>
              <a:t>c/o upper </a:t>
            </a:r>
            <a:r>
              <a:rPr lang="en-US" altLang="en-US" sz="2800" i="1" smtClean="0">
                <a:solidFill>
                  <a:srgbClr val="00B050"/>
                </a:solidFill>
                <a:latin typeface="Times New Roman" pitchFamily="18" charset="0"/>
              </a:rPr>
              <a:t>cp</a:t>
            </a:r>
            <a:r>
              <a:rPr lang="en-US" altLang="en-US" sz="2800" b="0" i="1" smtClean="0">
                <a:solidFill>
                  <a:prstClr val="black"/>
                </a:solidFill>
                <a:latin typeface="Times New Roman" pitchFamily="18" charset="0"/>
              </a:rPr>
              <a:t> x 2 days describes as "tightness". Pt states onset with movement and increases with respiration. Pt denies </a:t>
            </a:r>
            <a:r>
              <a:rPr lang="en-US" altLang="en-US" sz="2800" i="1" smtClean="0">
                <a:solidFill>
                  <a:srgbClr val="00B050"/>
                </a:solidFill>
                <a:latin typeface="Times New Roman" pitchFamily="18" charset="0"/>
              </a:rPr>
              <a:t>shob</a:t>
            </a:r>
            <a:r>
              <a:rPr lang="en-US" altLang="en-US" sz="2800" b="0" i="1" smtClean="0">
                <a:solidFill>
                  <a:prstClr val="black"/>
                </a:solidFill>
                <a:latin typeface="Times New Roman" pitchFamily="18" charset="0"/>
              </a:rPr>
              <a:t>, </a:t>
            </a:r>
            <a:r>
              <a:rPr lang="en-US" altLang="en-US" sz="2800" i="1" smtClean="0">
                <a:solidFill>
                  <a:srgbClr val="00B050"/>
                </a:solidFill>
                <a:latin typeface="Times New Roman" pitchFamily="18" charset="0"/>
              </a:rPr>
              <a:t>n/v</a:t>
            </a:r>
            <a:r>
              <a:rPr lang="en-US" altLang="en-US" sz="2800" b="0" i="1" smtClean="0">
                <a:solidFill>
                  <a:prstClr val="black"/>
                </a:solidFill>
                <a:latin typeface="Times New Roman" pitchFamily="18" charset="0"/>
              </a:rPr>
              <a:t>, </a:t>
            </a:r>
            <a:r>
              <a:rPr lang="en-US" altLang="en-US" sz="2800" i="1" smtClean="0">
                <a:solidFill>
                  <a:srgbClr val="00B050"/>
                </a:solidFill>
                <a:latin typeface="Times New Roman" pitchFamily="18" charset="0"/>
              </a:rPr>
              <a:t>diaphoresis</a:t>
            </a:r>
            <a:r>
              <a:rPr lang="en-US" altLang="en-US" sz="2800" b="0" i="1" smtClean="0">
                <a:solidFill>
                  <a:prstClr val="black"/>
                </a:solidFill>
                <a:latin typeface="Times New Roman" pitchFamily="18" charset="0"/>
              </a:rPr>
              <a:t>, </a:t>
            </a:r>
            <a:r>
              <a:rPr lang="en-US" altLang="en-US" sz="2800" i="1" smtClean="0">
                <a:solidFill>
                  <a:srgbClr val="00B050"/>
                </a:solidFill>
                <a:latin typeface="Times New Roman" pitchFamily="18" charset="0"/>
              </a:rPr>
              <a:t>coughing</a:t>
            </a:r>
            <a:r>
              <a:rPr lang="en-US" altLang="en-US" sz="2800" b="0" i="1" smtClean="0">
                <a:solidFill>
                  <a:prstClr val="black"/>
                </a:solidFill>
                <a:latin typeface="Times New Roman" pitchFamily="18" charset="0"/>
              </a:rPr>
              <a:t>, </a:t>
            </a:r>
            <a:r>
              <a:rPr lang="en-US" altLang="en-US" sz="2800" i="1" smtClean="0">
                <a:solidFill>
                  <a:srgbClr val="00B050"/>
                </a:solidFill>
                <a:latin typeface="Times New Roman" pitchFamily="18" charset="0"/>
              </a:rPr>
              <a:t>fev</a:t>
            </a:r>
            <a:r>
              <a:rPr lang="en-US" altLang="en-US" sz="2800" b="0" i="1" smtClean="0">
                <a:solidFill>
                  <a:prstClr val="black"/>
                </a:solidFill>
                <a:latin typeface="Times New Roman" pitchFamily="18" charset="0"/>
              </a:rPr>
              <a:t>, radiation of pain, or injury.”</a:t>
            </a:r>
            <a:endParaRPr lang="en-US" altLang="en-US" sz="2800" b="0" smtClean="0">
              <a:solidFill>
                <a:prstClr val="black"/>
              </a:solidFill>
            </a:endParaRPr>
          </a:p>
        </p:txBody>
      </p:sp>
      <p:sp>
        <p:nvSpPr>
          <p:cNvPr id="24581" name="Down Arrow 9"/>
          <p:cNvSpPr>
            <a:spLocks noChangeArrowheads="1"/>
          </p:cNvSpPr>
          <p:nvPr/>
        </p:nvSpPr>
        <p:spPr bwMode="auto">
          <a:xfrm>
            <a:off x="4114800" y="5181600"/>
            <a:ext cx="381000" cy="685800"/>
          </a:xfrm>
          <a:prstGeom prst="down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b="0" smtClean="0">
              <a:solidFill>
                <a:prstClr val="white"/>
              </a:solidFill>
            </a:endParaRPr>
          </a:p>
        </p:txBody>
      </p:sp>
    </p:spTree>
    <p:extLst>
      <p:ext uri="{BB962C8B-B14F-4D97-AF65-F5344CB8AC3E}">
        <p14:creationId xmlns:p14="http://schemas.microsoft.com/office/powerpoint/2010/main" val="3801878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latin typeface="Georgia" panose="02040502050405020303" pitchFamily="18" charset="0"/>
              </a:rPr>
              <a:t>Step 2: Triage Note After EMT-P</a:t>
            </a:r>
          </a:p>
        </p:txBody>
      </p:sp>
      <p:sp>
        <p:nvSpPr>
          <p:cNvPr id="2560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white"/>
                </a:solidFill>
              </a:rPr>
              <a:t>© </a:t>
            </a:r>
            <a:r>
              <a:rPr lang="en-US" altLang="en-US" dirty="0" smtClean="0">
                <a:solidFill>
                  <a:prstClr val="white"/>
                </a:solidFill>
              </a:rPr>
              <a:t>2014 </a:t>
            </a:r>
            <a:r>
              <a:rPr lang="en-US" altLang="en-US" dirty="0">
                <a:solidFill>
                  <a:prstClr val="white"/>
                </a:solidFill>
              </a:rPr>
              <a:t>University of North Carolina at Chapel Hill</a:t>
            </a:r>
          </a:p>
        </p:txBody>
      </p:sp>
      <p:sp>
        <p:nvSpPr>
          <p:cNvPr id="25604" name="AutoShape 4"/>
          <p:cNvSpPr>
            <a:spLocks noChangeArrowheads="1"/>
          </p:cNvSpPr>
          <p:nvPr/>
        </p:nvSpPr>
        <p:spPr bwMode="auto">
          <a:xfrm>
            <a:off x="1371600" y="1295400"/>
            <a:ext cx="5943600" cy="3810000"/>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2800" i="1" smtClean="0">
                <a:solidFill>
                  <a:prstClr val="black"/>
                </a:solidFill>
                <a:latin typeface="Times New Roman" pitchFamily="18" charset="0"/>
              </a:rPr>
              <a:t>Triage Note After EMT-P Modules</a:t>
            </a:r>
          </a:p>
          <a:p>
            <a:pPr eaLnBrk="1" hangingPunct="1">
              <a:spcAft>
                <a:spcPts val="1000"/>
              </a:spcAft>
            </a:pPr>
            <a:r>
              <a:rPr lang="en-US" altLang="en-US" sz="2800" b="0" i="1" smtClean="0">
                <a:solidFill>
                  <a:prstClr val="black"/>
                </a:solidFill>
                <a:latin typeface="Times New Roman" pitchFamily="18" charset="0"/>
              </a:rPr>
              <a:t>c/o upper </a:t>
            </a:r>
            <a:r>
              <a:rPr lang="en-US" altLang="en-US" sz="2800" i="1" smtClean="0">
                <a:solidFill>
                  <a:srgbClr val="00B050"/>
                </a:solidFill>
                <a:latin typeface="Times New Roman" pitchFamily="18" charset="0"/>
              </a:rPr>
              <a:t>chest pain</a:t>
            </a:r>
            <a:r>
              <a:rPr lang="en-US" altLang="en-US" sz="2800" b="0" i="1" smtClean="0">
                <a:solidFill>
                  <a:prstClr val="black"/>
                </a:solidFill>
                <a:latin typeface="Times New Roman" pitchFamily="18" charset="0"/>
              </a:rPr>
              <a:t>  x 2 days describes as "tightness". Pt states onset with movement and increases with respiration. Pt denies </a:t>
            </a:r>
            <a:r>
              <a:rPr lang="en-US" altLang="en-US" sz="2800" i="1" smtClean="0">
                <a:solidFill>
                  <a:srgbClr val="00B050"/>
                </a:solidFill>
                <a:latin typeface="Times New Roman" pitchFamily="18" charset="0"/>
              </a:rPr>
              <a:t>shortness of breath, nausea vomiting, diaphoresis, coughing, fever</a:t>
            </a:r>
            <a:r>
              <a:rPr lang="en-US" altLang="en-US" sz="2800" b="0" i="1" smtClean="0">
                <a:solidFill>
                  <a:prstClr val="black"/>
                </a:solidFill>
                <a:latin typeface="Times New Roman" pitchFamily="18" charset="0"/>
              </a:rPr>
              <a:t>, radiation of pain, or injury.”</a:t>
            </a:r>
          </a:p>
          <a:p>
            <a:pPr eaLnBrk="1" hangingPunct="1"/>
            <a:endParaRPr lang="en-US" altLang="en-US" sz="2800" b="0" smtClean="0">
              <a:solidFill>
                <a:prstClr val="black"/>
              </a:solidFill>
            </a:endParaRPr>
          </a:p>
        </p:txBody>
      </p:sp>
      <p:sp>
        <p:nvSpPr>
          <p:cNvPr id="25605" name="Down Arrow 6"/>
          <p:cNvSpPr>
            <a:spLocks noChangeArrowheads="1"/>
          </p:cNvSpPr>
          <p:nvPr/>
        </p:nvSpPr>
        <p:spPr bwMode="auto">
          <a:xfrm>
            <a:off x="4114800" y="5181600"/>
            <a:ext cx="381000" cy="685800"/>
          </a:xfrm>
          <a:prstGeom prst="down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b="0" smtClean="0">
              <a:solidFill>
                <a:prstClr val="white"/>
              </a:solidFill>
            </a:endParaRPr>
          </a:p>
        </p:txBody>
      </p:sp>
    </p:spTree>
    <p:extLst>
      <p:ext uri="{BB962C8B-B14F-4D97-AF65-F5344CB8AC3E}">
        <p14:creationId xmlns:p14="http://schemas.microsoft.com/office/powerpoint/2010/main" val="4215311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latin typeface="Georgia" panose="02040502050405020303" pitchFamily="18" charset="0"/>
              </a:rPr>
              <a:t>Step 3: Triage Note After </a:t>
            </a:r>
            <a:r>
              <a:rPr lang="en-US" altLang="en-US" dirty="0" err="1" smtClean="0">
                <a:latin typeface="Georgia" panose="02040502050405020303" pitchFamily="18" charset="0"/>
              </a:rPr>
              <a:t>NegEx</a:t>
            </a:r>
            <a:endParaRPr lang="en-US" altLang="en-US" dirty="0" smtClean="0">
              <a:latin typeface="Georgia" panose="02040502050405020303" pitchFamily="18" charset="0"/>
            </a:endParaRPr>
          </a:p>
        </p:txBody>
      </p:sp>
      <p:sp>
        <p:nvSpPr>
          <p:cNvPr id="2662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white"/>
                </a:solidFill>
              </a:rPr>
              <a:t>© </a:t>
            </a:r>
            <a:r>
              <a:rPr lang="en-US" altLang="en-US" dirty="0" smtClean="0">
                <a:solidFill>
                  <a:prstClr val="white"/>
                </a:solidFill>
              </a:rPr>
              <a:t>2014 </a:t>
            </a:r>
            <a:r>
              <a:rPr lang="en-US" altLang="en-US" dirty="0">
                <a:solidFill>
                  <a:prstClr val="white"/>
                </a:solidFill>
              </a:rPr>
              <a:t>University of North Carolina at Chapel Hill</a:t>
            </a:r>
          </a:p>
        </p:txBody>
      </p:sp>
      <p:sp>
        <p:nvSpPr>
          <p:cNvPr id="5" name="AutoShape 4"/>
          <p:cNvSpPr>
            <a:spLocks noChangeArrowheads="1"/>
          </p:cNvSpPr>
          <p:nvPr/>
        </p:nvSpPr>
        <p:spPr bwMode="auto">
          <a:xfrm>
            <a:off x="609600" y="1295400"/>
            <a:ext cx="7315200" cy="3352800"/>
          </a:xfrm>
          <a:prstGeom prst="flowChartProcess">
            <a:avLst/>
          </a:prstGeom>
          <a:solidFill>
            <a:srgbClr val="FFFFFF"/>
          </a:solidFill>
          <a:ln w="9525">
            <a:solidFill>
              <a:srgbClr val="000000"/>
            </a:solidFill>
            <a:miter lim="800000"/>
            <a:headEnd/>
            <a:tailEnd/>
          </a:ln>
        </p:spPr>
        <p:txBody>
          <a:bodyPr/>
          <a:lstStyle/>
          <a:p>
            <a:pPr algn="ctr">
              <a:spcAft>
                <a:spcPts val="1000"/>
              </a:spcAft>
              <a:defRPr/>
            </a:pPr>
            <a:r>
              <a:rPr lang="en-US" sz="2800" i="1" dirty="0">
                <a:solidFill>
                  <a:prstClr val="black"/>
                </a:solidFill>
                <a:latin typeface="Times New Roman" pitchFamily="18" charset="0"/>
                <a:cs typeface="Arial" charset="0"/>
              </a:rPr>
              <a:t>Triage Note After NegEx: Negation Terms Identified and Deleted</a:t>
            </a:r>
          </a:p>
          <a:p>
            <a:pPr>
              <a:spcAft>
                <a:spcPts val="1000"/>
              </a:spcAft>
              <a:defRPr/>
            </a:pPr>
            <a:r>
              <a:rPr lang="en-US" sz="2800" b="0" i="1" dirty="0">
                <a:solidFill>
                  <a:prstClr val="black"/>
                </a:solidFill>
                <a:latin typeface="Times New Roman" pitchFamily="18" charset="0"/>
                <a:cs typeface="Arial" charset="0"/>
              </a:rPr>
              <a:t>c/o upper </a:t>
            </a:r>
            <a:r>
              <a:rPr lang="en-US" sz="2800" i="1" dirty="0">
                <a:solidFill>
                  <a:srgbClr val="00B050"/>
                </a:solidFill>
                <a:latin typeface="Times New Roman" pitchFamily="18" charset="0"/>
                <a:cs typeface="Arial" charset="0"/>
              </a:rPr>
              <a:t>chest pain  </a:t>
            </a:r>
            <a:r>
              <a:rPr lang="en-US" sz="2800" b="0" i="1" dirty="0">
                <a:solidFill>
                  <a:prstClr val="black"/>
                </a:solidFill>
                <a:latin typeface="Times New Roman" pitchFamily="18" charset="0"/>
                <a:cs typeface="Arial" charset="0"/>
              </a:rPr>
              <a:t>x 2 days describes as "tightness". Pt states onset with movement and increases with respiration. Pt </a:t>
            </a:r>
            <a:r>
              <a:rPr lang="en-US" sz="2800" b="0" i="1" strike="dblStrike" dirty="0">
                <a:solidFill>
                  <a:prstClr val="black"/>
                </a:solidFill>
                <a:latin typeface="Times New Roman" pitchFamily="18" charset="0"/>
                <a:cs typeface="Arial" charset="0"/>
              </a:rPr>
              <a:t>denies shortness of breath, nausea vomiting, diaphoresis, coughing, fever</a:t>
            </a:r>
            <a:r>
              <a:rPr lang="en-US" sz="2800" b="0" i="1" dirty="0">
                <a:solidFill>
                  <a:prstClr val="black"/>
                </a:solidFill>
                <a:latin typeface="Times New Roman" pitchFamily="18" charset="0"/>
                <a:cs typeface="Arial" charset="0"/>
              </a:rPr>
              <a:t>, radiation of pain, or injury.”</a:t>
            </a:r>
          </a:p>
          <a:p>
            <a:pPr>
              <a:defRPr/>
            </a:pPr>
            <a:endParaRPr lang="en-US" sz="2800" b="0" dirty="0">
              <a:solidFill>
                <a:prstClr val="black"/>
              </a:solidFill>
              <a:latin typeface="Arial" charset="0"/>
              <a:cs typeface="Arial" charset="0"/>
            </a:endParaRPr>
          </a:p>
        </p:txBody>
      </p:sp>
      <p:sp>
        <p:nvSpPr>
          <p:cNvPr id="26629" name="Down Arrow 5"/>
          <p:cNvSpPr>
            <a:spLocks noChangeArrowheads="1"/>
          </p:cNvSpPr>
          <p:nvPr/>
        </p:nvSpPr>
        <p:spPr bwMode="auto">
          <a:xfrm>
            <a:off x="4114800" y="4876800"/>
            <a:ext cx="381000" cy="1066800"/>
          </a:xfrm>
          <a:prstGeom prst="downArrow">
            <a:avLst>
              <a:gd name="adj1" fmla="val 50000"/>
              <a:gd name="adj2" fmla="val 49998"/>
            </a:avLst>
          </a:prstGeom>
          <a:solidFill>
            <a:schemeClr val="accent1"/>
          </a:solidFill>
          <a:ln w="12700" algn="ctr">
            <a:solidFill>
              <a:schemeClr val="tx1"/>
            </a:solidFill>
            <a:round/>
            <a:headEnd type="none" w="sm" len="sm"/>
            <a:tailEnd type="none" w="sm" len="sm"/>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b="0" smtClean="0">
              <a:solidFill>
                <a:prstClr val="white"/>
              </a:solidFill>
            </a:endParaRPr>
          </a:p>
        </p:txBody>
      </p:sp>
    </p:spTree>
    <p:extLst>
      <p:ext uri="{BB962C8B-B14F-4D97-AF65-F5344CB8AC3E}">
        <p14:creationId xmlns:p14="http://schemas.microsoft.com/office/powerpoint/2010/main" val="1772037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latin typeface="Georgia" panose="02040502050405020303" pitchFamily="18" charset="0"/>
              </a:rPr>
              <a:t>Final Product: Processed Triage Note</a:t>
            </a:r>
          </a:p>
        </p:txBody>
      </p:sp>
      <p:sp>
        <p:nvSpPr>
          <p:cNvPr id="276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white"/>
                </a:solidFill>
              </a:rPr>
              <a:t>© </a:t>
            </a:r>
            <a:r>
              <a:rPr lang="en-US" altLang="en-US" dirty="0" smtClean="0">
                <a:solidFill>
                  <a:prstClr val="white"/>
                </a:solidFill>
              </a:rPr>
              <a:t>2014 </a:t>
            </a:r>
            <a:r>
              <a:rPr lang="en-US" altLang="en-US" dirty="0">
                <a:solidFill>
                  <a:prstClr val="white"/>
                </a:solidFill>
              </a:rPr>
              <a:t>University of North Carolina at Chapel Hill</a:t>
            </a:r>
          </a:p>
        </p:txBody>
      </p:sp>
      <p:sp>
        <p:nvSpPr>
          <p:cNvPr id="27652" name="AutoShape 6"/>
          <p:cNvSpPr>
            <a:spLocks noChangeArrowheads="1"/>
          </p:cNvSpPr>
          <p:nvPr/>
        </p:nvSpPr>
        <p:spPr bwMode="auto">
          <a:xfrm>
            <a:off x="228600" y="1828800"/>
            <a:ext cx="8229600" cy="3962400"/>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2800" i="1" smtClean="0">
                <a:solidFill>
                  <a:prstClr val="black"/>
                </a:solidFill>
                <a:latin typeface="Times New Roman" pitchFamily="18" charset="0"/>
              </a:rPr>
              <a:t>Processed Triage Note Ready for Syndromic Classification</a:t>
            </a:r>
          </a:p>
          <a:p>
            <a:pPr algn="ctr" eaLnBrk="1" hangingPunct="1">
              <a:spcAft>
                <a:spcPts val="1000"/>
              </a:spcAft>
            </a:pPr>
            <a:r>
              <a:rPr lang="en-US" altLang="en-US" sz="2800" b="0" i="1" smtClean="0">
                <a:solidFill>
                  <a:prstClr val="black"/>
                </a:solidFill>
                <a:latin typeface="Times New Roman" pitchFamily="18" charset="0"/>
              </a:rPr>
              <a:t>c/o upper chest pain x 2 days describes as tightness. Pt states onset with movement and increases with respiration. Pt, radiation of pain, or injury.</a:t>
            </a:r>
            <a:endParaRPr lang="en-US" altLang="en-US" sz="2800" b="0" smtClean="0">
              <a:solidFill>
                <a:prstClr val="black"/>
              </a:solidFill>
            </a:endParaRPr>
          </a:p>
        </p:txBody>
      </p:sp>
    </p:spTree>
    <p:extLst>
      <p:ext uri="{BB962C8B-B14F-4D97-AF65-F5344CB8AC3E}">
        <p14:creationId xmlns:p14="http://schemas.microsoft.com/office/powerpoint/2010/main" val="2247605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ICD	</a:t>
            </a:r>
          </a:p>
        </p:txBody>
      </p:sp>
      <p:sp>
        <p:nvSpPr>
          <p:cNvPr id="12291" name="Content Placeholder 2"/>
          <p:cNvSpPr>
            <a:spLocks noGrp="1"/>
          </p:cNvSpPr>
          <p:nvPr>
            <p:ph idx="1"/>
          </p:nvPr>
        </p:nvSpPr>
        <p:spPr>
          <a:xfrm>
            <a:off x="590550" y="1843089"/>
            <a:ext cx="7772400" cy="3394075"/>
          </a:xfrm>
        </p:spPr>
        <p:txBody>
          <a:bodyPr/>
          <a:lstStyle/>
          <a:p>
            <a:r>
              <a:rPr lang="en-US" altLang="en-US" sz="2800" dirty="0"/>
              <a:t>WHO’s International Classification of Diseases</a:t>
            </a:r>
          </a:p>
          <a:p>
            <a:r>
              <a:rPr lang="en-US" altLang="en-US" sz="2800" dirty="0"/>
              <a:t>CM = “Clinical Modifications” for country-specific needs</a:t>
            </a:r>
          </a:p>
          <a:p>
            <a:r>
              <a:rPr lang="en-US" altLang="en-US" sz="2800" dirty="0"/>
              <a:t>ICD-9-CM in place since 1979 </a:t>
            </a:r>
          </a:p>
          <a:p>
            <a:r>
              <a:rPr lang="en-US" altLang="en-US" sz="2800" dirty="0"/>
              <a:t>ICD-10 (mortality data) adopted 1999</a:t>
            </a:r>
          </a:p>
          <a:p>
            <a:r>
              <a:rPr lang="en-US" altLang="en-US" sz="2800" dirty="0"/>
              <a:t>In the US, move to ICD-10-CM was delayed multiple times but took effect on 10/1/2015</a:t>
            </a:r>
          </a:p>
          <a:p>
            <a:endParaRPr lang="en-US" altLang="en-US" sz="2800" dirty="0"/>
          </a:p>
        </p:txBody>
      </p:sp>
    </p:spTree>
    <p:extLst>
      <p:ext uri="{BB962C8B-B14F-4D97-AF65-F5344CB8AC3E}">
        <p14:creationId xmlns:p14="http://schemas.microsoft.com/office/powerpoint/2010/main" val="57435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99" name="Picture 27"/>
          <p:cNvPicPr>
            <a:picLocks noChangeAspect="1" noChangeArrowheads="1"/>
          </p:cNvPicPr>
          <p:nvPr/>
        </p:nvPicPr>
        <p:blipFill>
          <a:blip r:embed="rId3" cstate="print"/>
          <a:srcRect/>
          <a:stretch>
            <a:fillRect/>
          </a:stretch>
        </p:blipFill>
        <p:spPr bwMode="auto">
          <a:xfrm>
            <a:off x="76200" y="228600"/>
            <a:ext cx="8851525" cy="6242169"/>
          </a:xfrm>
          <a:prstGeom prst="rect">
            <a:avLst/>
          </a:prstGeom>
          <a:noFill/>
          <a:ln w="9525">
            <a:noFill/>
            <a:miter lim="800000"/>
            <a:headEnd/>
            <a:tailEnd/>
          </a:ln>
          <a:effectLst/>
        </p:spPr>
      </p:pic>
      <p:sp>
        <p:nvSpPr>
          <p:cNvPr id="3" name="TextBox 2"/>
          <p:cNvSpPr txBox="1"/>
          <p:nvPr/>
        </p:nvSpPr>
        <p:spPr>
          <a:xfrm>
            <a:off x="500449" y="6470769"/>
            <a:ext cx="7947454" cy="369332"/>
          </a:xfrm>
          <a:prstGeom prst="rect">
            <a:avLst/>
          </a:prstGeom>
          <a:noFill/>
        </p:spPr>
        <p:txBody>
          <a:bodyPr wrap="square" rtlCol="0">
            <a:spAutoFit/>
          </a:bodyPr>
          <a:lstStyle/>
          <a:p>
            <a:r>
              <a:rPr lang="en-US" i="1" dirty="0" smtClean="0"/>
              <a:t>Source: FL Department of Health, Bureau of Epidemiology</a:t>
            </a:r>
            <a:endParaRPr lang="en-US" i="1" dirty="0"/>
          </a:p>
        </p:txBody>
      </p:sp>
    </p:spTree>
    <p:extLst>
      <p:ext uri="{BB962C8B-B14F-4D97-AF65-F5344CB8AC3E}">
        <p14:creationId xmlns:p14="http://schemas.microsoft.com/office/powerpoint/2010/main" val="2721099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65956" y="685800"/>
            <a:ext cx="7913688" cy="685800"/>
          </a:xfrm>
        </p:spPr>
        <p:txBody>
          <a:bodyPr/>
          <a:lstStyle/>
          <a:p>
            <a:r>
              <a:rPr lang="en-US" altLang="en-US" dirty="0" smtClean="0"/>
              <a:t>AMA President Robert </a:t>
            </a:r>
            <a:r>
              <a:rPr lang="en-US" altLang="en-US" dirty="0" err="1" smtClean="0"/>
              <a:t>Wah</a:t>
            </a:r>
            <a:r>
              <a:rPr lang="en-US" altLang="en-US" dirty="0" smtClean="0"/>
              <a:t> (11/14)</a:t>
            </a:r>
          </a:p>
        </p:txBody>
      </p:sp>
      <p:sp>
        <p:nvSpPr>
          <p:cNvPr id="3" name="Content Placeholder 2"/>
          <p:cNvSpPr>
            <a:spLocks noGrp="1"/>
          </p:cNvSpPr>
          <p:nvPr>
            <p:ph idx="1"/>
          </p:nvPr>
        </p:nvSpPr>
        <p:spPr>
          <a:xfrm>
            <a:off x="522288" y="1795463"/>
            <a:ext cx="3363912" cy="3683002"/>
          </a:xfrm>
        </p:spPr>
        <p:txBody>
          <a:bodyPr/>
          <a:lstStyle/>
          <a:p>
            <a:pPr marL="0" indent="0">
              <a:buNone/>
              <a:defRPr/>
            </a:pPr>
            <a:r>
              <a:rPr lang="en-US" dirty="0" smtClean="0"/>
              <a:t>If </a:t>
            </a:r>
            <a:r>
              <a:rPr lang="en-US" dirty="0"/>
              <a:t>it was a droid ICD-10 would serve Darth Vader … For more than a decade, the AMA kept ICD-10 at bay – and we want to freeze it in carbonite!”</a:t>
            </a:r>
          </a:p>
          <a:p>
            <a:pPr>
              <a:defRPr/>
            </a:pPr>
            <a:endParaRPr lang="en-US" dirty="0"/>
          </a:p>
        </p:txBody>
      </p:sp>
      <p:sp>
        <p:nvSpPr>
          <p:cNvPr id="14340" name="TextBox 3"/>
          <p:cNvSpPr txBox="1">
            <a:spLocks noChangeArrowheads="1"/>
          </p:cNvSpPr>
          <p:nvPr/>
        </p:nvSpPr>
        <p:spPr bwMode="auto">
          <a:xfrm>
            <a:off x="352425" y="6519862"/>
            <a:ext cx="8540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E3A60"/>
                </a:solidFill>
                <a:effectLst/>
                <a:uLnTx/>
                <a:uFillTx/>
                <a:latin typeface="Calibri" pitchFamily="34" charset="0"/>
                <a:ea typeface="+mn-ea"/>
                <a:cs typeface="Arial" charset="0"/>
              </a:rPr>
              <a:t>http://www.ama-assn.org/ama/pub/news/speeches/2014-11-08-wah-interim-address.page</a:t>
            </a:r>
          </a:p>
        </p:txBody>
      </p:sp>
      <p:pic>
        <p:nvPicPr>
          <p:cNvPr id="14341" name="Picture 2" descr="http://img.lum.dolimg.com/v1/images/Darth-Vader_6bda9114.jpeg?region=0%2C23%2C1400%2C785&amp;width=7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9"/>
            <a:ext cx="4486656" cy="251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123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ICD-10-CM vs. ICD-9-CM Structure</a:t>
            </a:r>
          </a:p>
        </p:txBody>
      </p:sp>
      <p:sp>
        <p:nvSpPr>
          <p:cNvPr id="18435" name="Text Placeholder 3"/>
          <p:cNvSpPr>
            <a:spLocks noGrp="1"/>
          </p:cNvSpPr>
          <p:nvPr>
            <p:ph type="body" idx="1"/>
          </p:nvPr>
        </p:nvSpPr>
        <p:spPr>
          <a:xfrm>
            <a:off x="685800" y="2008188"/>
            <a:ext cx="3811588" cy="481012"/>
          </a:xfrm>
        </p:spPr>
        <p:txBody>
          <a:bodyPr>
            <a:noAutofit/>
          </a:bodyPr>
          <a:lstStyle/>
          <a:p>
            <a:r>
              <a:rPr lang="en-US" altLang="en-US" sz="2800" dirty="0" smtClean="0"/>
              <a:t>ICD-9-CM Codes (n=14,025)</a:t>
            </a:r>
          </a:p>
        </p:txBody>
      </p:sp>
      <p:sp>
        <p:nvSpPr>
          <p:cNvPr id="3" name="Content Placeholder 2"/>
          <p:cNvSpPr>
            <a:spLocks noGrp="1"/>
          </p:cNvSpPr>
          <p:nvPr>
            <p:ph sz="half" idx="2"/>
          </p:nvPr>
        </p:nvSpPr>
        <p:spPr>
          <a:xfrm>
            <a:off x="685800" y="2487613"/>
            <a:ext cx="3811588" cy="2963862"/>
          </a:xfrm>
        </p:spPr>
        <p:txBody>
          <a:bodyPr/>
          <a:lstStyle/>
          <a:p>
            <a:pPr>
              <a:buFont typeface="Arial" panose="020B0604020202020204" pitchFamily="34" charset="0"/>
              <a:buChar char="•"/>
              <a:defRPr/>
            </a:pPr>
            <a:r>
              <a:rPr lang="en-US" sz="2400" dirty="0" smtClean="0"/>
              <a:t>3-5 characters</a:t>
            </a:r>
          </a:p>
          <a:p>
            <a:pPr>
              <a:buFont typeface="Arial" panose="020B0604020202020204" pitchFamily="34" charset="0"/>
              <a:buChar char="•"/>
              <a:defRPr/>
            </a:pPr>
            <a:r>
              <a:rPr lang="en-US" sz="2400" dirty="0" smtClean="0"/>
              <a:t>1st character is numeric or alpha (E or V)</a:t>
            </a:r>
          </a:p>
          <a:p>
            <a:pPr>
              <a:buFont typeface="Arial" panose="020B0604020202020204" pitchFamily="34" charset="0"/>
              <a:buChar char="•"/>
              <a:defRPr/>
            </a:pPr>
            <a:r>
              <a:rPr lang="en-US" sz="2400" dirty="0" smtClean="0"/>
              <a:t>Characters 2-5 are numeric</a:t>
            </a:r>
          </a:p>
          <a:p>
            <a:pPr marL="0" indent="0">
              <a:buNone/>
              <a:defRPr/>
            </a:pPr>
            <a:endParaRPr lang="en-US" sz="2400" dirty="0"/>
          </a:p>
        </p:txBody>
      </p:sp>
      <p:sp>
        <p:nvSpPr>
          <p:cNvPr id="18437" name="Text Placeholder 4"/>
          <p:cNvSpPr>
            <a:spLocks noGrp="1"/>
          </p:cNvSpPr>
          <p:nvPr>
            <p:ph type="body" sz="quarter" idx="3"/>
          </p:nvPr>
        </p:nvSpPr>
        <p:spPr>
          <a:xfrm>
            <a:off x="4645026" y="2008188"/>
            <a:ext cx="3813175" cy="481012"/>
          </a:xfrm>
        </p:spPr>
        <p:txBody>
          <a:bodyPr>
            <a:noAutofit/>
          </a:bodyPr>
          <a:lstStyle/>
          <a:p>
            <a:r>
              <a:rPr lang="en-US" altLang="en-US" sz="2800" dirty="0" smtClean="0"/>
              <a:t>ICD-10-CM Codes (n = 68,069)</a:t>
            </a:r>
          </a:p>
        </p:txBody>
      </p:sp>
      <p:sp>
        <p:nvSpPr>
          <p:cNvPr id="18438" name="Content Placeholder 5"/>
          <p:cNvSpPr>
            <a:spLocks noGrp="1"/>
          </p:cNvSpPr>
          <p:nvPr>
            <p:ph sz="quarter" idx="4"/>
          </p:nvPr>
        </p:nvSpPr>
        <p:spPr>
          <a:xfrm>
            <a:off x="4645026" y="2487613"/>
            <a:ext cx="3813175" cy="2963862"/>
          </a:xfrm>
        </p:spPr>
        <p:txBody>
          <a:bodyPr/>
          <a:lstStyle/>
          <a:p>
            <a:r>
              <a:rPr lang="en-US" altLang="en-US" sz="2400" dirty="0" smtClean="0"/>
              <a:t>3-7 characters</a:t>
            </a:r>
          </a:p>
          <a:p>
            <a:r>
              <a:rPr lang="en-US" altLang="en-US" sz="2400" dirty="0" smtClean="0"/>
              <a:t>1</a:t>
            </a:r>
            <a:r>
              <a:rPr lang="en-US" altLang="en-US" sz="2400" baseline="30000" dirty="0" smtClean="0"/>
              <a:t>st</a:t>
            </a:r>
            <a:r>
              <a:rPr lang="en-US" altLang="en-US" sz="2400" dirty="0" smtClean="0"/>
              <a:t> character is alpha</a:t>
            </a:r>
          </a:p>
          <a:p>
            <a:r>
              <a:rPr lang="en-US" altLang="en-US" sz="2400" dirty="0" smtClean="0"/>
              <a:t>2</a:t>
            </a:r>
            <a:r>
              <a:rPr lang="en-US" altLang="en-US" sz="2400" baseline="30000" dirty="0" smtClean="0"/>
              <a:t>nd</a:t>
            </a:r>
            <a:r>
              <a:rPr lang="en-US" altLang="en-US" sz="2400" dirty="0" smtClean="0"/>
              <a:t> character is numeric</a:t>
            </a:r>
          </a:p>
          <a:p>
            <a:r>
              <a:rPr lang="en-US" altLang="en-US" sz="2400" dirty="0" smtClean="0"/>
              <a:t>Characters 3-7 are alpha or numeric</a:t>
            </a:r>
          </a:p>
          <a:p>
            <a:r>
              <a:rPr lang="en-US" altLang="en-US" sz="2400" dirty="0" smtClean="0"/>
              <a:t>Use of decimal after 3</a:t>
            </a:r>
            <a:r>
              <a:rPr lang="en-US" altLang="en-US" sz="2400" baseline="30000" dirty="0" smtClean="0"/>
              <a:t>rd</a:t>
            </a:r>
            <a:r>
              <a:rPr lang="en-US" altLang="en-US" sz="2400" dirty="0" smtClean="0"/>
              <a:t> character</a:t>
            </a:r>
          </a:p>
          <a:p>
            <a:r>
              <a:rPr lang="en-US" altLang="en-US" sz="2400" dirty="0" smtClean="0"/>
              <a:t>Use of dummy placeholder “X”</a:t>
            </a:r>
          </a:p>
        </p:txBody>
      </p:sp>
    </p:spTree>
    <p:extLst>
      <p:ext uri="{BB962C8B-B14F-4D97-AF65-F5344CB8AC3E}">
        <p14:creationId xmlns:p14="http://schemas.microsoft.com/office/powerpoint/2010/main" val="975790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Tools</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www.syndromic.org/programs/icd-10-conversion/icd-10-mmrt</a:t>
            </a:r>
            <a:endParaRPr lang="en-US" dirty="0" smtClean="0"/>
          </a:p>
          <a:p>
            <a:r>
              <a:rPr lang="en-US" dirty="0">
                <a:hlinkClick r:id="rId4"/>
              </a:rPr>
              <a:t>https://</a:t>
            </a:r>
            <a:r>
              <a:rPr lang="en-US" dirty="0" smtClean="0">
                <a:hlinkClick r:id="rId4"/>
              </a:rPr>
              <a:t>www.nahdo.org/node/250</a:t>
            </a:r>
            <a:endParaRPr lang="en-US" dirty="0" smtClean="0"/>
          </a:p>
          <a:p>
            <a:r>
              <a:rPr lang="en-US" dirty="0">
                <a:hlinkClick r:id="rId5"/>
              </a:rPr>
              <a:t>https://</a:t>
            </a:r>
            <a:r>
              <a:rPr lang="en-US" dirty="0" smtClean="0">
                <a:hlinkClick r:id="rId5"/>
              </a:rPr>
              <a:t>www.cms.gov/medicare/coding/icd10/2015-icd-10-cm-and-gems.html</a:t>
            </a:r>
            <a:endParaRPr lang="en-US" dirty="0" smtClean="0"/>
          </a:p>
          <a:p>
            <a:r>
              <a:rPr lang="en-US" dirty="0">
                <a:hlinkClick r:id="rId6"/>
              </a:rPr>
              <a:t>http://</a:t>
            </a:r>
            <a:r>
              <a:rPr lang="en-US" dirty="0" smtClean="0">
                <a:hlinkClick r:id="rId6"/>
              </a:rPr>
              <a:t>www.qualityindicators.ahrq.gov/resources/Toolkits.aspx</a:t>
            </a:r>
            <a:r>
              <a:rPr lang="en-US" dirty="0" smtClean="0"/>
              <a:t> </a:t>
            </a:r>
            <a:endParaRPr lang="en-US" dirty="0" smtClean="0"/>
          </a:p>
          <a:p>
            <a:r>
              <a:rPr lang="en-US" dirty="0" smtClean="0"/>
              <a:t>Download all codes: CDC ICD-10-CM page</a:t>
            </a:r>
            <a:endParaRPr lang="en-US" dirty="0" smtClean="0"/>
          </a:p>
        </p:txBody>
      </p:sp>
    </p:spTree>
    <p:extLst>
      <p:ext uri="{BB962C8B-B14F-4D97-AF65-F5344CB8AC3E}">
        <p14:creationId xmlns:p14="http://schemas.microsoft.com/office/powerpoint/2010/main" val="3884706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Heroin Overdose</a:t>
            </a:r>
            <a:endParaRPr lang="en-US" dirty="0"/>
          </a:p>
        </p:txBody>
      </p:sp>
      <p:sp>
        <p:nvSpPr>
          <p:cNvPr id="3" name="Text Placeholder 2"/>
          <p:cNvSpPr>
            <a:spLocks noGrp="1"/>
          </p:cNvSpPr>
          <p:nvPr>
            <p:ph type="body" idx="1"/>
          </p:nvPr>
        </p:nvSpPr>
        <p:spPr/>
        <p:txBody>
          <a:bodyPr/>
          <a:lstStyle/>
          <a:p>
            <a:r>
              <a:rPr lang="en-US" dirty="0" smtClean="0"/>
              <a:t>Keywords?</a:t>
            </a:r>
          </a:p>
          <a:p>
            <a:r>
              <a:rPr lang="en-US" dirty="0" smtClean="0"/>
              <a:t>ICD-9-CM Codes?</a:t>
            </a:r>
          </a:p>
          <a:p>
            <a:r>
              <a:rPr lang="en-US" dirty="0" smtClean="0"/>
              <a:t>ICD-10-CM Codes?</a:t>
            </a:r>
            <a:endParaRPr lang="en-US" dirty="0"/>
          </a:p>
        </p:txBody>
      </p:sp>
    </p:spTree>
    <p:extLst>
      <p:ext uri="{BB962C8B-B14F-4D97-AF65-F5344CB8AC3E}">
        <p14:creationId xmlns:p14="http://schemas.microsoft.com/office/powerpoint/2010/main" val="3838968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52400" y="76200"/>
          <a:ext cx="8915400" cy="6476997"/>
        </p:xfrm>
        <a:graphic>
          <a:graphicData uri="http://schemas.openxmlformats.org/drawingml/2006/table">
            <a:tbl>
              <a:tblPr bandRow="1">
                <a:tableStyleId>{10A1B5D5-9B99-4C35-A422-299274C87663}</a:tableStyleId>
              </a:tblPr>
              <a:tblGrid>
                <a:gridCol w="1513164">
                  <a:extLst>
                    <a:ext uri="{9D8B030D-6E8A-4147-A177-3AD203B41FA5}">
                      <a16:colId xmlns:a16="http://schemas.microsoft.com/office/drawing/2014/main" val="20000"/>
                    </a:ext>
                  </a:extLst>
                </a:gridCol>
                <a:gridCol w="2449236">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643214">
                <a:tc>
                  <a:txBody>
                    <a:bodyPr/>
                    <a:lstStyle/>
                    <a:p>
                      <a:pPr algn="ctr" fontAlgn="t"/>
                      <a:r>
                        <a:rPr lang="en-US" sz="1800" u="none" strike="noStrike" dirty="0">
                          <a:effectLst/>
                        </a:rPr>
                        <a:t>ICD9CM Code</a:t>
                      </a:r>
                      <a:endParaRPr lang="en-US" sz="1800" b="1" i="0" u="none" strike="noStrike" dirty="0">
                        <a:solidFill>
                          <a:srgbClr val="000000"/>
                        </a:solidFill>
                        <a:effectLst/>
                        <a:latin typeface="Cambria"/>
                      </a:endParaRPr>
                    </a:p>
                  </a:txBody>
                  <a:tcPr marL="9525" marR="9525" marT="9525" marB="0"/>
                </a:tc>
                <a:tc>
                  <a:txBody>
                    <a:bodyPr/>
                    <a:lstStyle/>
                    <a:p>
                      <a:pPr algn="ctr" fontAlgn="t"/>
                      <a:r>
                        <a:rPr lang="en-US" sz="1800" u="none" strike="noStrike" dirty="0">
                          <a:effectLst/>
                        </a:rPr>
                        <a:t>ICD9CM Description</a:t>
                      </a:r>
                      <a:endParaRPr lang="en-US" sz="1800" b="1" i="0" u="none" strike="noStrike" dirty="0">
                        <a:solidFill>
                          <a:srgbClr val="000000"/>
                        </a:solidFill>
                        <a:effectLst/>
                        <a:latin typeface="Cambria"/>
                      </a:endParaRPr>
                    </a:p>
                  </a:txBody>
                  <a:tcPr marL="9525" marR="9525" marT="9525" marB="0"/>
                </a:tc>
                <a:tc>
                  <a:txBody>
                    <a:bodyPr/>
                    <a:lstStyle/>
                    <a:p>
                      <a:pPr algn="ctr" fontAlgn="t"/>
                      <a:r>
                        <a:rPr lang="en-US" sz="1800" u="none" strike="noStrike" dirty="0">
                          <a:effectLst/>
                        </a:rPr>
                        <a:t>ICD10CM Code</a:t>
                      </a:r>
                      <a:endParaRPr lang="en-US" sz="1800" b="1" i="0" u="none" strike="noStrike" dirty="0">
                        <a:solidFill>
                          <a:srgbClr val="000000"/>
                        </a:solidFill>
                        <a:effectLst/>
                        <a:latin typeface="Cambria"/>
                      </a:endParaRPr>
                    </a:p>
                  </a:txBody>
                  <a:tcPr marL="9525" marR="9525" marT="9525" marB="0"/>
                </a:tc>
                <a:tc>
                  <a:txBody>
                    <a:bodyPr/>
                    <a:lstStyle/>
                    <a:p>
                      <a:pPr algn="ctr" fontAlgn="t"/>
                      <a:r>
                        <a:rPr lang="en-US" sz="1800" u="none" strike="noStrike" dirty="0">
                          <a:effectLst/>
                        </a:rPr>
                        <a:t>ICD10CM </a:t>
                      </a:r>
                      <a:r>
                        <a:rPr lang="en-US" sz="1800" u="none" strike="noStrike" dirty="0" smtClean="0">
                          <a:effectLst/>
                        </a:rPr>
                        <a:t>Description</a:t>
                      </a:r>
                    </a:p>
                    <a:p>
                      <a:pPr algn="ctr" fontAlgn="t"/>
                      <a:r>
                        <a:rPr lang="en-US" sz="1800" u="none" strike="noStrike" dirty="0" smtClean="0">
                          <a:effectLst/>
                        </a:rPr>
                        <a:t>(enc. =</a:t>
                      </a:r>
                      <a:r>
                        <a:rPr lang="en-US" sz="1800" u="none" strike="noStrike" baseline="0" dirty="0" smtClean="0">
                          <a:effectLst/>
                        </a:rPr>
                        <a:t> encounter)</a:t>
                      </a:r>
                      <a:endParaRPr lang="en-US" sz="1800" b="1"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0000"/>
                  </a:ext>
                </a:extLst>
              </a:tr>
              <a:tr h="1331285">
                <a:tc>
                  <a:txBody>
                    <a:bodyPr/>
                    <a:lstStyle/>
                    <a:p>
                      <a:pPr algn="ctr" fontAlgn="t"/>
                      <a:r>
                        <a:rPr lang="en-US" sz="1800" u="none" strike="noStrike">
                          <a:effectLst/>
                        </a:rPr>
                        <a:t>965.01</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Poisoning by heroin</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T40.1X1A</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 accidental (unintentional), initial </a:t>
                      </a:r>
                      <a:r>
                        <a:rPr lang="en-US" sz="1800" u="none" strike="noStrike" dirty="0" smtClean="0">
                          <a:effectLst/>
                        </a:rPr>
                        <a:t>enc.</a:t>
                      </a:r>
                      <a:endParaRPr lang="en-US" sz="1800" b="0" i="0" u="none" strike="noStrike" dirty="0">
                        <a:solidFill>
                          <a:srgbClr val="000000"/>
                        </a:solidFill>
                        <a:effectLst/>
                        <a:latin typeface="Cambria"/>
                      </a:endParaRPr>
                    </a:p>
                  </a:txBody>
                  <a:tcPr marL="9525" marR="9525" marT="9525" marB="0"/>
                </a:tc>
                <a:extLst>
                  <a:ext uri="{0D108BD9-81ED-4DB2-BD59-A6C34878D82A}">
                    <a16:rowId xmlns:a16="http://schemas.microsoft.com/office/drawing/2014/main" val="10001"/>
                  </a:ext>
                </a:extLst>
              </a:tr>
              <a:tr h="643214">
                <a:tc>
                  <a:txBody>
                    <a:bodyPr/>
                    <a:lstStyle/>
                    <a:p>
                      <a:pPr algn="ctr" fontAlgn="t"/>
                      <a:r>
                        <a:rPr lang="en-US" sz="1800" u="none" strike="noStrike">
                          <a:effectLst/>
                        </a:rPr>
                        <a:t>965.01</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a:t>
                      </a:r>
                      <a:endParaRPr lang="en-US" sz="1800" b="0" i="0" u="none" strike="noStrike" dirty="0">
                        <a:solidFill>
                          <a:srgbClr val="000000"/>
                        </a:solidFill>
                        <a:effectLst/>
                        <a:latin typeface="Cambria"/>
                      </a:endParaRPr>
                    </a:p>
                  </a:txBody>
                  <a:tcPr marL="9525" marR="9525" marT="9525" marB="0"/>
                </a:tc>
                <a:tc>
                  <a:txBody>
                    <a:bodyPr/>
                    <a:lstStyle/>
                    <a:p>
                      <a:pPr algn="ctr" fontAlgn="t"/>
                      <a:r>
                        <a:rPr lang="en-US" sz="1800" u="none" strike="noStrike">
                          <a:effectLst/>
                        </a:rPr>
                        <a:t>T40.1X1D</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 accidental (unintentional), subsequent </a:t>
                      </a:r>
                      <a:r>
                        <a:rPr lang="en-US" sz="1800" u="none" strike="noStrike" dirty="0" smtClean="0">
                          <a:effectLst/>
                        </a:rPr>
                        <a:t>enc.</a:t>
                      </a:r>
                      <a:endParaRPr lang="en-US" sz="1800" b="0" i="0" u="none" strike="noStrike" dirty="0">
                        <a:solidFill>
                          <a:srgbClr val="000000"/>
                        </a:solidFill>
                        <a:effectLst/>
                        <a:latin typeface="Cambria"/>
                      </a:endParaRPr>
                    </a:p>
                  </a:txBody>
                  <a:tcPr marL="9525" marR="9525" marT="9525" marB="0"/>
                </a:tc>
                <a:extLst>
                  <a:ext uri="{0D108BD9-81ED-4DB2-BD59-A6C34878D82A}">
                    <a16:rowId xmlns:a16="http://schemas.microsoft.com/office/drawing/2014/main" val="10002"/>
                  </a:ext>
                </a:extLst>
              </a:tr>
              <a:tr h="643214">
                <a:tc>
                  <a:txBody>
                    <a:bodyPr/>
                    <a:lstStyle/>
                    <a:p>
                      <a:pPr algn="ctr" fontAlgn="t"/>
                      <a:r>
                        <a:rPr lang="en-US" sz="1800" u="none" strike="noStrike">
                          <a:effectLst/>
                        </a:rPr>
                        <a:t>965.01</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a:t>
                      </a:r>
                      <a:endParaRPr lang="en-US" sz="1800" b="0" i="0" u="none" strike="noStrike" dirty="0">
                        <a:solidFill>
                          <a:srgbClr val="000000"/>
                        </a:solidFill>
                        <a:effectLst/>
                        <a:latin typeface="Cambria"/>
                      </a:endParaRPr>
                    </a:p>
                  </a:txBody>
                  <a:tcPr marL="9525" marR="9525" marT="9525" marB="0"/>
                </a:tc>
                <a:tc>
                  <a:txBody>
                    <a:bodyPr/>
                    <a:lstStyle/>
                    <a:p>
                      <a:pPr algn="ctr" fontAlgn="t"/>
                      <a:r>
                        <a:rPr lang="en-US" sz="1800" u="none" strike="noStrike">
                          <a:effectLst/>
                        </a:rPr>
                        <a:t>T40.1X2A</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 intentional self-harm, initial </a:t>
                      </a:r>
                      <a:r>
                        <a:rPr lang="en-US" sz="1800" u="none" strike="noStrike" dirty="0" smtClean="0">
                          <a:effectLst/>
                        </a:rPr>
                        <a:t>enc.</a:t>
                      </a:r>
                      <a:endParaRPr lang="en-US" sz="1800" b="0" i="0" u="none" strike="noStrike" dirty="0">
                        <a:solidFill>
                          <a:srgbClr val="000000"/>
                        </a:solidFill>
                        <a:effectLst/>
                        <a:latin typeface="Cambria"/>
                      </a:endParaRPr>
                    </a:p>
                  </a:txBody>
                  <a:tcPr marL="9525" marR="9525" marT="9525" marB="0"/>
                </a:tc>
                <a:extLst>
                  <a:ext uri="{0D108BD9-81ED-4DB2-BD59-A6C34878D82A}">
                    <a16:rowId xmlns:a16="http://schemas.microsoft.com/office/drawing/2014/main" val="10003"/>
                  </a:ext>
                </a:extLst>
              </a:tr>
              <a:tr h="643214">
                <a:tc>
                  <a:txBody>
                    <a:bodyPr/>
                    <a:lstStyle/>
                    <a:p>
                      <a:pPr algn="ctr" fontAlgn="t"/>
                      <a:r>
                        <a:rPr lang="en-US" sz="1800" u="none" strike="noStrike">
                          <a:effectLst/>
                        </a:rPr>
                        <a:t>965.01</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Poisoning by heroin</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T40.1X2D</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 intentional self-harm, subsequent </a:t>
                      </a:r>
                      <a:r>
                        <a:rPr lang="en-US" sz="1800" u="none" strike="noStrike" dirty="0" smtClean="0">
                          <a:effectLst/>
                        </a:rPr>
                        <a:t>enc.</a:t>
                      </a:r>
                      <a:endParaRPr lang="en-US" sz="1800" b="0" i="0" u="none" strike="noStrike" dirty="0">
                        <a:solidFill>
                          <a:srgbClr val="000000"/>
                        </a:solidFill>
                        <a:effectLst/>
                        <a:latin typeface="Cambria"/>
                      </a:endParaRPr>
                    </a:p>
                  </a:txBody>
                  <a:tcPr marL="9525" marR="9525" marT="9525" marB="0"/>
                </a:tc>
                <a:extLst>
                  <a:ext uri="{0D108BD9-81ED-4DB2-BD59-A6C34878D82A}">
                    <a16:rowId xmlns:a16="http://schemas.microsoft.com/office/drawing/2014/main" val="10004"/>
                  </a:ext>
                </a:extLst>
              </a:tr>
              <a:tr h="643214">
                <a:tc>
                  <a:txBody>
                    <a:bodyPr/>
                    <a:lstStyle/>
                    <a:p>
                      <a:pPr algn="ctr" fontAlgn="t"/>
                      <a:r>
                        <a:rPr lang="en-US" sz="1800" u="none" strike="noStrike">
                          <a:effectLst/>
                        </a:rPr>
                        <a:t>965.01</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Poisoning by heroin</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T40.1X3A</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 assault, initial </a:t>
                      </a:r>
                      <a:r>
                        <a:rPr lang="en-US" sz="1800" u="none" strike="noStrike" dirty="0" smtClean="0">
                          <a:effectLst/>
                        </a:rPr>
                        <a:t>enc.</a:t>
                      </a:r>
                      <a:endParaRPr lang="en-US" sz="1800" b="0" i="0" u="none" strike="noStrike" dirty="0">
                        <a:solidFill>
                          <a:srgbClr val="000000"/>
                        </a:solidFill>
                        <a:effectLst/>
                        <a:latin typeface="Cambria"/>
                      </a:endParaRPr>
                    </a:p>
                  </a:txBody>
                  <a:tcPr marL="9525" marR="9525" marT="9525" marB="0"/>
                </a:tc>
                <a:extLst>
                  <a:ext uri="{0D108BD9-81ED-4DB2-BD59-A6C34878D82A}">
                    <a16:rowId xmlns:a16="http://schemas.microsoft.com/office/drawing/2014/main" val="10005"/>
                  </a:ext>
                </a:extLst>
              </a:tr>
              <a:tr h="643214">
                <a:tc>
                  <a:txBody>
                    <a:bodyPr/>
                    <a:lstStyle/>
                    <a:p>
                      <a:pPr algn="ctr" fontAlgn="t"/>
                      <a:r>
                        <a:rPr lang="en-US" sz="1800" u="none" strike="noStrike">
                          <a:effectLst/>
                        </a:rPr>
                        <a:t>965.01</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Poisoning by heroin</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T40.1X3D</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 assault, subsequent </a:t>
                      </a:r>
                      <a:r>
                        <a:rPr lang="en-US" sz="1800" u="none" strike="noStrike" dirty="0" smtClean="0">
                          <a:effectLst/>
                        </a:rPr>
                        <a:t>enc.</a:t>
                      </a:r>
                      <a:endParaRPr lang="en-US" sz="1800" b="0" i="0" u="none" strike="noStrike" dirty="0">
                        <a:solidFill>
                          <a:srgbClr val="000000"/>
                        </a:solidFill>
                        <a:effectLst/>
                        <a:latin typeface="Cambria"/>
                      </a:endParaRPr>
                    </a:p>
                  </a:txBody>
                  <a:tcPr marL="9525" marR="9525" marT="9525" marB="0"/>
                </a:tc>
                <a:extLst>
                  <a:ext uri="{0D108BD9-81ED-4DB2-BD59-A6C34878D82A}">
                    <a16:rowId xmlns:a16="http://schemas.microsoft.com/office/drawing/2014/main" val="10006"/>
                  </a:ext>
                </a:extLst>
              </a:tr>
              <a:tr h="643214">
                <a:tc>
                  <a:txBody>
                    <a:bodyPr/>
                    <a:lstStyle/>
                    <a:p>
                      <a:pPr algn="ctr" fontAlgn="t"/>
                      <a:r>
                        <a:rPr lang="en-US" sz="1800" u="none" strike="noStrike" dirty="0">
                          <a:effectLst/>
                        </a:rPr>
                        <a:t>965.01</a:t>
                      </a:r>
                      <a:endParaRPr lang="en-US" sz="1800" b="0" i="0" u="none" strike="noStrike" dirty="0">
                        <a:solidFill>
                          <a:srgbClr val="000000"/>
                        </a:solidFill>
                        <a:effectLst/>
                        <a:latin typeface="Cambria"/>
                      </a:endParaRPr>
                    </a:p>
                  </a:txBody>
                  <a:tcPr marL="9525" marR="9525" marT="9525" marB="0"/>
                </a:tc>
                <a:tc>
                  <a:txBody>
                    <a:bodyPr/>
                    <a:lstStyle/>
                    <a:p>
                      <a:pPr algn="ctr" fontAlgn="t"/>
                      <a:r>
                        <a:rPr lang="en-US" sz="1800" u="none" strike="noStrike">
                          <a:effectLst/>
                        </a:rPr>
                        <a:t>Poisoning by heroin</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T40.1X4A</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 undetermined, initial </a:t>
                      </a:r>
                      <a:r>
                        <a:rPr lang="en-US" sz="1800" u="none" strike="noStrike" dirty="0" smtClean="0">
                          <a:effectLst/>
                        </a:rPr>
                        <a:t>enc.</a:t>
                      </a:r>
                      <a:endParaRPr lang="en-US" sz="1800" b="0" i="0" u="none" strike="noStrike" dirty="0">
                        <a:solidFill>
                          <a:srgbClr val="000000"/>
                        </a:solidFill>
                        <a:effectLst/>
                        <a:latin typeface="Cambria"/>
                      </a:endParaRPr>
                    </a:p>
                  </a:txBody>
                  <a:tcPr marL="9525" marR="9525" marT="9525" marB="0"/>
                </a:tc>
                <a:extLst>
                  <a:ext uri="{0D108BD9-81ED-4DB2-BD59-A6C34878D82A}">
                    <a16:rowId xmlns:a16="http://schemas.microsoft.com/office/drawing/2014/main" val="10007"/>
                  </a:ext>
                </a:extLst>
              </a:tr>
              <a:tr h="643214">
                <a:tc>
                  <a:txBody>
                    <a:bodyPr/>
                    <a:lstStyle/>
                    <a:p>
                      <a:pPr algn="ctr" fontAlgn="t"/>
                      <a:r>
                        <a:rPr lang="en-US" sz="1800" u="none" strike="noStrike" dirty="0">
                          <a:effectLst/>
                        </a:rPr>
                        <a:t>965.01</a:t>
                      </a:r>
                      <a:endParaRPr lang="en-US" sz="1800" b="0" i="0" u="none" strike="noStrike" dirty="0">
                        <a:solidFill>
                          <a:srgbClr val="000000"/>
                        </a:solidFill>
                        <a:effectLst/>
                        <a:latin typeface="Cambria"/>
                      </a:endParaRPr>
                    </a:p>
                  </a:txBody>
                  <a:tcPr marL="9525" marR="9525" marT="9525" marB="0"/>
                </a:tc>
                <a:tc>
                  <a:txBody>
                    <a:bodyPr/>
                    <a:lstStyle/>
                    <a:p>
                      <a:pPr algn="ctr" fontAlgn="t"/>
                      <a:r>
                        <a:rPr lang="en-US" sz="1800" u="none" strike="noStrike">
                          <a:effectLst/>
                        </a:rPr>
                        <a:t>Poisoning by heroin</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a:effectLst/>
                        </a:rPr>
                        <a:t>T40.1X4D</a:t>
                      </a:r>
                      <a:endParaRPr lang="en-US" sz="1800" b="0" i="0" u="none" strike="noStrike">
                        <a:solidFill>
                          <a:srgbClr val="000000"/>
                        </a:solidFill>
                        <a:effectLst/>
                        <a:latin typeface="Cambria"/>
                      </a:endParaRPr>
                    </a:p>
                  </a:txBody>
                  <a:tcPr marL="9525" marR="9525" marT="9525" marB="0"/>
                </a:tc>
                <a:tc>
                  <a:txBody>
                    <a:bodyPr/>
                    <a:lstStyle/>
                    <a:p>
                      <a:pPr algn="ctr" fontAlgn="t"/>
                      <a:r>
                        <a:rPr lang="en-US" sz="1800" u="none" strike="noStrike" dirty="0">
                          <a:effectLst/>
                        </a:rPr>
                        <a:t>Poisoning by heroin, undetermined, subsequent </a:t>
                      </a:r>
                      <a:r>
                        <a:rPr lang="en-US" sz="1800" u="none" strike="noStrike" dirty="0" smtClean="0">
                          <a:effectLst/>
                        </a:rPr>
                        <a:t>enc.</a:t>
                      </a:r>
                      <a:endParaRPr lang="en-US" sz="1800" b="0" i="0" u="none" strike="noStrike" dirty="0">
                        <a:solidFill>
                          <a:srgbClr val="000000"/>
                        </a:solidFill>
                        <a:effectLst/>
                        <a:latin typeface="Cambria"/>
                      </a:endParaRPr>
                    </a:p>
                  </a:txBody>
                  <a:tcPr marL="9525" marR="9525" marT="9525" marB="0"/>
                </a:tc>
                <a:extLst>
                  <a:ext uri="{0D108BD9-81ED-4DB2-BD59-A6C34878D82A}">
                    <a16:rowId xmlns:a16="http://schemas.microsoft.com/office/drawing/2014/main" val="10008"/>
                  </a:ext>
                </a:extLst>
              </a:tr>
            </a:tbl>
          </a:graphicData>
        </a:graphic>
      </p:graphicFrame>
      <p:sp>
        <p:nvSpPr>
          <p:cNvPr id="6" name="TextBox 5"/>
          <p:cNvSpPr txBox="1"/>
          <p:nvPr/>
        </p:nvSpPr>
        <p:spPr>
          <a:xfrm>
            <a:off x="152400" y="6488668"/>
            <a:ext cx="222554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itchFamily="34" charset="0"/>
                <a:ea typeface="+mn-ea"/>
                <a:cs typeface="Arial" charset="0"/>
              </a:rPr>
              <a:t>Source: Katie Harmon</a:t>
            </a:r>
            <a:endParaRPr kumimoji="0" lang="en-US" sz="18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454619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Rabies / Animal Exposures</a:t>
            </a:r>
            <a:endParaRPr lang="en-US" dirty="0"/>
          </a:p>
        </p:txBody>
      </p:sp>
      <p:sp>
        <p:nvSpPr>
          <p:cNvPr id="3" name="Text Placeholder 2"/>
          <p:cNvSpPr>
            <a:spLocks noGrp="1"/>
          </p:cNvSpPr>
          <p:nvPr>
            <p:ph type="body" idx="1"/>
          </p:nvPr>
        </p:nvSpPr>
        <p:spPr/>
        <p:txBody>
          <a:bodyPr/>
          <a:lstStyle/>
          <a:p>
            <a:r>
              <a:rPr lang="en-US" dirty="0" smtClean="0"/>
              <a:t>Keywords?</a:t>
            </a:r>
          </a:p>
          <a:p>
            <a:r>
              <a:rPr lang="en-US" dirty="0" smtClean="0"/>
              <a:t>ICD-9-CM Codes?</a:t>
            </a:r>
          </a:p>
          <a:p>
            <a:r>
              <a:rPr lang="en-US" dirty="0" smtClean="0"/>
              <a:t>ICD-10-CM Codes?</a:t>
            </a:r>
            <a:endParaRPr lang="en-US" dirty="0"/>
          </a:p>
        </p:txBody>
      </p:sp>
    </p:spTree>
    <p:extLst>
      <p:ext uri="{BB962C8B-B14F-4D97-AF65-F5344CB8AC3E}">
        <p14:creationId xmlns:p14="http://schemas.microsoft.com/office/powerpoint/2010/main" val="3306447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609600"/>
            <a:ext cx="7772400" cy="685800"/>
          </a:xfrm>
        </p:spPr>
        <p:txBody>
          <a:bodyPr/>
          <a:lstStyle/>
          <a:p>
            <a:r>
              <a:rPr lang="en-US" altLang="en-US" dirty="0" smtClean="0"/>
              <a:t>Mammal Contact (ICD-9/10-CM)</a:t>
            </a:r>
          </a:p>
        </p:txBody>
      </p:sp>
      <p:graphicFrame>
        <p:nvGraphicFramePr>
          <p:cNvPr id="4" name="Content Placeholder 3"/>
          <p:cNvGraphicFramePr>
            <a:graphicFrameLocks noGrp="1"/>
          </p:cNvGraphicFramePr>
          <p:nvPr>
            <p:ph idx="1"/>
          </p:nvPr>
        </p:nvGraphicFramePr>
        <p:xfrm>
          <a:off x="133351" y="1724026"/>
          <a:ext cx="8845551" cy="4211637"/>
        </p:xfrm>
        <a:graphic>
          <a:graphicData uri="http://schemas.openxmlformats.org/drawingml/2006/table">
            <a:tbl>
              <a:tblPr firstRow="1" bandRow="1">
                <a:tableStyleId>{5C22544A-7EE6-4342-B048-85BDC9FD1C3A}</a:tableStyleId>
              </a:tblPr>
              <a:tblGrid>
                <a:gridCol w="1854200">
                  <a:extLst>
                    <a:ext uri="{9D8B030D-6E8A-4147-A177-3AD203B41FA5}">
                      <a16:colId xmlns:a16="http://schemas.microsoft.com/office/drawing/2014/main" val="1880931937"/>
                    </a:ext>
                  </a:extLst>
                </a:gridCol>
                <a:gridCol w="4042834">
                  <a:extLst>
                    <a:ext uri="{9D8B030D-6E8A-4147-A177-3AD203B41FA5}">
                      <a16:colId xmlns:a16="http://schemas.microsoft.com/office/drawing/2014/main" val="3086553164"/>
                    </a:ext>
                  </a:extLst>
                </a:gridCol>
                <a:gridCol w="2948517">
                  <a:extLst>
                    <a:ext uri="{9D8B030D-6E8A-4147-A177-3AD203B41FA5}">
                      <a16:colId xmlns:a16="http://schemas.microsoft.com/office/drawing/2014/main" val="2841492561"/>
                    </a:ext>
                  </a:extLst>
                </a:gridCol>
              </a:tblGrid>
              <a:tr h="370868">
                <a:tc>
                  <a:txBody>
                    <a:bodyPr/>
                    <a:lstStyle/>
                    <a:p>
                      <a:r>
                        <a:rPr lang="en-US" sz="1800" dirty="0" smtClean="0"/>
                        <a:t>CC or Triage</a:t>
                      </a:r>
                      <a:r>
                        <a:rPr lang="en-US" sz="1800" baseline="0" dirty="0" smtClean="0"/>
                        <a:t> Note</a:t>
                      </a:r>
                      <a:endParaRPr lang="en-US" sz="1800" dirty="0"/>
                    </a:p>
                  </a:txBody>
                  <a:tcPr marT="45723" marB="45723"/>
                </a:tc>
                <a:tc>
                  <a:txBody>
                    <a:bodyPr/>
                    <a:lstStyle/>
                    <a:p>
                      <a:r>
                        <a:rPr lang="en-US" sz="1800" dirty="0" smtClean="0"/>
                        <a:t>Diagnosis Codes</a:t>
                      </a:r>
                      <a:endParaRPr lang="en-US" sz="1800" dirty="0"/>
                    </a:p>
                  </a:txBody>
                  <a:tcPr marT="45723" marB="45723"/>
                </a:tc>
                <a:tc>
                  <a:txBody>
                    <a:bodyPr/>
                    <a:lstStyle/>
                    <a:p>
                      <a:r>
                        <a:rPr lang="en-US" sz="1800" dirty="0" smtClean="0"/>
                        <a:t>External</a:t>
                      </a:r>
                      <a:r>
                        <a:rPr lang="en-US" sz="1800" baseline="0" dirty="0" smtClean="0"/>
                        <a:t> Cause Injury</a:t>
                      </a:r>
                      <a:endParaRPr lang="en-US" sz="1800" dirty="0"/>
                    </a:p>
                  </a:txBody>
                  <a:tcPr marT="45723" marB="45723"/>
                </a:tc>
                <a:extLst>
                  <a:ext uri="{0D108BD9-81ED-4DB2-BD59-A6C34878D82A}">
                    <a16:rowId xmlns:a16="http://schemas.microsoft.com/office/drawing/2014/main" val="1500931911"/>
                  </a:ext>
                </a:extLst>
              </a:tr>
              <a:tr h="1463150">
                <a:tc>
                  <a:txBody>
                    <a:bodyPr/>
                    <a:lstStyle/>
                    <a:p>
                      <a:r>
                        <a:rPr lang="en-US" sz="1800" dirty="0" smtClean="0"/>
                        <a:t>SWOLLEN HAND</a:t>
                      </a:r>
                      <a:endParaRPr lang="en-US" sz="18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Z23 - ENCOUNTER FOR IMMUNIZATION *-* M79.89 - OTHER SPECIFIED SOFT TISSUE DISORDERS</a:t>
                      </a:r>
                      <a:endParaRPr lang="en-US" sz="1800" dirty="0"/>
                    </a:p>
                  </a:txBody>
                  <a:tcPr marT="45723" marB="45723" anchor="ctr"/>
                </a:tc>
                <a:tc>
                  <a:txBody>
                    <a:bodyPr/>
                    <a:lstStyle/>
                    <a:p>
                      <a:r>
                        <a:rPr lang="en-US" sz="1800" dirty="0" smtClean="0"/>
                        <a:t>W53.21XA - BITTEN BY SQUIRREL, INITIAL ENCOUNTER</a:t>
                      </a:r>
                    </a:p>
                    <a:p>
                      <a:endParaRPr lang="en-US" sz="1800" dirty="0" smtClean="0">
                        <a:effectLst/>
                      </a:endParaRPr>
                    </a:p>
                    <a:p>
                      <a:endParaRPr lang="en-US" sz="1800" dirty="0">
                        <a:effectLst/>
                      </a:endParaRPr>
                    </a:p>
                  </a:txBody>
                  <a:tcPr marT="45723" marB="45723" anchor="ctr"/>
                </a:tc>
                <a:extLst>
                  <a:ext uri="{0D108BD9-81ED-4DB2-BD59-A6C34878D82A}">
                    <a16:rowId xmlns:a16="http://schemas.microsoft.com/office/drawing/2014/main" val="1028433468"/>
                  </a:ext>
                </a:extLst>
              </a:tr>
              <a:tr h="640128">
                <a:tc>
                  <a:txBody>
                    <a:bodyPr/>
                    <a:lstStyle/>
                    <a:p>
                      <a:r>
                        <a:rPr lang="en-US" sz="1800" dirty="0" smtClean="0"/>
                        <a:t>KICKED BY HORSE</a:t>
                      </a:r>
                      <a:endParaRPr lang="en-US" sz="1800" dirty="0"/>
                    </a:p>
                  </a:txBody>
                  <a:tcPr marT="45723" marB="45723"/>
                </a:tc>
                <a:tc>
                  <a:txBody>
                    <a:bodyPr/>
                    <a:lstStyle/>
                    <a:p>
                      <a:r>
                        <a:rPr lang="en-US" sz="1800" dirty="0" smtClean="0"/>
                        <a:t>S30.0XXA - CONTUSION OF LOWER BACK AND PELVIS, INITIAL ENCOUNTER</a:t>
                      </a:r>
                      <a:endParaRPr lang="en-US" sz="1800" dirty="0"/>
                    </a:p>
                  </a:txBody>
                  <a:tcPr marT="45723" marB="45723"/>
                </a:tc>
                <a:tc>
                  <a:txBody>
                    <a:bodyPr/>
                    <a:lstStyle/>
                    <a:p>
                      <a:r>
                        <a:rPr lang="en-US" sz="1800" dirty="0" smtClean="0"/>
                        <a:t>W55.12XA - STRUCK BY HORSE, INITIAL ENCOUNTER</a:t>
                      </a:r>
                      <a:endParaRPr lang="en-US" sz="1800" dirty="0"/>
                    </a:p>
                  </a:txBody>
                  <a:tcPr marT="45723" marB="45723"/>
                </a:tc>
                <a:extLst>
                  <a:ext uri="{0D108BD9-81ED-4DB2-BD59-A6C34878D82A}">
                    <a16:rowId xmlns:a16="http://schemas.microsoft.com/office/drawing/2014/main" val="1491956110"/>
                  </a:ext>
                </a:extLst>
              </a:tr>
              <a:tr h="1737491">
                <a:tc>
                  <a:txBody>
                    <a:bodyPr/>
                    <a:lstStyle/>
                    <a:p>
                      <a:r>
                        <a:rPr lang="en-US" sz="1800" dirty="0" smtClean="0"/>
                        <a:t>Dog Bite</a:t>
                      </a:r>
                      <a:endParaRPr lang="en-US" sz="1800" dirty="0"/>
                    </a:p>
                  </a:txBody>
                  <a:tcPr marT="45723" marB="45723"/>
                </a:tc>
                <a:tc>
                  <a:txBody>
                    <a:bodyPr/>
                    <a:lstStyle/>
                    <a:p>
                      <a:r>
                        <a:rPr lang="en-US" sz="1800" dirty="0" smtClean="0"/>
                        <a:t>V04.5 - NEED FOR PROPHYLACTIC VACCINATION AND INOCULATION AGAINST RABIES *-* Z23 - ENCOUNTER FOR IMMUNIZATION *-* S51.851A - OPEN BITE OF RIGHT FOREARM, INITIAL ENCOUNTER </a:t>
                      </a:r>
                      <a:endParaRPr lang="en-US" sz="1800" dirty="0"/>
                    </a:p>
                  </a:txBody>
                  <a:tcPr marT="45723" marB="45723"/>
                </a:tc>
                <a:tc>
                  <a:txBody>
                    <a:bodyPr/>
                    <a:lstStyle/>
                    <a:p>
                      <a:r>
                        <a:rPr lang="en-US" sz="1800" dirty="0" smtClean="0"/>
                        <a:t>E906.0 - DOG BITE *-* W54.0XXA - BITTEN BY DOG, INITIAL ENCOUNTER</a:t>
                      </a:r>
                      <a:endParaRPr lang="en-US" sz="1800" dirty="0"/>
                    </a:p>
                  </a:txBody>
                  <a:tcPr marT="45723" marB="45723"/>
                </a:tc>
                <a:extLst>
                  <a:ext uri="{0D108BD9-81ED-4DB2-BD59-A6C34878D82A}">
                    <a16:rowId xmlns:a16="http://schemas.microsoft.com/office/drawing/2014/main" val="4057588453"/>
                  </a:ext>
                </a:extLst>
              </a:tr>
            </a:tbl>
          </a:graphicData>
        </a:graphic>
      </p:graphicFrame>
    </p:spTree>
    <p:extLst>
      <p:ext uri="{BB962C8B-B14F-4D97-AF65-F5344CB8AC3E}">
        <p14:creationId xmlns:p14="http://schemas.microsoft.com/office/powerpoint/2010/main" val="2026432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Reduced specificity with Immuniz.</a:t>
            </a:r>
          </a:p>
        </p:txBody>
      </p:sp>
      <p:graphicFrame>
        <p:nvGraphicFramePr>
          <p:cNvPr id="4" name="Content Placeholder 3"/>
          <p:cNvGraphicFramePr>
            <a:graphicFrameLocks noGrp="1"/>
          </p:cNvGraphicFramePr>
          <p:nvPr>
            <p:ph idx="1"/>
          </p:nvPr>
        </p:nvGraphicFramePr>
        <p:xfrm>
          <a:off x="215900" y="1835150"/>
          <a:ext cx="8762999" cy="362743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71117076"/>
                    </a:ext>
                  </a:extLst>
                </a:gridCol>
                <a:gridCol w="4165599">
                  <a:extLst>
                    <a:ext uri="{9D8B030D-6E8A-4147-A177-3AD203B41FA5}">
                      <a16:colId xmlns:a16="http://schemas.microsoft.com/office/drawing/2014/main" val="2762770115"/>
                    </a:ext>
                  </a:extLst>
                </a:gridCol>
                <a:gridCol w="2921000">
                  <a:extLst>
                    <a:ext uri="{9D8B030D-6E8A-4147-A177-3AD203B41FA5}">
                      <a16:colId xmlns:a16="http://schemas.microsoft.com/office/drawing/2014/main" val="3059249748"/>
                    </a:ext>
                  </a:extLst>
                </a:gridCol>
              </a:tblGrid>
              <a:tr h="426757">
                <a:tc>
                  <a:txBody>
                    <a:bodyPr/>
                    <a:lstStyle/>
                    <a:p>
                      <a:r>
                        <a:rPr lang="en-US" sz="2200" dirty="0" smtClean="0"/>
                        <a:t>Version </a:t>
                      </a:r>
                      <a:endParaRPr lang="en-US" sz="2200" dirty="0"/>
                    </a:p>
                  </a:txBody>
                  <a:tcPr marT="45724" marB="45724"/>
                </a:tc>
                <a:tc>
                  <a:txBody>
                    <a:bodyPr/>
                    <a:lstStyle/>
                    <a:p>
                      <a:r>
                        <a:rPr lang="en-US" sz="2200" dirty="0" smtClean="0"/>
                        <a:t>CC or Triage</a:t>
                      </a:r>
                      <a:r>
                        <a:rPr lang="en-US" sz="2200" baseline="0" dirty="0" smtClean="0"/>
                        <a:t> Note</a:t>
                      </a:r>
                      <a:endParaRPr lang="en-US" sz="2200" dirty="0"/>
                    </a:p>
                  </a:txBody>
                  <a:tcPr marT="45724" marB="45724"/>
                </a:tc>
                <a:tc>
                  <a:txBody>
                    <a:bodyPr/>
                    <a:lstStyle/>
                    <a:p>
                      <a:r>
                        <a:rPr lang="en-US" sz="2200" dirty="0" smtClean="0"/>
                        <a:t>Diagnosis Codes</a:t>
                      </a:r>
                      <a:endParaRPr lang="en-US" sz="2200" dirty="0"/>
                    </a:p>
                  </a:txBody>
                  <a:tcPr marT="45724" marB="45724"/>
                </a:tc>
                <a:extLst>
                  <a:ext uri="{0D108BD9-81ED-4DB2-BD59-A6C34878D82A}">
                    <a16:rowId xmlns:a16="http://schemas.microsoft.com/office/drawing/2014/main" val="1679943599"/>
                  </a:ext>
                </a:extLst>
              </a:tr>
              <a:tr h="1432686">
                <a:tc>
                  <a:txBody>
                    <a:bodyPr/>
                    <a:lstStyle/>
                    <a:p>
                      <a:r>
                        <a:rPr lang="en-US" sz="2200" dirty="0" smtClean="0"/>
                        <a:t>ICD-10-CM</a:t>
                      </a:r>
                      <a:endParaRPr lang="en-US" sz="2200" dirty="0"/>
                    </a:p>
                  </a:txBody>
                  <a:tcPr marT="45724" marB="45724"/>
                </a:tc>
                <a:tc>
                  <a:txBody>
                    <a:bodyPr/>
                    <a:lstStyle/>
                    <a:p>
                      <a:r>
                        <a:rPr lang="en-US" sz="2200" dirty="0" smtClean="0"/>
                        <a:t>Pt was exposed and possibly bitten by a bat. Had partial rabies vaccination series out of town here today for next shot in series</a:t>
                      </a:r>
                      <a:endParaRPr lang="en-US" sz="2200" dirty="0"/>
                    </a:p>
                  </a:txBody>
                  <a:tcPr marT="45724" marB="45724"/>
                </a:tc>
                <a:tc>
                  <a:txBody>
                    <a:bodyPr/>
                    <a:lstStyle/>
                    <a:p>
                      <a:r>
                        <a:rPr lang="en-US" sz="2200" dirty="0" smtClean="0"/>
                        <a:t>Z23 - ENCOUNTER FOR IMMUNIZATION</a:t>
                      </a:r>
                      <a:endParaRPr lang="en-US" sz="2200" dirty="0"/>
                    </a:p>
                  </a:txBody>
                  <a:tcPr marT="45724" marB="45724"/>
                </a:tc>
                <a:extLst>
                  <a:ext uri="{0D108BD9-81ED-4DB2-BD59-A6C34878D82A}">
                    <a16:rowId xmlns:a16="http://schemas.microsoft.com/office/drawing/2014/main" val="581866007"/>
                  </a:ext>
                </a:extLst>
              </a:tr>
              <a:tr h="1767995">
                <a:tc>
                  <a:txBody>
                    <a:bodyPr/>
                    <a:lstStyle/>
                    <a:p>
                      <a:r>
                        <a:rPr lang="en-US" sz="2200" dirty="0" smtClean="0"/>
                        <a:t>ICD-9-CM</a:t>
                      </a:r>
                      <a:endParaRPr lang="en-US" sz="2200" dirty="0"/>
                    </a:p>
                  </a:txBody>
                  <a:tcPr marT="45724" marB="45724"/>
                </a:tc>
                <a:tc>
                  <a:txBody>
                    <a:bodyPr/>
                    <a:lstStyle/>
                    <a:p>
                      <a:r>
                        <a:rPr lang="en-US" sz="2200" dirty="0" smtClean="0"/>
                        <a:t>RABIES VAC</a:t>
                      </a:r>
                      <a:endParaRPr lang="en-US" sz="2200" dirty="0"/>
                    </a:p>
                  </a:txBody>
                  <a:tcPr marT="45724" marB="45724"/>
                </a:tc>
                <a:tc>
                  <a:txBody>
                    <a:bodyPr/>
                    <a:lstStyle/>
                    <a:p>
                      <a:r>
                        <a:rPr lang="en-US" sz="2200" dirty="0" smtClean="0"/>
                        <a:t>V04.5 - NEED FOR PROPHYLACTIC VACCINATION AND INOCULATION AGAINST RABIES</a:t>
                      </a:r>
                      <a:endParaRPr lang="en-US" sz="2200" dirty="0"/>
                    </a:p>
                  </a:txBody>
                  <a:tcPr marT="45724" marB="45724"/>
                </a:tc>
                <a:extLst>
                  <a:ext uri="{0D108BD9-81ED-4DB2-BD59-A6C34878D82A}">
                    <a16:rowId xmlns:a16="http://schemas.microsoft.com/office/drawing/2014/main" val="2853644877"/>
                  </a:ext>
                </a:extLst>
              </a:tr>
            </a:tbl>
          </a:graphicData>
        </a:graphic>
      </p:graphicFrame>
      <p:sp>
        <p:nvSpPr>
          <p:cNvPr id="5" name="TextBox 4"/>
          <p:cNvSpPr txBox="1"/>
          <p:nvPr/>
        </p:nvSpPr>
        <p:spPr>
          <a:xfrm>
            <a:off x="457200" y="5719764"/>
            <a:ext cx="8229600" cy="306387"/>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E3A60"/>
                </a:solidFill>
                <a:effectLst/>
                <a:uLnTx/>
                <a:uFillTx/>
                <a:latin typeface="Calibri" pitchFamily="34" charset="0"/>
                <a:ea typeface="+mn-ea"/>
                <a:cs typeface="Arial" panose="020B0604020202020204" pitchFamily="34" charset="0"/>
              </a:rPr>
              <a:t>© 2016 University of North Carolina at Chapel Hill and NC Division of Public Health</a:t>
            </a:r>
          </a:p>
        </p:txBody>
      </p:sp>
    </p:spTree>
    <p:extLst>
      <p:ext uri="{BB962C8B-B14F-4D97-AF65-F5344CB8AC3E}">
        <p14:creationId xmlns:p14="http://schemas.microsoft.com/office/powerpoint/2010/main" val="1478431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Reports</a:t>
            </a:r>
            <a:br>
              <a:rPr lang="en-US" dirty="0" smtClean="0"/>
            </a:br>
            <a:r>
              <a:rPr lang="en-US" dirty="0" smtClean="0"/>
              <a:t>Data for Stakeholders &amp; Public</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7686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Sheets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33858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6575"/>
            <a:ext cx="8610600" cy="1139825"/>
          </a:xfrm>
        </p:spPr>
        <p:txBody>
          <a:bodyPr anchor="t" anchorCtr="0"/>
          <a:lstStyle/>
          <a:p>
            <a:pPr eaLnBrk="1" hangingPunct="1">
              <a:defRPr/>
            </a:pPr>
            <a:r>
              <a:rPr lang="en-US" sz="4000" dirty="0" smtClean="0"/>
              <a:t>Syndromic Surveillance: All Hazards</a:t>
            </a:r>
            <a:br>
              <a:rPr lang="en-US" sz="4000" dirty="0" smtClean="0"/>
            </a:br>
            <a:endParaRPr lang="en-US" sz="4000" dirty="0" smtClean="0"/>
          </a:p>
        </p:txBody>
      </p:sp>
      <p:sp>
        <p:nvSpPr>
          <p:cNvPr id="8195" name="Content Placeholder 5"/>
          <p:cNvSpPr>
            <a:spLocks noGrp="1"/>
          </p:cNvSpPr>
          <p:nvPr>
            <p:ph idx="1"/>
          </p:nvPr>
        </p:nvSpPr>
        <p:spPr>
          <a:xfrm>
            <a:off x="457200" y="1412875"/>
            <a:ext cx="8229600" cy="4530725"/>
          </a:xfrm>
        </p:spPr>
        <p:txBody>
          <a:bodyPr/>
          <a:lstStyle/>
          <a:p>
            <a:pPr eaLnBrk="1" hangingPunct="1">
              <a:defRPr/>
            </a:pPr>
            <a:r>
              <a:rPr lang="en-US" dirty="0" smtClean="0">
                <a:latin typeface="Calibri" panose="020F0502020204030204" pitchFamily="34" charset="0"/>
              </a:rPr>
              <a:t>Early Event Detection </a:t>
            </a:r>
          </a:p>
          <a:p>
            <a:pPr eaLnBrk="1" hangingPunct="1">
              <a:defRPr/>
            </a:pPr>
            <a:r>
              <a:rPr lang="en-US" dirty="0" smtClean="0">
                <a:latin typeface="Calibri" panose="020F0502020204030204" pitchFamily="34" charset="0"/>
              </a:rPr>
              <a:t>Situational Awareness</a:t>
            </a:r>
          </a:p>
          <a:p>
            <a:pPr eaLnBrk="1" hangingPunct="1">
              <a:defRPr/>
            </a:pPr>
            <a:r>
              <a:rPr lang="en-US" dirty="0" smtClean="0">
                <a:latin typeface="Calibri" panose="020F0502020204030204" pitchFamily="34" charset="0"/>
              </a:rPr>
              <a:t>Rumor control</a:t>
            </a:r>
          </a:p>
          <a:p>
            <a:pPr eaLnBrk="1" hangingPunct="1">
              <a:defRPr/>
            </a:pPr>
            <a:r>
              <a:rPr lang="en-US" dirty="0" smtClean="0">
                <a:latin typeface="Calibri" panose="020F0502020204030204" pitchFamily="34" charset="0"/>
              </a:rPr>
              <a:t>Broader public health surveillance including:</a:t>
            </a:r>
          </a:p>
          <a:p>
            <a:pPr marL="669925" lvl="1" indent="-325438" eaLnBrk="1" hangingPunct="1">
              <a:defRPr/>
            </a:pPr>
            <a:r>
              <a:rPr lang="en-US" sz="2400" dirty="0" smtClean="0">
                <a:latin typeface="Calibri" panose="020F0502020204030204" pitchFamily="34" charset="0"/>
              </a:rPr>
              <a:t>Injuries</a:t>
            </a:r>
          </a:p>
          <a:p>
            <a:pPr marL="669925" lvl="1" indent="-325438" eaLnBrk="1" hangingPunct="1">
              <a:defRPr/>
            </a:pPr>
            <a:r>
              <a:rPr lang="en-US" sz="2400" dirty="0" smtClean="0">
                <a:latin typeface="Calibri" panose="020F0502020204030204" pitchFamily="34" charset="0"/>
              </a:rPr>
              <a:t>Infectious disease trends</a:t>
            </a:r>
          </a:p>
          <a:p>
            <a:pPr marL="669925" lvl="1" indent="-325438" eaLnBrk="1" hangingPunct="1">
              <a:defRPr/>
            </a:pPr>
            <a:r>
              <a:rPr lang="en-US" sz="2400" dirty="0" smtClean="0">
                <a:latin typeface="Calibri" panose="020F0502020204030204" pitchFamily="34" charset="0"/>
              </a:rPr>
              <a:t>Post-disaster surveillance</a:t>
            </a:r>
          </a:p>
          <a:p>
            <a:pPr marL="669925" lvl="1" indent="-325438" eaLnBrk="1" hangingPunct="1">
              <a:defRPr/>
            </a:pPr>
            <a:r>
              <a:rPr lang="en-US" sz="2400" dirty="0" smtClean="0">
                <a:latin typeface="Calibri" panose="020F0502020204030204" pitchFamily="34" charset="0"/>
              </a:rPr>
              <a:t>Occupational health, chemical exposures, etc.</a:t>
            </a:r>
          </a:p>
          <a:p>
            <a:pPr marL="669925" lvl="1" indent="-325438" eaLnBrk="1" hangingPunct="1">
              <a:defRPr/>
            </a:pPr>
            <a:r>
              <a:rPr lang="en-US" sz="2400" dirty="0" smtClean="0">
                <a:latin typeface="Calibri" panose="020F0502020204030204" pitchFamily="34" charset="0"/>
              </a:rPr>
              <a:t>Chronic diseases (asthma, diabetes)</a:t>
            </a:r>
          </a:p>
          <a:p>
            <a:pPr marL="669925" lvl="1" indent="-325438" eaLnBrk="1" hangingPunct="1">
              <a:buFont typeface="Wingdings" pitchFamily="2" charset="2"/>
              <a:buNone/>
              <a:defRPr/>
            </a:pPr>
            <a:endParaRPr lang="en-US" sz="2400" dirty="0" smtClean="0">
              <a:latin typeface="Calibri" panose="020F0502020204030204" pitchFamily="34" charset="0"/>
            </a:endParaRPr>
          </a:p>
        </p:txBody>
      </p:sp>
    </p:spTree>
    <p:extLst>
      <p:ext uri="{BB962C8B-B14F-4D97-AF65-F5344CB8AC3E}">
        <p14:creationId xmlns:p14="http://schemas.microsoft.com/office/powerpoint/2010/main" val="2862145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Reports</a:t>
            </a:r>
            <a:endParaRPr lang="en-US" dirty="0"/>
          </a:p>
        </p:txBody>
      </p:sp>
      <p:sp>
        <p:nvSpPr>
          <p:cNvPr id="3" name="Content Placeholder 2"/>
          <p:cNvSpPr>
            <a:spLocks noGrp="1"/>
          </p:cNvSpPr>
          <p:nvPr>
            <p:ph idx="1"/>
          </p:nvPr>
        </p:nvSpPr>
        <p:spPr/>
        <p:txBody>
          <a:bodyPr/>
          <a:lstStyle/>
          <a:p>
            <a:r>
              <a:rPr lang="en-US" dirty="0" smtClean="0"/>
              <a:t>CO</a:t>
            </a:r>
          </a:p>
          <a:p>
            <a:r>
              <a:rPr lang="en-US" dirty="0" smtClean="0"/>
              <a:t>Heat</a:t>
            </a:r>
          </a:p>
          <a:p>
            <a:r>
              <a:rPr lang="en-US" dirty="0" smtClean="0"/>
              <a:t>Flu</a:t>
            </a:r>
            <a:endParaRPr lang="en-US" dirty="0"/>
          </a:p>
        </p:txBody>
      </p:sp>
    </p:spTree>
    <p:extLst>
      <p:ext uri="{BB962C8B-B14F-4D97-AF65-F5344CB8AC3E}">
        <p14:creationId xmlns:p14="http://schemas.microsoft.com/office/powerpoint/2010/main" val="24129135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175200"/>
            <a:ext cx="10448925" cy="8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62000" y="601425"/>
            <a:ext cx="7620000" cy="610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16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114" t="26402" r="22363" b="25346"/>
          <a:stretch/>
        </p:blipFill>
        <p:spPr>
          <a:xfrm>
            <a:off x="19050" y="-323850"/>
            <a:ext cx="8991600" cy="3782181"/>
          </a:xfrm>
          <a:prstGeom prst="rect">
            <a:avLst/>
          </a:prstGeom>
        </p:spPr>
      </p:pic>
      <p:sp>
        <p:nvSpPr>
          <p:cNvPr id="3" name="Rectangle 2"/>
          <p:cNvSpPr>
            <a:spLocks noChangeArrowheads="1"/>
          </p:cNvSpPr>
          <p:nvPr/>
        </p:nvSpPr>
        <p:spPr bwMode="auto">
          <a:xfrm>
            <a:off x="144780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52800"/>
            <a:ext cx="6400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5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78965758"/>
              </p:ext>
            </p:extLst>
          </p:nvPr>
        </p:nvGraphicFramePr>
        <p:xfrm>
          <a:off x="609600" y="1524000"/>
          <a:ext cx="8229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12"/>
          <p:cNvGrpSpPr>
            <a:grpSpLocks/>
          </p:cNvGrpSpPr>
          <p:nvPr/>
        </p:nvGrpSpPr>
        <p:grpSpPr bwMode="auto">
          <a:xfrm>
            <a:off x="7263075" y="1600200"/>
            <a:ext cx="1119187" cy="1011237"/>
            <a:chOff x="2400" y="3233"/>
            <a:chExt cx="705" cy="637"/>
          </a:xfrm>
        </p:grpSpPr>
        <p:sp>
          <p:nvSpPr>
            <p:cNvPr id="6" name="Freeform 13"/>
            <p:cNvSpPr>
              <a:spLocks/>
            </p:cNvSpPr>
            <p:nvPr/>
          </p:nvSpPr>
          <p:spPr bwMode="auto">
            <a:xfrm>
              <a:off x="2808" y="3233"/>
              <a:ext cx="153" cy="143"/>
            </a:xfrm>
            <a:custGeom>
              <a:avLst/>
              <a:gdLst>
                <a:gd name="T0" fmla="*/ 222 w 458"/>
                <a:gd name="T1" fmla="*/ 1 h 428"/>
                <a:gd name="T2" fmla="*/ 180 w 458"/>
                <a:gd name="T3" fmla="*/ 9 h 428"/>
                <a:gd name="T4" fmla="*/ 141 w 458"/>
                <a:gd name="T5" fmla="*/ 26 h 428"/>
                <a:gd name="T6" fmla="*/ 107 w 458"/>
                <a:gd name="T7" fmla="*/ 49 h 428"/>
                <a:gd name="T8" fmla="*/ 79 w 458"/>
                <a:gd name="T9" fmla="*/ 77 h 428"/>
                <a:gd name="T10" fmla="*/ 56 w 458"/>
                <a:gd name="T11" fmla="*/ 112 h 428"/>
                <a:gd name="T12" fmla="*/ 39 w 458"/>
                <a:gd name="T13" fmla="*/ 150 h 428"/>
                <a:gd name="T14" fmla="*/ 31 w 458"/>
                <a:gd name="T15" fmla="*/ 192 h 428"/>
                <a:gd name="T16" fmla="*/ 0 w 458"/>
                <a:gd name="T17" fmla="*/ 334 h 428"/>
                <a:gd name="T18" fmla="*/ 61 w 458"/>
                <a:gd name="T19" fmla="*/ 323 h 428"/>
                <a:gd name="T20" fmla="*/ 78 w 458"/>
                <a:gd name="T21" fmla="*/ 347 h 428"/>
                <a:gd name="T22" fmla="*/ 97 w 458"/>
                <a:gd name="T23" fmla="*/ 369 h 428"/>
                <a:gd name="T24" fmla="*/ 119 w 458"/>
                <a:gd name="T25" fmla="*/ 387 h 428"/>
                <a:gd name="T26" fmla="*/ 144 w 458"/>
                <a:gd name="T27" fmla="*/ 403 h 428"/>
                <a:gd name="T28" fmla="*/ 170 w 458"/>
                <a:gd name="T29" fmla="*/ 415 h 428"/>
                <a:gd name="T30" fmla="*/ 198 w 458"/>
                <a:gd name="T31" fmla="*/ 424 h 428"/>
                <a:gd name="T32" fmla="*/ 228 w 458"/>
                <a:gd name="T33" fmla="*/ 428 h 428"/>
                <a:gd name="T34" fmla="*/ 265 w 458"/>
                <a:gd name="T35" fmla="*/ 427 h 428"/>
                <a:gd name="T36" fmla="*/ 308 w 458"/>
                <a:gd name="T37" fmla="*/ 419 h 428"/>
                <a:gd name="T38" fmla="*/ 346 w 458"/>
                <a:gd name="T39" fmla="*/ 402 h 428"/>
                <a:gd name="T40" fmla="*/ 380 w 458"/>
                <a:gd name="T41" fmla="*/ 379 h 428"/>
                <a:gd name="T42" fmla="*/ 409 w 458"/>
                <a:gd name="T43" fmla="*/ 351 h 428"/>
                <a:gd name="T44" fmla="*/ 432 w 458"/>
                <a:gd name="T45" fmla="*/ 317 h 428"/>
                <a:gd name="T46" fmla="*/ 449 w 458"/>
                <a:gd name="T47" fmla="*/ 278 h 428"/>
                <a:gd name="T48" fmla="*/ 457 w 458"/>
                <a:gd name="T49" fmla="*/ 236 h 428"/>
                <a:gd name="T50" fmla="*/ 457 w 458"/>
                <a:gd name="T51" fmla="*/ 192 h 428"/>
                <a:gd name="T52" fmla="*/ 449 w 458"/>
                <a:gd name="T53" fmla="*/ 150 h 428"/>
                <a:gd name="T54" fmla="*/ 432 w 458"/>
                <a:gd name="T55" fmla="*/ 112 h 428"/>
                <a:gd name="T56" fmla="*/ 409 w 458"/>
                <a:gd name="T57" fmla="*/ 77 h 428"/>
                <a:gd name="T58" fmla="*/ 380 w 458"/>
                <a:gd name="T59" fmla="*/ 49 h 428"/>
                <a:gd name="T60" fmla="*/ 346 w 458"/>
                <a:gd name="T61" fmla="*/ 26 h 428"/>
                <a:gd name="T62" fmla="*/ 308 w 458"/>
                <a:gd name="T63" fmla="*/ 9 h 428"/>
                <a:gd name="T64" fmla="*/ 265 w 458"/>
                <a:gd name="T65" fmla="*/ 1 h 4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8"/>
                <a:gd name="T100" fmla="*/ 0 h 428"/>
                <a:gd name="T101" fmla="*/ 458 w 458"/>
                <a:gd name="T102" fmla="*/ 428 h 4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8" h="428">
                  <a:moveTo>
                    <a:pt x="244" y="0"/>
                  </a:moveTo>
                  <a:lnTo>
                    <a:pt x="222" y="1"/>
                  </a:lnTo>
                  <a:lnTo>
                    <a:pt x="201" y="5"/>
                  </a:lnTo>
                  <a:lnTo>
                    <a:pt x="180" y="9"/>
                  </a:lnTo>
                  <a:lnTo>
                    <a:pt x="161" y="17"/>
                  </a:lnTo>
                  <a:lnTo>
                    <a:pt x="141" y="26"/>
                  </a:lnTo>
                  <a:lnTo>
                    <a:pt x="124" y="36"/>
                  </a:lnTo>
                  <a:lnTo>
                    <a:pt x="107" y="49"/>
                  </a:lnTo>
                  <a:lnTo>
                    <a:pt x="92" y="63"/>
                  </a:lnTo>
                  <a:lnTo>
                    <a:pt x="79" y="77"/>
                  </a:lnTo>
                  <a:lnTo>
                    <a:pt x="66" y="95"/>
                  </a:lnTo>
                  <a:lnTo>
                    <a:pt x="56" y="112"/>
                  </a:lnTo>
                  <a:lnTo>
                    <a:pt x="47" y="131"/>
                  </a:lnTo>
                  <a:lnTo>
                    <a:pt x="39" y="150"/>
                  </a:lnTo>
                  <a:lnTo>
                    <a:pt x="34" y="171"/>
                  </a:lnTo>
                  <a:lnTo>
                    <a:pt x="31" y="192"/>
                  </a:lnTo>
                  <a:lnTo>
                    <a:pt x="30" y="214"/>
                  </a:lnTo>
                  <a:lnTo>
                    <a:pt x="0" y="334"/>
                  </a:lnTo>
                  <a:lnTo>
                    <a:pt x="54" y="311"/>
                  </a:lnTo>
                  <a:lnTo>
                    <a:pt x="61" y="323"/>
                  </a:lnTo>
                  <a:lnTo>
                    <a:pt x="68" y="336"/>
                  </a:lnTo>
                  <a:lnTo>
                    <a:pt x="78" y="347"/>
                  </a:lnTo>
                  <a:lnTo>
                    <a:pt x="87" y="359"/>
                  </a:lnTo>
                  <a:lnTo>
                    <a:pt x="97" y="369"/>
                  </a:lnTo>
                  <a:lnTo>
                    <a:pt x="107" y="378"/>
                  </a:lnTo>
                  <a:lnTo>
                    <a:pt x="119" y="387"/>
                  </a:lnTo>
                  <a:lnTo>
                    <a:pt x="131" y="395"/>
                  </a:lnTo>
                  <a:lnTo>
                    <a:pt x="144" y="403"/>
                  </a:lnTo>
                  <a:lnTo>
                    <a:pt x="156" y="409"/>
                  </a:lnTo>
                  <a:lnTo>
                    <a:pt x="170" y="415"/>
                  </a:lnTo>
                  <a:lnTo>
                    <a:pt x="183" y="419"/>
                  </a:lnTo>
                  <a:lnTo>
                    <a:pt x="198" y="424"/>
                  </a:lnTo>
                  <a:lnTo>
                    <a:pt x="213" y="426"/>
                  </a:lnTo>
                  <a:lnTo>
                    <a:pt x="228" y="428"/>
                  </a:lnTo>
                  <a:lnTo>
                    <a:pt x="244" y="428"/>
                  </a:lnTo>
                  <a:lnTo>
                    <a:pt x="265" y="427"/>
                  </a:lnTo>
                  <a:lnTo>
                    <a:pt x="287" y="424"/>
                  </a:lnTo>
                  <a:lnTo>
                    <a:pt x="308" y="419"/>
                  </a:lnTo>
                  <a:lnTo>
                    <a:pt x="327" y="411"/>
                  </a:lnTo>
                  <a:lnTo>
                    <a:pt x="346" y="402"/>
                  </a:lnTo>
                  <a:lnTo>
                    <a:pt x="363" y="392"/>
                  </a:lnTo>
                  <a:lnTo>
                    <a:pt x="380" y="379"/>
                  </a:lnTo>
                  <a:lnTo>
                    <a:pt x="395" y="366"/>
                  </a:lnTo>
                  <a:lnTo>
                    <a:pt x="409" y="351"/>
                  </a:lnTo>
                  <a:lnTo>
                    <a:pt x="421" y="334"/>
                  </a:lnTo>
                  <a:lnTo>
                    <a:pt x="432" y="317"/>
                  </a:lnTo>
                  <a:lnTo>
                    <a:pt x="441" y="297"/>
                  </a:lnTo>
                  <a:lnTo>
                    <a:pt x="449" y="278"/>
                  </a:lnTo>
                  <a:lnTo>
                    <a:pt x="453" y="257"/>
                  </a:lnTo>
                  <a:lnTo>
                    <a:pt x="457" y="236"/>
                  </a:lnTo>
                  <a:lnTo>
                    <a:pt x="458" y="214"/>
                  </a:lnTo>
                  <a:lnTo>
                    <a:pt x="457" y="192"/>
                  </a:lnTo>
                  <a:lnTo>
                    <a:pt x="453" y="171"/>
                  </a:lnTo>
                  <a:lnTo>
                    <a:pt x="449" y="150"/>
                  </a:lnTo>
                  <a:lnTo>
                    <a:pt x="441" y="131"/>
                  </a:lnTo>
                  <a:lnTo>
                    <a:pt x="432" y="112"/>
                  </a:lnTo>
                  <a:lnTo>
                    <a:pt x="421" y="95"/>
                  </a:lnTo>
                  <a:lnTo>
                    <a:pt x="409" y="77"/>
                  </a:lnTo>
                  <a:lnTo>
                    <a:pt x="395" y="63"/>
                  </a:lnTo>
                  <a:lnTo>
                    <a:pt x="380" y="49"/>
                  </a:lnTo>
                  <a:lnTo>
                    <a:pt x="363" y="36"/>
                  </a:lnTo>
                  <a:lnTo>
                    <a:pt x="346" y="26"/>
                  </a:lnTo>
                  <a:lnTo>
                    <a:pt x="327" y="17"/>
                  </a:lnTo>
                  <a:lnTo>
                    <a:pt x="308" y="9"/>
                  </a:lnTo>
                  <a:lnTo>
                    <a:pt x="287" y="5"/>
                  </a:lnTo>
                  <a:lnTo>
                    <a:pt x="265" y="1"/>
                  </a:lnTo>
                  <a:lnTo>
                    <a:pt x="244" y="0"/>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7" name="Freeform 14"/>
            <p:cNvSpPr>
              <a:spLocks/>
            </p:cNvSpPr>
            <p:nvPr/>
          </p:nvSpPr>
          <p:spPr bwMode="auto">
            <a:xfrm>
              <a:off x="2690" y="3852"/>
              <a:ext cx="133" cy="17"/>
            </a:xfrm>
            <a:custGeom>
              <a:avLst/>
              <a:gdLst>
                <a:gd name="T0" fmla="*/ 0 w 401"/>
                <a:gd name="T1" fmla="*/ 51 h 51"/>
                <a:gd name="T2" fmla="*/ 401 w 401"/>
                <a:gd name="T3" fmla="*/ 51 h 51"/>
                <a:gd name="T4" fmla="*/ 399 w 401"/>
                <a:gd name="T5" fmla="*/ 47 h 51"/>
                <a:gd name="T6" fmla="*/ 396 w 401"/>
                <a:gd name="T7" fmla="*/ 37 h 51"/>
                <a:gd name="T8" fmla="*/ 391 w 401"/>
                <a:gd name="T9" fmla="*/ 22 h 51"/>
                <a:gd name="T10" fmla="*/ 386 w 401"/>
                <a:gd name="T11" fmla="*/ 0 h 51"/>
                <a:gd name="T12" fmla="*/ 85 w 401"/>
                <a:gd name="T13" fmla="*/ 0 h 51"/>
                <a:gd name="T14" fmla="*/ 74 w 401"/>
                <a:gd name="T15" fmla="*/ 4 h 51"/>
                <a:gd name="T16" fmla="*/ 60 w 401"/>
                <a:gd name="T17" fmla="*/ 10 h 51"/>
                <a:gd name="T18" fmla="*/ 46 w 401"/>
                <a:gd name="T19" fmla="*/ 15 h 51"/>
                <a:gd name="T20" fmla="*/ 34 w 401"/>
                <a:gd name="T21" fmla="*/ 21 h 51"/>
                <a:gd name="T22" fmla="*/ 21 w 401"/>
                <a:gd name="T23" fmla="*/ 28 h 51"/>
                <a:gd name="T24" fmla="*/ 11 w 401"/>
                <a:gd name="T25" fmla="*/ 36 h 51"/>
                <a:gd name="T26" fmla="*/ 3 w 401"/>
                <a:gd name="T27" fmla="*/ 43 h 51"/>
                <a:gd name="T28" fmla="*/ 0 w 401"/>
                <a:gd name="T29" fmla="*/ 51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1"/>
                <a:gd name="T46" fmla="*/ 0 h 51"/>
                <a:gd name="T47" fmla="*/ 401 w 401"/>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1" h="51">
                  <a:moveTo>
                    <a:pt x="0" y="51"/>
                  </a:moveTo>
                  <a:lnTo>
                    <a:pt x="401" y="51"/>
                  </a:lnTo>
                  <a:lnTo>
                    <a:pt x="399" y="47"/>
                  </a:lnTo>
                  <a:lnTo>
                    <a:pt x="396" y="37"/>
                  </a:lnTo>
                  <a:lnTo>
                    <a:pt x="391" y="22"/>
                  </a:lnTo>
                  <a:lnTo>
                    <a:pt x="386" y="0"/>
                  </a:lnTo>
                  <a:lnTo>
                    <a:pt x="85" y="0"/>
                  </a:lnTo>
                  <a:lnTo>
                    <a:pt x="74" y="4"/>
                  </a:lnTo>
                  <a:lnTo>
                    <a:pt x="60" y="10"/>
                  </a:lnTo>
                  <a:lnTo>
                    <a:pt x="46" y="15"/>
                  </a:lnTo>
                  <a:lnTo>
                    <a:pt x="34" y="21"/>
                  </a:lnTo>
                  <a:lnTo>
                    <a:pt x="21" y="28"/>
                  </a:lnTo>
                  <a:lnTo>
                    <a:pt x="11" y="36"/>
                  </a:lnTo>
                  <a:lnTo>
                    <a:pt x="3" y="43"/>
                  </a:lnTo>
                  <a:lnTo>
                    <a:pt x="0" y="51"/>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8" name="Freeform 15"/>
            <p:cNvSpPr>
              <a:spLocks/>
            </p:cNvSpPr>
            <p:nvPr/>
          </p:nvSpPr>
          <p:spPr bwMode="auto">
            <a:xfrm>
              <a:off x="2707" y="3335"/>
              <a:ext cx="332" cy="517"/>
            </a:xfrm>
            <a:custGeom>
              <a:avLst/>
              <a:gdLst>
                <a:gd name="T0" fmla="*/ 796 w 994"/>
                <a:gd name="T1" fmla="*/ 5 h 1552"/>
                <a:gd name="T2" fmla="*/ 779 w 994"/>
                <a:gd name="T3" fmla="*/ 41 h 1552"/>
                <a:gd name="T4" fmla="*/ 756 w 994"/>
                <a:gd name="T5" fmla="*/ 74 h 1552"/>
                <a:gd name="T6" fmla="*/ 730 w 994"/>
                <a:gd name="T7" fmla="*/ 104 h 1552"/>
                <a:gd name="T8" fmla="*/ 699 w 994"/>
                <a:gd name="T9" fmla="*/ 129 h 1552"/>
                <a:gd name="T10" fmla="*/ 664 w 994"/>
                <a:gd name="T11" fmla="*/ 149 h 1552"/>
                <a:gd name="T12" fmla="*/ 627 w 994"/>
                <a:gd name="T13" fmla="*/ 165 h 1552"/>
                <a:gd name="T14" fmla="*/ 587 w 994"/>
                <a:gd name="T15" fmla="*/ 174 h 1552"/>
                <a:gd name="T16" fmla="*/ 545 w 994"/>
                <a:gd name="T17" fmla="*/ 178 h 1552"/>
                <a:gd name="T18" fmla="*/ 515 w 994"/>
                <a:gd name="T19" fmla="*/ 177 h 1552"/>
                <a:gd name="T20" fmla="*/ 486 w 994"/>
                <a:gd name="T21" fmla="*/ 171 h 1552"/>
                <a:gd name="T22" fmla="*/ 458 w 994"/>
                <a:gd name="T23" fmla="*/ 163 h 1552"/>
                <a:gd name="T24" fmla="*/ 432 w 994"/>
                <a:gd name="T25" fmla="*/ 153 h 1552"/>
                <a:gd name="T26" fmla="*/ 410 w 994"/>
                <a:gd name="T27" fmla="*/ 197 h 1552"/>
                <a:gd name="T28" fmla="*/ 382 w 994"/>
                <a:gd name="T29" fmla="*/ 262 h 1552"/>
                <a:gd name="T30" fmla="*/ 342 w 994"/>
                <a:gd name="T31" fmla="*/ 312 h 1552"/>
                <a:gd name="T32" fmla="*/ 295 w 994"/>
                <a:gd name="T33" fmla="*/ 350 h 1552"/>
                <a:gd name="T34" fmla="*/ 246 w 994"/>
                <a:gd name="T35" fmla="*/ 376 h 1552"/>
                <a:gd name="T36" fmla="*/ 202 w 994"/>
                <a:gd name="T37" fmla="*/ 393 h 1552"/>
                <a:gd name="T38" fmla="*/ 167 w 994"/>
                <a:gd name="T39" fmla="*/ 402 h 1552"/>
                <a:gd name="T40" fmla="*/ 146 w 994"/>
                <a:gd name="T41" fmla="*/ 407 h 1552"/>
                <a:gd name="T42" fmla="*/ 208 w 994"/>
                <a:gd name="T43" fmla="*/ 617 h 1552"/>
                <a:gd name="T44" fmla="*/ 239 w 994"/>
                <a:gd name="T45" fmla="*/ 619 h 1552"/>
                <a:gd name="T46" fmla="*/ 272 w 994"/>
                <a:gd name="T47" fmla="*/ 615 h 1552"/>
                <a:gd name="T48" fmla="*/ 303 w 994"/>
                <a:gd name="T49" fmla="*/ 608 h 1552"/>
                <a:gd name="T50" fmla="*/ 333 w 994"/>
                <a:gd name="T51" fmla="*/ 600 h 1552"/>
                <a:gd name="T52" fmla="*/ 358 w 994"/>
                <a:gd name="T53" fmla="*/ 591 h 1552"/>
                <a:gd name="T54" fmla="*/ 377 w 994"/>
                <a:gd name="T55" fmla="*/ 583 h 1552"/>
                <a:gd name="T56" fmla="*/ 391 w 994"/>
                <a:gd name="T57" fmla="*/ 578 h 1552"/>
                <a:gd name="T58" fmla="*/ 395 w 994"/>
                <a:gd name="T59" fmla="*/ 575 h 1552"/>
                <a:gd name="T60" fmla="*/ 378 w 994"/>
                <a:gd name="T61" fmla="*/ 612 h 1552"/>
                <a:gd name="T62" fmla="*/ 365 w 994"/>
                <a:gd name="T63" fmla="*/ 668 h 1552"/>
                <a:gd name="T64" fmla="*/ 357 w 994"/>
                <a:gd name="T65" fmla="*/ 718 h 1552"/>
                <a:gd name="T66" fmla="*/ 353 w 994"/>
                <a:gd name="T67" fmla="*/ 739 h 1552"/>
                <a:gd name="T68" fmla="*/ 195 w 994"/>
                <a:gd name="T69" fmla="*/ 818 h 1552"/>
                <a:gd name="T70" fmla="*/ 90 w 994"/>
                <a:gd name="T71" fmla="*/ 931 h 1552"/>
                <a:gd name="T72" fmla="*/ 30 w 994"/>
                <a:gd name="T73" fmla="*/ 1064 h 1552"/>
                <a:gd name="T74" fmla="*/ 4 w 994"/>
                <a:gd name="T75" fmla="*/ 1203 h 1552"/>
                <a:gd name="T76" fmla="*/ 0 w 994"/>
                <a:gd name="T77" fmla="*/ 1335 h 1552"/>
                <a:gd name="T78" fmla="*/ 12 w 994"/>
                <a:gd name="T79" fmla="*/ 1447 h 1552"/>
                <a:gd name="T80" fmla="*/ 25 w 994"/>
                <a:gd name="T81" fmla="*/ 1524 h 1552"/>
                <a:gd name="T82" fmla="*/ 32 w 994"/>
                <a:gd name="T83" fmla="*/ 1552 h 1552"/>
                <a:gd name="T84" fmla="*/ 304 w 994"/>
                <a:gd name="T85" fmla="*/ 1472 h 1552"/>
                <a:gd name="T86" fmla="*/ 278 w 994"/>
                <a:gd name="T87" fmla="*/ 1329 h 1552"/>
                <a:gd name="T88" fmla="*/ 282 w 994"/>
                <a:gd name="T89" fmla="*/ 1212 h 1552"/>
                <a:gd name="T90" fmla="*/ 308 w 994"/>
                <a:gd name="T91" fmla="*/ 1117 h 1552"/>
                <a:gd name="T92" fmla="*/ 346 w 994"/>
                <a:gd name="T93" fmla="*/ 1046 h 1552"/>
                <a:gd name="T94" fmla="*/ 390 w 994"/>
                <a:gd name="T95" fmla="*/ 994 h 1552"/>
                <a:gd name="T96" fmla="*/ 427 w 994"/>
                <a:gd name="T97" fmla="*/ 961 h 1552"/>
                <a:gd name="T98" fmla="*/ 450 w 994"/>
                <a:gd name="T99" fmla="*/ 947 h 1552"/>
                <a:gd name="T100" fmla="*/ 966 w 994"/>
                <a:gd name="T101" fmla="*/ 944 h 1552"/>
                <a:gd name="T102" fmla="*/ 992 w 994"/>
                <a:gd name="T103" fmla="*/ 747 h 1552"/>
                <a:gd name="T104" fmla="*/ 990 w 994"/>
                <a:gd name="T105" fmla="*/ 567 h 1552"/>
                <a:gd name="T106" fmla="*/ 966 w 994"/>
                <a:gd name="T107" fmla="*/ 407 h 1552"/>
                <a:gd name="T108" fmla="*/ 929 w 994"/>
                <a:gd name="T109" fmla="*/ 269 h 1552"/>
                <a:gd name="T110" fmla="*/ 888 w 994"/>
                <a:gd name="T111" fmla="*/ 156 h 1552"/>
                <a:gd name="T112" fmla="*/ 849 w 994"/>
                <a:gd name="T113" fmla="*/ 71 h 1552"/>
                <a:gd name="T114" fmla="*/ 819 w 994"/>
                <a:gd name="T115" fmla="*/ 18 h 1552"/>
                <a:gd name="T116" fmla="*/ 808 w 994"/>
                <a:gd name="T117" fmla="*/ 0 h 1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4"/>
                <a:gd name="T178" fmla="*/ 0 h 1552"/>
                <a:gd name="T179" fmla="*/ 994 w 994"/>
                <a:gd name="T180" fmla="*/ 1552 h 1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4" h="1552">
                  <a:moveTo>
                    <a:pt x="808" y="0"/>
                  </a:moveTo>
                  <a:lnTo>
                    <a:pt x="796" y="5"/>
                  </a:lnTo>
                  <a:lnTo>
                    <a:pt x="788" y="23"/>
                  </a:lnTo>
                  <a:lnTo>
                    <a:pt x="779" y="41"/>
                  </a:lnTo>
                  <a:lnTo>
                    <a:pt x="769" y="58"/>
                  </a:lnTo>
                  <a:lnTo>
                    <a:pt x="756" y="74"/>
                  </a:lnTo>
                  <a:lnTo>
                    <a:pt x="744" y="90"/>
                  </a:lnTo>
                  <a:lnTo>
                    <a:pt x="730" y="104"/>
                  </a:lnTo>
                  <a:lnTo>
                    <a:pt x="715" y="118"/>
                  </a:lnTo>
                  <a:lnTo>
                    <a:pt x="699" y="129"/>
                  </a:lnTo>
                  <a:lnTo>
                    <a:pt x="682" y="140"/>
                  </a:lnTo>
                  <a:lnTo>
                    <a:pt x="664" y="149"/>
                  </a:lnTo>
                  <a:lnTo>
                    <a:pt x="646" y="159"/>
                  </a:lnTo>
                  <a:lnTo>
                    <a:pt x="627" y="165"/>
                  </a:lnTo>
                  <a:lnTo>
                    <a:pt x="607" y="171"/>
                  </a:lnTo>
                  <a:lnTo>
                    <a:pt x="587" y="174"/>
                  </a:lnTo>
                  <a:lnTo>
                    <a:pt x="566" y="177"/>
                  </a:lnTo>
                  <a:lnTo>
                    <a:pt x="545" y="178"/>
                  </a:lnTo>
                  <a:lnTo>
                    <a:pt x="530" y="178"/>
                  </a:lnTo>
                  <a:lnTo>
                    <a:pt x="515" y="177"/>
                  </a:lnTo>
                  <a:lnTo>
                    <a:pt x="500" y="174"/>
                  </a:lnTo>
                  <a:lnTo>
                    <a:pt x="486" y="171"/>
                  </a:lnTo>
                  <a:lnTo>
                    <a:pt x="472" y="168"/>
                  </a:lnTo>
                  <a:lnTo>
                    <a:pt x="458" y="163"/>
                  </a:lnTo>
                  <a:lnTo>
                    <a:pt x="444" y="159"/>
                  </a:lnTo>
                  <a:lnTo>
                    <a:pt x="432" y="153"/>
                  </a:lnTo>
                  <a:lnTo>
                    <a:pt x="417" y="159"/>
                  </a:lnTo>
                  <a:lnTo>
                    <a:pt x="410" y="197"/>
                  </a:lnTo>
                  <a:lnTo>
                    <a:pt x="398" y="231"/>
                  </a:lnTo>
                  <a:lnTo>
                    <a:pt x="382" y="262"/>
                  </a:lnTo>
                  <a:lnTo>
                    <a:pt x="364" y="288"/>
                  </a:lnTo>
                  <a:lnTo>
                    <a:pt x="342" y="312"/>
                  </a:lnTo>
                  <a:lnTo>
                    <a:pt x="319" y="332"/>
                  </a:lnTo>
                  <a:lnTo>
                    <a:pt x="295" y="350"/>
                  </a:lnTo>
                  <a:lnTo>
                    <a:pt x="270" y="364"/>
                  </a:lnTo>
                  <a:lnTo>
                    <a:pt x="246" y="376"/>
                  </a:lnTo>
                  <a:lnTo>
                    <a:pt x="223" y="385"/>
                  </a:lnTo>
                  <a:lnTo>
                    <a:pt x="202" y="393"/>
                  </a:lnTo>
                  <a:lnTo>
                    <a:pt x="182" y="399"/>
                  </a:lnTo>
                  <a:lnTo>
                    <a:pt x="167" y="402"/>
                  </a:lnTo>
                  <a:lnTo>
                    <a:pt x="154" y="405"/>
                  </a:lnTo>
                  <a:lnTo>
                    <a:pt x="146" y="407"/>
                  </a:lnTo>
                  <a:lnTo>
                    <a:pt x="144" y="407"/>
                  </a:lnTo>
                  <a:lnTo>
                    <a:pt x="208" y="617"/>
                  </a:lnTo>
                  <a:lnTo>
                    <a:pt x="223" y="619"/>
                  </a:lnTo>
                  <a:lnTo>
                    <a:pt x="239" y="619"/>
                  </a:lnTo>
                  <a:lnTo>
                    <a:pt x="255" y="617"/>
                  </a:lnTo>
                  <a:lnTo>
                    <a:pt x="272" y="615"/>
                  </a:lnTo>
                  <a:lnTo>
                    <a:pt x="288" y="612"/>
                  </a:lnTo>
                  <a:lnTo>
                    <a:pt x="303" y="608"/>
                  </a:lnTo>
                  <a:lnTo>
                    <a:pt x="318" y="605"/>
                  </a:lnTo>
                  <a:lnTo>
                    <a:pt x="333" y="600"/>
                  </a:lnTo>
                  <a:lnTo>
                    <a:pt x="345" y="596"/>
                  </a:lnTo>
                  <a:lnTo>
                    <a:pt x="358" y="591"/>
                  </a:lnTo>
                  <a:lnTo>
                    <a:pt x="368" y="587"/>
                  </a:lnTo>
                  <a:lnTo>
                    <a:pt x="377" y="583"/>
                  </a:lnTo>
                  <a:lnTo>
                    <a:pt x="385" y="580"/>
                  </a:lnTo>
                  <a:lnTo>
                    <a:pt x="391" y="578"/>
                  </a:lnTo>
                  <a:lnTo>
                    <a:pt x="394" y="576"/>
                  </a:lnTo>
                  <a:lnTo>
                    <a:pt x="395" y="575"/>
                  </a:lnTo>
                  <a:lnTo>
                    <a:pt x="386" y="590"/>
                  </a:lnTo>
                  <a:lnTo>
                    <a:pt x="378" y="612"/>
                  </a:lnTo>
                  <a:lnTo>
                    <a:pt x="370" y="639"/>
                  </a:lnTo>
                  <a:lnTo>
                    <a:pt x="365" y="668"/>
                  </a:lnTo>
                  <a:lnTo>
                    <a:pt x="360" y="695"/>
                  </a:lnTo>
                  <a:lnTo>
                    <a:pt x="357" y="718"/>
                  </a:lnTo>
                  <a:lnTo>
                    <a:pt x="354" y="734"/>
                  </a:lnTo>
                  <a:lnTo>
                    <a:pt x="353" y="739"/>
                  </a:lnTo>
                  <a:lnTo>
                    <a:pt x="267" y="773"/>
                  </a:lnTo>
                  <a:lnTo>
                    <a:pt x="195" y="818"/>
                  </a:lnTo>
                  <a:lnTo>
                    <a:pt x="136" y="871"/>
                  </a:lnTo>
                  <a:lnTo>
                    <a:pt x="90" y="931"/>
                  </a:lnTo>
                  <a:lnTo>
                    <a:pt x="55" y="996"/>
                  </a:lnTo>
                  <a:lnTo>
                    <a:pt x="30" y="1064"/>
                  </a:lnTo>
                  <a:lnTo>
                    <a:pt x="13" y="1133"/>
                  </a:lnTo>
                  <a:lnTo>
                    <a:pt x="4" y="1203"/>
                  </a:lnTo>
                  <a:lnTo>
                    <a:pt x="0" y="1271"/>
                  </a:lnTo>
                  <a:lnTo>
                    <a:pt x="0" y="1335"/>
                  </a:lnTo>
                  <a:lnTo>
                    <a:pt x="5" y="1394"/>
                  </a:lnTo>
                  <a:lnTo>
                    <a:pt x="12" y="1447"/>
                  </a:lnTo>
                  <a:lnTo>
                    <a:pt x="18" y="1491"/>
                  </a:lnTo>
                  <a:lnTo>
                    <a:pt x="25" y="1524"/>
                  </a:lnTo>
                  <a:lnTo>
                    <a:pt x="30" y="1545"/>
                  </a:lnTo>
                  <a:lnTo>
                    <a:pt x="32" y="1552"/>
                  </a:lnTo>
                  <a:lnTo>
                    <a:pt x="333" y="1552"/>
                  </a:lnTo>
                  <a:lnTo>
                    <a:pt x="304" y="1472"/>
                  </a:lnTo>
                  <a:lnTo>
                    <a:pt x="287" y="1396"/>
                  </a:lnTo>
                  <a:lnTo>
                    <a:pt x="278" y="1329"/>
                  </a:lnTo>
                  <a:lnTo>
                    <a:pt x="277" y="1267"/>
                  </a:lnTo>
                  <a:lnTo>
                    <a:pt x="282" y="1212"/>
                  </a:lnTo>
                  <a:lnTo>
                    <a:pt x="293" y="1162"/>
                  </a:lnTo>
                  <a:lnTo>
                    <a:pt x="308" y="1117"/>
                  </a:lnTo>
                  <a:lnTo>
                    <a:pt x="327" y="1079"/>
                  </a:lnTo>
                  <a:lnTo>
                    <a:pt x="346" y="1046"/>
                  </a:lnTo>
                  <a:lnTo>
                    <a:pt x="368" y="1018"/>
                  </a:lnTo>
                  <a:lnTo>
                    <a:pt x="390" y="994"/>
                  </a:lnTo>
                  <a:lnTo>
                    <a:pt x="410" y="976"/>
                  </a:lnTo>
                  <a:lnTo>
                    <a:pt x="427" y="961"/>
                  </a:lnTo>
                  <a:lnTo>
                    <a:pt x="441" y="952"/>
                  </a:lnTo>
                  <a:lnTo>
                    <a:pt x="450" y="947"/>
                  </a:lnTo>
                  <a:lnTo>
                    <a:pt x="453" y="944"/>
                  </a:lnTo>
                  <a:lnTo>
                    <a:pt x="966" y="944"/>
                  </a:lnTo>
                  <a:lnTo>
                    <a:pt x="983" y="844"/>
                  </a:lnTo>
                  <a:lnTo>
                    <a:pt x="992" y="747"/>
                  </a:lnTo>
                  <a:lnTo>
                    <a:pt x="994" y="655"/>
                  </a:lnTo>
                  <a:lnTo>
                    <a:pt x="990" y="567"/>
                  </a:lnTo>
                  <a:lnTo>
                    <a:pt x="981" y="484"/>
                  </a:lnTo>
                  <a:lnTo>
                    <a:pt x="966" y="407"/>
                  </a:lnTo>
                  <a:lnTo>
                    <a:pt x="949" y="335"/>
                  </a:lnTo>
                  <a:lnTo>
                    <a:pt x="929" y="269"/>
                  </a:lnTo>
                  <a:lnTo>
                    <a:pt x="909" y="209"/>
                  </a:lnTo>
                  <a:lnTo>
                    <a:pt x="888" y="156"/>
                  </a:lnTo>
                  <a:lnTo>
                    <a:pt x="868" y="110"/>
                  </a:lnTo>
                  <a:lnTo>
                    <a:pt x="849" y="71"/>
                  </a:lnTo>
                  <a:lnTo>
                    <a:pt x="831" y="41"/>
                  </a:lnTo>
                  <a:lnTo>
                    <a:pt x="819" y="18"/>
                  </a:lnTo>
                  <a:lnTo>
                    <a:pt x="811" y="5"/>
                  </a:lnTo>
                  <a:lnTo>
                    <a:pt x="808" y="0"/>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9" name="Freeform 16"/>
            <p:cNvSpPr>
              <a:spLocks/>
            </p:cNvSpPr>
            <p:nvPr/>
          </p:nvSpPr>
          <p:spPr bwMode="auto">
            <a:xfrm>
              <a:off x="2834" y="3481"/>
              <a:ext cx="271" cy="221"/>
            </a:xfrm>
            <a:custGeom>
              <a:avLst/>
              <a:gdLst>
                <a:gd name="T0" fmla="*/ 688 w 813"/>
                <a:gd name="T1" fmla="*/ 0 h 664"/>
                <a:gd name="T2" fmla="*/ 651 w 813"/>
                <a:gd name="T3" fmla="*/ 0 h 664"/>
                <a:gd name="T4" fmla="*/ 659 w 813"/>
                <a:gd name="T5" fmla="*/ 57 h 664"/>
                <a:gd name="T6" fmla="*/ 665 w 813"/>
                <a:gd name="T7" fmla="*/ 115 h 664"/>
                <a:gd name="T8" fmla="*/ 669 w 813"/>
                <a:gd name="T9" fmla="*/ 177 h 664"/>
                <a:gd name="T10" fmla="*/ 670 w 813"/>
                <a:gd name="T11" fmla="*/ 241 h 664"/>
                <a:gd name="T12" fmla="*/ 668 w 813"/>
                <a:gd name="T13" fmla="*/ 307 h 664"/>
                <a:gd name="T14" fmla="*/ 663 w 813"/>
                <a:gd name="T15" fmla="*/ 374 h 664"/>
                <a:gd name="T16" fmla="*/ 654 w 813"/>
                <a:gd name="T17" fmla="*/ 445 h 664"/>
                <a:gd name="T18" fmla="*/ 640 w 813"/>
                <a:gd name="T19" fmla="*/ 517 h 664"/>
                <a:gd name="T20" fmla="*/ 631 w 813"/>
                <a:gd name="T21" fmla="*/ 561 h 664"/>
                <a:gd name="T22" fmla="*/ 587 w 813"/>
                <a:gd name="T23" fmla="*/ 561 h 664"/>
                <a:gd name="T24" fmla="*/ 90 w 813"/>
                <a:gd name="T25" fmla="*/ 561 h 664"/>
                <a:gd name="T26" fmla="*/ 82 w 813"/>
                <a:gd name="T27" fmla="*/ 567 h 664"/>
                <a:gd name="T28" fmla="*/ 73 w 813"/>
                <a:gd name="T29" fmla="*/ 574 h 664"/>
                <a:gd name="T30" fmla="*/ 62 w 813"/>
                <a:gd name="T31" fmla="*/ 583 h 664"/>
                <a:gd name="T32" fmla="*/ 51 w 813"/>
                <a:gd name="T33" fmla="*/ 594 h 664"/>
                <a:gd name="T34" fmla="*/ 38 w 813"/>
                <a:gd name="T35" fmla="*/ 607 h 664"/>
                <a:gd name="T36" fmla="*/ 25 w 813"/>
                <a:gd name="T37" fmla="*/ 621 h 664"/>
                <a:gd name="T38" fmla="*/ 13 w 813"/>
                <a:gd name="T39" fmla="*/ 639 h 664"/>
                <a:gd name="T40" fmla="*/ 0 w 813"/>
                <a:gd name="T41" fmla="*/ 658 h 664"/>
                <a:gd name="T42" fmla="*/ 0 w 813"/>
                <a:gd name="T43" fmla="*/ 659 h 664"/>
                <a:gd name="T44" fmla="*/ 0 w 813"/>
                <a:gd name="T45" fmla="*/ 660 h 664"/>
                <a:gd name="T46" fmla="*/ 0 w 813"/>
                <a:gd name="T47" fmla="*/ 662 h 664"/>
                <a:gd name="T48" fmla="*/ 0 w 813"/>
                <a:gd name="T49" fmla="*/ 664 h 664"/>
                <a:gd name="T50" fmla="*/ 755 w 813"/>
                <a:gd name="T51" fmla="*/ 664 h 664"/>
                <a:gd name="T52" fmla="*/ 758 w 813"/>
                <a:gd name="T53" fmla="*/ 662 h 664"/>
                <a:gd name="T54" fmla="*/ 762 w 813"/>
                <a:gd name="T55" fmla="*/ 657 h 664"/>
                <a:gd name="T56" fmla="*/ 769 w 813"/>
                <a:gd name="T57" fmla="*/ 649 h 664"/>
                <a:gd name="T58" fmla="*/ 778 w 813"/>
                <a:gd name="T59" fmla="*/ 635 h 664"/>
                <a:gd name="T60" fmla="*/ 787 w 813"/>
                <a:gd name="T61" fmla="*/ 618 h 664"/>
                <a:gd name="T62" fmla="*/ 796 w 813"/>
                <a:gd name="T63" fmla="*/ 595 h 664"/>
                <a:gd name="T64" fmla="*/ 804 w 813"/>
                <a:gd name="T65" fmla="*/ 567 h 664"/>
                <a:gd name="T66" fmla="*/ 811 w 813"/>
                <a:gd name="T67" fmla="*/ 533 h 664"/>
                <a:gd name="T68" fmla="*/ 813 w 813"/>
                <a:gd name="T69" fmla="*/ 493 h 664"/>
                <a:gd name="T70" fmla="*/ 813 w 813"/>
                <a:gd name="T71" fmla="*/ 445 h 664"/>
                <a:gd name="T72" fmla="*/ 809 w 813"/>
                <a:gd name="T73" fmla="*/ 391 h 664"/>
                <a:gd name="T74" fmla="*/ 799 w 813"/>
                <a:gd name="T75" fmla="*/ 330 h 664"/>
                <a:gd name="T76" fmla="*/ 783 w 813"/>
                <a:gd name="T77" fmla="*/ 260 h 664"/>
                <a:gd name="T78" fmla="*/ 759 w 813"/>
                <a:gd name="T79" fmla="*/ 182 h 664"/>
                <a:gd name="T80" fmla="*/ 728 w 813"/>
                <a:gd name="T81" fmla="*/ 95 h 664"/>
                <a:gd name="T82" fmla="*/ 688 w 813"/>
                <a:gd name="T83" fmla="*/ 0 h 6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3"/>
                <a:gd name="T127" fmla="*/ 0 h 664"/>
                <a:gd name="T128" fmla="*/ 813 w 813"/>
                <a:gd name="T129" fmla="*/ 664 h 6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3" h="664">
                  <a:moveTo>
                    <a:pt x="688" y="0"/>
                  </a:moveTo>
                  <a:lnTo>
                    <a:pt x="651" y="0"/>
                  </a:lnTo>
                  <a:lnTo>
                    <a:pt x="659" y="57"/>
                  </a:lnTo>
                  <a:lnTo>
                    <a:pt x="665" y="115"/>
                  </a:lnTo>
                  <a:lnTo>
                    <a:pt x="669" y="177"/>
                  </a:lnTo>
                  <a:lnTo>
                    <a:pt x="670" y="241"/>
                  </a:lnTo>
                  <a:lnTo>
                    <a:pt x="668" y="307"/>
                  </a:lnTo>
                  <a:lnTo>
                    <a:pt x="663" y="374"/>
                  </a:lnTo>
                  <a:lnTo>
                    <a:pt x="654" y="445"/>
                  </a:lnTo>
                  <a:lnTo>
                    <a:pt x="640" y="517"/>
                  </a:lnTo>
                  <a:lnTo>
                    <a:pt x="631" y="561"/>
                  </a:lnTo>
                  <a:lnTo>
                    <a:pt x="587" y="561"/>
                  </a:lnTo>
                  <a:lnTo>
                    <a:pt x="90" y="561"/>
                  </a:lnTo>
                  <a:lnTo>
                    <a:pt x="82" y="567"/>
                  </a:lnTo>
                  <a:lnTo>
                    <a:pt x="73" y="574"/>
                  </a:lnTo>
                  <a:lnTo>
                    <a:pt x="62" y="583"/>
                  </a:lnTo>
                  <a:lnTo>
                    <a:pt x="51" y="594"/>
                  </a:lnTo>
                  <a:lnTo>
                    <a:pt x="38" y="607"/>
                  </a:lnTo>
                  <a:lnTo>
                    <a:pt x="25" y="621"/>
                  </a:lnTo>
                  <a:lnTo>
                    <a:pt x="13" y="639"/>
                  </a:lnTo>
                  <a:lnTo>
                    <a:pt x="0" y="658"/>
                  </a:lnTo>
                  <a:lnTo>
                    <a:pt x="0" y="659"/>
                  </a:lnTo>
                  <a:lnTo>
                    <a:pt x="0" y="660"/>
                  </a:lnTo>
                  <a:lnTo>
                    <a:pt x="0" y="662"/>
                  </a:lnTo>
                  <a:lnTo>
                    <a:pt x="0" y="664"/>
                  </a:lnTo>
                  <a:lnTo>
                    <a:pt x="755" y="664"/>
                  </a:lnTo>
                  <a:lnTo>
                    <a:pt x="758" y="662"/>
                  </a:lnTo>
                  <a:lnTo>
                    <a:pt x="762" y="657"/>
                  </a:lnTo>
                  <a:lnTo>
                    <a:pt x="769" y="649"/>
                  </a:lnTo>
                  <a:lnTo>
                    <a:pt x="778" y="635"/>
                  </a:lnTo>
                  <a:lnTo>
                    <a:pt x="787" y="618"/>
                  </a:lnTo>
                  <a:lnTo>
                    <a:pt x="796" y="595"/>
                  </a:lnTo>
                  <a:lnTo>
                    <a:pt x="804" y="567"/>
                  </a:lnTo>
                  <a:lnTo>
                    <a:pt x="811" y="533"/>
                  </a:lnTo>
                  <a:lnTo>
                    <a:pt x="813" y="493"/>
                  </a:lnTo>
                  <a:lnTo>
                    <a:pt x="813" y="445"/>
                  </a:lnTo>
                  <a:lnTo>
                    <a:pt x="809" y="391"/>
                  </a:lnTo>
                  <a:lnTo>
                    <a:pt x="799" y="330"/>
                  </a:lnTo>
                  <a:lnTo>
                    <a:pt x="783" y="260"/>
                  </a:lnTo>
                  <a:lnTo>
                    <a:pt x="759" y="182"/>
                  </a:lnTo>
                  <a:lnTo>
                    <a:pt x="728" y="95"/>
                  </a:lnTo>
                  <a:lnTo>
                    <a:pt x="688" y="0"/>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10" name="Rectangle 17"/>
            <p:cNvSpPr>
              <a:spLocks noChangeArrowheads="1"/>
            </p:cNvSpPr>
            <p:nvPr/>
          </p:nvSpPr>
          <p:spPr bwMode="auto">
            <a:xfrm>
              <a:off x="2834" y="3721"/>
              <a:ext cx="212" cy="28"/>
            </a:xfrm>
            <a:prstGeom prst="rect">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11" name="Freeform 18"/>
            <p:cNvSpPr>
              <a:spLocks/>
            </p:cNvSpPr>
            <p:nvPr/>
          </p:nvSpPr>
          <p:spPr bwMode="auto">
            <a:xfrm>
              <a:off x="2852" y="3765"/>
              <a:ext cx="175" cy="105"/>
            </a:xfrm>
            <a:custGeom>
              <a:avLst/>
              <a:gdLst>
                <a:gd name="T0" fmla="*/ 443 w 526"/>
                <a:gd name="T1" fmla="*/ 193 h 314"/>
                <a:gd name="T2" fmla="*/ 406 w 526"/>
                <a:gd name="T3" fmla="*/ 167 h 314"/>
                <a:gd name="T4" fmla="*/ 367 w 526"/>
                <a:gd name="T5" fmla="*/ 148 h 314"/>
                <a:gd name="T6" fmla="*/ 324 w 526"/>
                <a:gd name="T7" fmla="*/ 134 h 314"/>
                <a:gd name="T8" fmla="*/ 303 w 526"/>
                <a:gd name="T9" fmla="*/ 0 h 314"/>
                <a:gd name="T10" fmla="*/ 219 w 526"/>
                <a:gd name="T11" fmla="*/ 131 h 314"/>
                <a:gd name="T12" fmla="*/ 181 w 526"/>
                <a:gd name="T13" fmla="*/ 140 h 314"/>
                <a:gd name="T14" fmla="*/ 146 w 526"/>
                <a:gd name="T15" fmla="*/ 153 h 314"/>
                <a:gd name="T16" fmla="*/ 113 w 526"/>
                <a:gd name="T17" fmla="*/ 172 h 314"/>
                <a:gd name="T18" fmla="*/ 83 w 526"/>
                <a:gd name="T19" fmla="*/ 193 h 314"/>
                <a:gd name="T20" fmla="*/ 57 w 526"/>
                <a:gd name="T21" fmla="*/ 219 h 314"/>
                <a:gd name="T22" fmla="*/ 34 w 526"/>
                <a:gd name="T23" fmla="*/ 248 h 314"/>
                <a:gd name="T24" fmla="*/ 15 w 526"/>
                <a:gd name="T25" fmla="*/ 280 h 314"/>
                <a:gd name="T26" fmla="*/ 0 w 526"/>
                <a:gd name="T27" fmla="*/ 314 h 314"/>
                <a:gd name="T28" fmla="*/ 89 w 526"/>
                <a:gd name="T29" fmla="*/ 307 h 314"/>
                <a:gd name="T30" fmla="*/ 97 w 526"/>
                <a:gd name="T31" fmla="*/ 295 h 314"/>
                <a:gd name="T32" fmla="*/ 106 w 526"/>
                <a:gd name="T33" fmla="*/ 282 h 314"/>
                <a:gd name="T34" fmla="*/ 116 w 526"/>
                <a:gd name="T35" fmla="*/ 271 h 314"/>
                <a:gd name="T36" fmla="*/ 132 w 526"/>
                <a:gd name="T37" fmla="*/ 255 h 314"/>
                <a:gd name="T38" fmla="*/ 155 w 526"/>
                <a:gd name="T39" fmla="*/ 238 h 314"/>
                <a:gd name="T40" fmla="*/ 179 w 526"/>
                <a:gd name="T41" fmla="*/ 225 h 314"/>
                <a:gd name="T42" fmla="*/ 205 w 526"/>
                <a:gd name="T43" fmla="*/ 215 h 314"/>
                <a:gd name="T44" fmla="*/ 224 w 526"/>
                <a:gd name="T45" fmla="*/ 210 h 314"/>
                <a:gd name="T46" fmla="*/ 235 w 526"/>
                <a:gd name="T47" fmla="*/ 208 h 314"/>
                <a:gd name="T48" fmla="*/ 246 w 526"/>
                <a:gd name="T49" fmla="*/ 207 h 314"/>
                <a:gd name="T50" fmla="*/ 257 w 526"/>
                <a:gd name="T51" fmla="*/ 207 h 314"/>
                <a:gd name="T52" fmla="*/ 268 w 526"/>
                <a:gd name="T53" fmla="*/ 207 h 314"/>
                <a:gd name="T54" fmla="*/ 278 w 526"/>
                <a:gd name="T55" fmla="*/ 207 h 314"/>
                <a:gd name="T56" fmla="*/ 288 w 526"/>
                <a:gd name="T57" fmla="*/ 208 h 314"/>
                <a:gd name="T58" fmla="*/ 298 w 526"/>
                <a:gd name="T59" fmla="*/ 209 h 314"/>
                <a:gd name="T60" fmla="*/ 316 w 526"/>
                <a:gd name="T61" fmla="*/ 214 h 314"/>
                <a:gd name="T62" fmla="*/ 344 w 526"/>
                <a:gd name="T63" fmla="*/ 224 h 314"/>
                <a:gd name="T64" fmla="*/ 369 w 526"/>
                <a:gd name="T65" fmla="*/ 238 h 314"/>
                <a:gd name="T66" fmla="*/ 393 w 526"/>
                <a:gd name="T67" fmla="*/ 255 h 314"/>
                <a:gd name="T68" fmla="*/ 409 w 526"/>
                <a:gd name="T69" fmla="*/ 271 h 314"/>
                <a:gd name="T70" fmla="*/ 419 w 526"/>
                <a:gd name="T71" fmla="*/ 282 h 314"/>
                <a:gd name="T72" fmla="*/ 428 w 526"/>
                <a:gd name="T73" fmla="*/ 295 h 314"/>
                <a:gd name="T74" fmla="*/ 436 w 526"/>
                <a:gd name="T75" fmla="*/ 307 h 314"/>
                <a:gd name="T76" fmla="*/ 526 w 526"/>
                <a:gd name="T77" fmla="*/ 314 h 314"/>
                <a:gd name="T78" fmla="*/ 515 w 526"/>
                <a:gd name="T79" fmla="*/ 285 h 314"/>
                <a:gd name="T80" fmla="*/ 499 w 526"/>
                <a:gd name="T81" fmla="*/ 258 h 314"/>
                <a:gd name="T82" fmla="*/ 480 w 526"/>
                <a:gd name="T83" fmla="*/ 233 h 314"/>
                <a:gd name="T84" fmla="*/ 460 w 526"/>
                <a:gd name="T85" fmla="*/ 209 h 3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314"/>
                <a:gd name="T131" fmla="*/ 526 w 526"/>
                <a:gd name="T132" fmla="*/ 314 h 3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314">
                  <a:moveTo>
                    <a:pt x="460" y="209"/>
                  </a:moveTo>
                  <a:lnTo>
                    <a:pt x="443" y="193"/>
                  </a:lnTo>
                  <a:lnTo>
                    <a:pt x="426" y="179"/>
                  </a:lnTo>
                  <a:lnTo>
                    <a:pt x="406" y="167"/>
                  </a:lnTo>
                  <a:lnTo>
                    <a:pt x="387" y="157"/>
                  </a:lnTo>
                  <a:lnTo>
                    <a:pt x="367" y="148"/>
                  </a:lnTo>
                  <a:lnTo>
                    <a:pt x="346" y="140"/>
                  </a:lnTo>
                  <a:lnTo>
                    <a:pt x="324" y="134"/>
                  </a:lnTo>
                  <a:lnTo>
                    <a:pt x="303" y="131"/>
                  </a:lnTo>
                  <a:lnTo>
                    <a:pt x="303" y="0"/>
                  </a:lnTo>
                  <a:lnTo>
                    <a:pt x="219" y="0"/>
                  </a:lnTo>
                  <a:lnTo>
                    <a:pt x="219" y="131"/>
                  </a:lnTo>
                  <a:lnTo>
                    <a:pt x="199" y="134"/>
                  </a:lnTo>
                  <a:lnTo>
                    <a:pt x="181" y="140"/>
                  </a:lnTo>
                  <a:lnTo>
                    <a:pt x="163" y="145"/>
                  </a:lnTo>
                  <a:lnTo>
                    <a:pt x="146" y="153"/>
                  </a:lnTo>
                  <a:lnTo>
                    <a:pt x="129" y="161"/>
                  </a:lnTo>
                  <a:lnTo>
                    <a:pt x="113" y="172"/>
                  </a:lnTo>
                  <a:lnTo>
                    <a:pt x="98" y="182"/>
                  </a:lnTo>
                  <a:lnTo>
                    <a:pt x="83" y="193"/>
                  </a:lnTo>
                  <a:lnTo>
                    <a:pt x="69" y="206"/>
                  </a:lnTo>
                  <a:lnTo>
                    <a:pt x="57" y="219"/>
                  </a:lnTo>
                  <a:lnTo>
                    <a:pt x="44" y="233"/>
                  </a:lnTo>
                  <a:lnTo>
                    <a:pt x="34" y="248"/>
                  </a:lnTo>
                  <a:lnTo>
                    <a:pt x="24" y="264"/>
                  </a:lnTo>
                  <a:lnTo>
                    <a:pt x="15" y="280"/>
                  </a:lnTo>
                  <a:lnTo>
                    <a:pt x="7" y="297"/>
                  </a:lnTo>
                  <a:lnTo>
                    <a:pt x="0" y="314"/>
                  </a:lnTo>
                  <a:lnTo>
                    <a:pt x="85" y="314"/>
                  </a:lnTo>
                  <a:lnTo>
                    <a:pt x="89" y="307"/>
                  </a:lnTo>
                  <a:lnTo>
                    <a:pt x="93" y="301"/>
                  </a:lnTo>
                  <a:lnTo>
                    <a:pt x="97" y="295"/>
                  </a:lnTo>
                  <a:lnTo>
                    <a:pt x="101" y="289"/>
                  </a:lnTo>
                  <a:lnTo>
                    <a:pt x="106" y="282"/>
                  </a:lnTo>
                  <a:lnTo>
                    <a:pt x="112" y="276"/>
                  </a:lnTo>
                  <a:lnTo>
                    <a:pt x="116" y="271"/>
                  </a:lnTo>
                  <a:lnTo>
                    <a:pt x="122" y="265"/>
                  </a:lnTo>
                  <a:lnTo>
                    <a:pt x="132" y="255"/>
                  </a:lnTo>
                  <a:lnTo>
                    <a:pt x="143" y="247"/>
                  </a:lnTo>
                  <a:lnTo>
                    <a:pt x="155" y="238"/>
                  </a:lnTo>
                  <a:lnTo>
                    <a:pt x="167" y="231"/>
                  </a:lnTo>
                  <a:lnTo>
                    <a:pt x="179" y="225"/>
                  </a:lnTo>
                  <a:lnTo>
                    <a:pt x="192" y="219"/>
                  </a:lnTo>
                  <a:lnTo>
                    <a:pt x="205" y="215"/>
                  </a:lnTo>
                  <a:lnTo>
                    <a:pt x="219" y="211"/>
                  </a:lnTo>
                  <a:lnTo>
                    <a:pt x="224" y="210"/>
                  </a:lnTo>
                  <a:lnTo>
                    <a:pt x="230" y="209"/>
                  </a:lnTo>
                  <a:lnTo>
                    <a:pt x="235" y="208"/>
                  </a:lnTo>
                  <a:lnTo>
                    <a:pt x="240" y="208"/>
                  </a:lnTo>
                  <a:lnTo>
                    <a:pt x="246" y="207"/>
                  </a:lnTo>
                  <a:lnTo>
                    <a:pt x="252" y="207"/>
                  </a:lnTo>
                  <a:lnTo>
                    <a:pt x="257" y="207"/>
                  </a:lnTo>
                  <a:lnTo>
                    <a:pt x="263" y="207"/>
                  </a:lnTo>
                  <a:lnTo>
                    <a:pt x="268" y="207"/>
                  </a:lnTo>
                  <a:lnTo>
                    <a:pt x="273" y="207"/>
                  </a:lnTo>
                  <a:lnTo>
                    <a:pt x="278" y="207"/>
                  </a:lnTo>
                  <a:lnTo>
                    <a:pt x="283" y="208"/>
                  </a:lnTo>
                  <a:lnTo>
                    <a:pt x="288" y="208"/>
                  </a:lnTo>
                  <a:lnTo>
                    <a:pt x="294" y="209"/>
                  </a:lnTo>
                  <a:lnTo>
                    <a:pt x="298" y="209"/>
                  </a:lnTo>
                  <a:lnTo>
                    <a:pt x="303" y="210"/>
                  </a:lnTo>
                  <a:lnTo>
                    <a:pt x="316" y="214"/>
                  </a:lnTo>
                  <a:lnTo>
                    <a:pt x="330" y="218"/>
                  </a:lnTo>
                  <a:lnTo>
                    <a:pt x="344" y="224"/>
                  </a:lnTo>
                  <a:lnTo>
                    <a:pt x="356" y="231"/>
                  </a:lnTo>
                  <a:lnTo>
                    <a:pt x="369" y="238"/>
                  </a:lnTo>
                  <a:lnTo>
                    <a:pt x="381" y="246"/>
                  </a:lnTo>
                  <a:lnTo>
                    <a:pt x="393" y="255"/>
                  </a:lnTo>
                  <a:lnTo>
                    <a:pt x="403" y="265"/>
                  </a:lnTo>
                  <a:lnTo>
                    <a:pt x="409" y="271"/>
                  </a:lnTo>
                  <a:lnTo>
                    <a:pt x="413" y="276"/>
                  </a:lnTo>
                  <a:lnTo>
                    <a:pt x="419" y="282"/>
                  </a:lnTo>
                  <a:lnTo>
                    <a:pt x="424" y="289"/>
                  </a:lnTo>
                  <a:lnTo>
                    <a:pt x="428" y="295"/>
                  </a:lnTo>
                  <a:lnTo>
                    <a:pt x="431" y="301"/>
                  </a:lnTo>
                  <a:lnTo>
                    <a:pt x="436" y="307"/>
                  </a:lnTo>
                  <a:lnTo>
                    <a:pt x="439" y="314"/>
                  </a:lnTo>
                  <a:lnTo>
                    <a:pt x="526" y="314"/>
                  </a:lnTo>
                  <a:lnTo>
                    <a:pt x="520" y="299"/>
                  </a:lnTo>
                  <a:lnTo>
                    <a:pt x="515" y="285"/>
                  </a:lnTo>
                  <a:lnTo>
                    <a:pt x="507" y="272"/>
                  </a:lnTo>
                  <a:lnTo>
                    <a:pt x="499" y="258"/>
                  </a:lnTo>
                  <a:lnTo>
                    <a:pt x="491" y="246"/>
                  </a:lnTo>
                  <a:lnTo>
                    <a:pt x="480" y="233"/>
                  </a:lnTo>
                  <a:lnTo>
                    <a:pt x="470" y="220"/>
                  </a:lnTo>
                  <a:lnTo>
                    <a:pt x="460" y="209"/>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12" name="Freeform 19"/>
            <p:cNvSpPr>
              <a:spLocks/>
            </p:cNvSpPr>
            <p:nvPr/>
          </p:nvSpPr>
          <p:spPr bwMode="auto">
            <a:xfrm>
              <a:off x="2640" y="3511"/>
              <a:ext cx="121" cy="27"/>
            </a:xfrm>
            <a:custGeom>
              <a:avLst/>
              <a:gdLst>
                <a:gd name="T0" fmla="*/ 0 w 363"/>
                <a:gd name="T1" fmla="*/ 82 h 82"/>
                <a:gd name="T2" fmla="*/ 363 w 363"/>
                <a:gd name="T3" fmla="*/ 82 h 82"/>
                <a:gd name="T4" fmla="*/ 363 w 363"/>
                <a:gd name="T5" fmla="*/ 27 h 82"/>
                <a:gd name="T6" fmla="*/ 0 w 363"/>
                <a:gd name="T7" fmla="*/ 0 h 82"/>
                <a:gd name="T8" fmla="*/ 0 w 363"/>
                <a:gd name="T9" fmla="*/ 82 h 82"/>
                <a:gd name="T10" fmla="*/ 0 60000 65536"/>
                <a:gd name="T11" fmla="*/ 0 60000 65536"/>
                <a:gd name="T12" fmla="*/ 0 60000 65536"/>
                <a:gd name="T13" fmla="*/ 0 60000 65536"/>
                <a:gd name="T14" fmla="*/ 0 60000 65536"/>
                <a:gd name="T15" fmla="*/ 0 w 363"/>
                <a:gd name="T16" fmla="*/ 0 h 82"/>
                <a:gd name="T17" fmla="*/ 363 w 363"/>
                <a:gd name="T18" fmla="*/ 82 h 82"/>
              </a:gdLst>
              <a:ahLst/>
              <a:cxnLst>
                <a:cxn ang="T10">
                  <a:pos x="T0" y="T1"/>
                </a:cxn>
                <a:cxn ang="T11">
                  <a:pos x="T2" y="T3"/>
                </a:cxn>
                <a:cxn ang="T12">
                  <a:pos x="T4" y="T5"/>
                </a:cxn>
                <a:cxn ang="T13">
                  <a:pos x="T6" y="T7"/>
                </a:cxn>
                <a:cxn ang="T14">
                  <a:pos x="T8" y="T9"/>
                </a:cxn>
              </a:cxnLst>
              <a:rect l="T15" t="T16" r="T17" b="T18"/>
              <a:pathLst>
                <a:path w="363" h="82">
                  <a:moveTo>
                    <a:pt x="0" y="82"/>
                  </a:moveTo>
                  <a:lnTo>
                    <a:pt x="363" y="82"/>
                  </a:lnTo>
                  <a:lnTo>
                    <a:pt x="363" y="27"/>
                  </a:lnTo>
                  <a:lnTo>
                    <a:pt x="0" y="0"/>
                  </a:lnTo>
                  <a:lnTo>
                    <a:pt x="0" y="82"/>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13" name="Freeform 20"/>
            <p:cNvSpPr>
              <a:spLocks/>
            </p:cNvSpPr>
            <p:nvPr/>
          </p:nvSpPr>
          <p:spPr bwMode="auto">
            <a:xfrm>
              <a:off x="2400" y="3283"/>
              <a:ext cx="232" cy="254"/>
            </a:xfrm>
            <a:custGeom>
              <a:avLst/>
              <a:gdLst>
                <a:gd name="T0" fmla="*/ 649 w 697"/>
                <a:gd name="T1" fmla="*/ 763 h 763"/>
                <a:gd name="T2" fmla="*/ 60 w 697"/>
                <a:gd name="T3" fmla="*/ 763 h 763"/>
                <a:gd name="T4" fmla="*/ 60 w 697"/>
                <a:gd name="T5" fmla="*/ 643 h 763"/>
                <a:gd name="T6" fmla="*/ 206 w 697"/>
                <a:gd name="T7" fmla="*/ 643 h 763"/>
                <a:gd name="T8" fmla="*/ 206 w 697"/>
                <a:gd name="T9" fmla="*/ 591 h 763"/>
                <a:gd name="T10" fmla="*/ 148 w 697"/>
                <a:gd name="T11" fmla="*/ 591 h 763"/>
                <a:gd name="T12" fmla="*/ 0 w 697"/>
                <a:gd name="T13" fmla="*/ 210 h 763"/>
                <a:gd name="T14" fmla="*/ 539 w 697"/>
                <a:gd name="T15" fmla="*/ 0 h 763"/>
                <a:gd name="T16" fmla="*/ 697 w 697"/>
                <a:gd name="T17" fmla="*/ 546 h 763"/>
                <a:gd name="T18" fmla="*/ 555 w 697"/>
                <a:gd name="T19" fmla="*/ 595 h 763"/>
                <a:gd name="T20" fmla="*/ 555 w 697"/>
                <a:gd name="T21" fmla="*/ 637 h 763"/>
                <a:gd name="T22" fmla="*/ 655 w 697"/>
                <a:gd name="T23" fmla="*/ 637 h 763"/>
                <a:gd name="T24" fmla="*/ 655 w 697"/>
                <a:gd name="T25" fmla="*/ 763 h 763"/>
                <a:gd name="T26" fmla="*/ 649 w 697"/>
                <a:gd name="T27" fmla="*/ 763 h 7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7"/>
                <a:gd name="T43" fmla="*/ 0 h 763"/>
                <a:gd name="T44" fmla="*/ 697 w 697"/>
                <a:gd name="T45" fmla="*/ 763 h 7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7" h="763">
                  <a:moveTo>
                    <a:pt x="649" y="763"/>
                  </a:moveTo>
                  <a:lnTo>
                    <a:pt x="60" y="763"/>
                  </a:lnTo>
                  <a:lnTo>
                    <a:pt x="60" y="643"/>
                  </a:lnTo>
                  <a:lnTo>
                    <a:pt x="206" y="643"/>
                  </a:lnTo>
                  <a:lnTo>
                    <a:pt x="206" y="591"/>
                  </a:lnTo>
                  <a:lnTo>
                    <a:pt x="148" y="591"/>
                  </a:lnTo>
                  <a:lnTo>
                    <a:pt x="0" y="210"/>
                  </a:lnTo>
                  <a:lnTo>
                    <a:pt x="539" y="0"/>
                  </a:lnTo>
                  <a:lnTo>
                    <a:pt x="697" y="546"/>
                  </a:lnTo>
                  <a:lnTo>
                    <a:pt x="555" y="595"/>
                  </a:lnTo>
                  <a:lnTo>
                    <a:pt x="555" y="637"/>
                  </a:lnTo>
                  <a:lnTo>
                    <a:pt x="655" y="637"/>
                  </a:lnTo>
                  <a:lnTo>
                    <a:pt x="655" y="763"/>
                  </a:lnTo>
                  <a:lnTo>
                    <a:pt x="649" y="763"/>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14" name="Freeform 21"/>
            <p:cNvSpPr>
              <a:spLocks/>
            </p:cNvSpPr>
            <p:nvPr/>
          </p:nvSpPr>
          <p:spPr bwMode="auto">
            <a:xfrm>
              <a:off x="2697" y="3475"/>
              <a:ext cx="46" cy="25"/>
            </a:xfrm>
            <a:custGeom>
              <a:avLst/>
              <a:gdLst>
                <a:gd name="T0" fmla="*/ 139 w 139"/>
                <a:gd name="T1" fmla="*/ 76 h 76"/>
                <a:gd name="T2" fmla="*/ 0 w 139"/>
                <a:gd name="T3" fmla="*/ 76 h 76"/>
                <a:gd name="T4" fmla="*/ 4 w 139"/>
                <a:gd name="T5" fmla="*/ 72 h 76"/>
                <a:gd name="T6" fmla="*/ 13 w 139"/>
                <a:gd name="T7" fmla="*/ 64 h 76"/>
                <a:gd name="T8" fmla="*/ 27 w 139"/>
                <a:gd name="T9" fmla="*/ 53 h 76"/>
                <a:gd name="T10" fmla="*/ 43 w 139"/>
                <a:gd name="T11" fmla="*/ 39 h 76"/>
                <a:gd name="T12" fmla="*/ 61 w 139"/>
                <a:gd name="T13" fmla="*/ 27 h 76"/>
                <a:gd name="T14" fmla="*/ 79 w 139"/>
                <a:gd name="T15" fmla="*/ 14 h 76"/>
                <a:gd name="T16" fmla="*/ 96 w 139"/>
                <a:gd name="T17" fmla="*/ 5 h 76"/>
                <a:gd name="T18" fmla="*/ 111 w 139"/>
                <a:gd name="T19" fmla="*/ 0 h 76"/>
                <a:gd name="T20" fmla="*/ 139 w 139"/>
                <a:gd name="T21" fmla="*/ 7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76"/>
                <a:gd name="T35" fmla="*/ 139 w 13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76">
                  <a:moveTo>
                    <a:pt x="139" y="76"/>
                  </a:moveTo>
                  <a:lnTo>
                    <a:pt x="0" y="76"/>
                  </a:lnTo>
                  <a:lnTo>
                    <a:pt x="4" y="72"/>
                  </a:lnTo>
                  <a:lnTo>
                    <a:pt x="13" y="64"/>
                  </a:lnTo>
                  <a:lnTo>
                    <a:pt x="27" y="53"/>
                  </a:lnTo>
                  <a:lnTo>
                    <a:pt x="43" y="39"/>
                  </a:lnTo>
                  <a:lnTo>
                    <a:pt x="61" y="27"/>
                  </a:lnTo>
                  <a:lnTo>
                    <a:pt x="79" y="14"/>
                  </a:lnTo>
                  <a:lnTo>
                    <a:pt x="96" y="5"/>
                  </a:lnTo>
                  <a:lnTo>
                    <a:pt x="111" y="0"/>
                  </a:lnTo>
                  <a:lnTo>
                    <a:pt x="139" y="76"/>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sp>
          <p:nvSpPr>
            <p:cNvPr id="15" name="Freeform 22"/>
            <p:cNvSpPr>
              <a:spLocks/>
            </p:cNvSpPr>
            <p:nvPr/>
          </p:nvSpPr>
          <p:spPr bwMode="auto">
            <a:xfrm>
              <a:off x="2418" y="3560"/>
              <a:ext cx="346" cy="310"/>
            </a:xfrm>
            <a:custGeom>
              <a:avLst/>
              <a:gdLst>
                <a:gd name="T0" fmla="*/ 0 w 1038"/>
                <a:gd name="T1" fmla="*/ 0 h 930"/>
                <a:gd name="T2" fmla="*/ 0 w 1038"/>
                <a:gd name="T3" fmla="*/ 84 h 930"/>
                <a:gd name="T4" fmla="*/ 126 w 1038"/>
                <a:gd name="T5" fmla="*/ 84 h 930"/>
                <a:gd name="T6" fmla="*/ 126 w 1038"/>
                <a:gd name="T7" fmla="*/ 310 h 930"/>
                <a:gd name="T8" fmla="*/ 210 w 1038"/>
                <a:gd name="T9" fmla="*/ 310 h 930"/>
                <a:gd name="T10" fmla="*/ 210 w 1038"/>
                <a:gd name="T11" fmla="*/ 84 h 930"/>
                <a:gd name="T12" fmla="*/ 690 w 1038"/>
                <a:gd name="T13" fmla="*/ 84 h 930"/>
                <a:gd name="T14" fmla="*/ 690 w 1038"/>
                <a:gd name="T15" fmla="*/ 774 h 930"/>
                <a:gd name="T16" fmla="*/ 210 w 1038"/>
                <a:gd name="T17" fmla="*/ 774 h 930"/>
                <a:gd name="T18" fmla="*/ 210 w 1038"/>
                <a:gd name="T19" fmla="*/ 310 h 930"/>
                <a:gd name="T20" fmla="*/ 126 w 1038"/>
                <a:gd name="T21" fmla="*/ 310 h 930"/>
                <a:gd name="T22" fmla="*/ 126 w 1038"/>
                <a:gd name="T23" fmla="*/ 930 h 930"/>
                <a:gd name="T24" fmla="*/ 210 w 1038"/>
                <a:gd name="T25" fmla="*/ 930 h 930"/>
                <a:gd name="T26" fmla="*/ 210 w 1038"/>
                <a:gd name="T27" fmla="*/ 858 h 930"/>
                <a:gd name="T28" fmla="*/ 690 w 1038"/>
                <a:gd name="T29" fmla="*/ 858 h 930"/>
                <a:gd name="T30" fmla="*/ 690 w 1038"/>
                <a:gd name="T31" fmla="*/ 930 h 930"/>
                <a:gd name="T32" fmla="*/ 775 w 1038"/>
                <a:gd name="T33" fmla="*/ 930 h 930"/>
                <a:gd name="T34" fmla="*/ 775 w 1038"/>
                <a:gd name="T35" fmla="*/ 84 h 930"/>
                <a:gd name="T36" fmla="*/ 1038 w 1038"/>
                <a:gd name="T37" fmla="*/ 84 h 930"/>
                <a:gd name="T38" fmla="*/ 1038 w 1038"/>
                <a:gd name="T39" fmla="*/ 0 h 930"/>
                <a:gd name="T40" fmla="*/ 0 w 1038"/>
                <a:gd name="T41" fmla="*/ 0 h 9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8"/>
                <a:gd name="T64" fmla="*/ 0 h 930"/>
                <a:gd name="T65" fmla="*/ 1038 w 1038"/>
                <a:gd name="T66" fmla="*/ 930 h 9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8" h="930">
                  <a:moveTo>
                    <a:pt x="0" y="0"/>
                  </a:moveTo>
                  <a:lnTo>
                    <a:pt x="0" y="84"/>
                  </a:lnTo>
                  <a:lnTo>
                    <a:pt x="126" y="84"/>
                  </a:lnTo>
                  <a:lnTo>
                    <a:pt x="126" y="310"/>
                  </a:lnTo>
                  <a:lnTo>
                    <a:pt x="210" y="310"/>
                  </a:lnTo>
                  <a:lnTo>
                    <a:pt x="210" y="84"/>
                  </a:lnTo>
                  <a:lnTo>
                    <a:pt x="690" y="84"/>
                  </a:lnTo>
                  <a:lnTo>
                    <a:pt x="690" y="774"/>
                  </a:lnTo>
                  <a:lnTo>
                    <a:pt x="210" y="774"/>
                  </a:lnTo>
                  <a:lnTo>
                    <a:pt x="210" y="310"/>
                  </a:lnTo>
                  <a:lnTo>
                    <a:pt x="126" y="310"/>
                  </a:lnTo>
                  <a:lnTo>
                    <a:pt x="126" y="930"/>
                  </a:lnTo>
                  <a:lnTo>
                    <a:pt x="210" y="930"/>
                  </a:lnTo>
                  <a:lnTo>
                    <a:pt x="210" y="858"/>
                  </a:lnTo>
                  <a:lnTo>
                    <a:pt x="690" y="858"/>
                  </a:lnTo>
                  <a:lnTo>
                    <a:pt x="690" y="930"/>
                  </a:lnTo>
                  <a:lnTo>
                    <a:pt x="775" y="930"/>
                  </a:lnTo>
                  <a:lnTo>
                    <a:pt x="775" y="84"/>
                  </a:lnTo>
                  <a:lnTo>
                    <a:pt x="1038" y="84"/>
                  </a:lnTo>
                  <a:lnTo>
                    <a:pt x="1038" y="0"/>
                  </a:lnTo>
                  <a:lnTo>
                    <a:pt x="0" y="0"/>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3A60"/>
                </a:solidFill>
                <a:effectLst/>
                <a:uLnTx/>
                <a:uFillTx/>
                <a:latin typeface="Calibri" pitchFamily="34" charset="0"/>
                <a:ea typeface="+mn-ea"/>
                <a:cs typeface="Arial" charset="0"/>
              </a:endParaRPr>
            </a:p>
          </p:txBody>
        </p:sp>
      </p:grpSp>
      <p:sp>
        <p:nvSpPr>
          <p:cNvPr id="16" name="TextBox 15"/>
          <p:cNvSpPr txBox="1"/>
          <p:nvPr/>
        </p:nvSpPr>
        <p:spPr>
          <a:xfrm>
            <a:off x="609600" y="5562600"/>
            <a:ext cx="7772662"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2E3A60"/>
                </a:solidFill>
                <a:effectLst/>
                <a:uLnTx/>
                <a:uFillTx/>
                <a:latin typeface="Calibri" pitchFamily="34" charset="0"/>
                <a:ea typeface="+mn-ea"/>
                <a:cs typeface="Arial" charset="0"/>
              </a:rPr>
              <a:t>Data Provider does NOT filter or categorize 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2E3A60"/>
                </a:solidFill>
                <a:effectLst/>
                <a:uLnTx/>
                <a:uFillTx/>
                <a:latin typeface="Calibri" pitchFamily="34" charset="0"/>
                <a:ea typeface="+mn-ea"/>
                <a:cs typeface="Arial" charset="0"/>
              </a:rPr>
              <a:t>prior to transmission to public health agency</a:t>
            </a:r>
            <a:endParaRPr kumimoji="0" lang="en-US" sz="2400" b="0" i="0" u="none" strike="noStrike" kern="1200" cap="none" spc="0" normalizeH="0" baseline="0" noProof="0" dirty="0">
              <a:ln>
                <a:noFill/>
              </a:ln>
              <a:solidFill>
                <a:srgbClr val="2E3A60"/>
              </a:solidFill>
              <a:effectLst/>
              <a:uLnTx/>
              <a:uFillTx/>
              <a:latin typeface="Calibri" pitchFamily="34" charset="0"/>
              <a:ea typeface="+mn-ea"/>
              <a:cs typeface="Arial" charset="0"/>
            </a:endParaRPr>
          </a:p>
        </p:txBody>
      </p:sp>
      <p:sp>
        <p:nvSpPr>
          <p:cNvPr id="17" name="Rounded Rectangle 16"/>
          <p:cNvSpPr/>
          <p:nvPr/>
        </p:nvSpPr>
        <p:spPr>
          <a:xfrm>
            <a:off x="685800" y="1524000"/>
            <a:ext cx="5181600" cy="2133600"/>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066800" y="3288268"/>
            <a:ext cx="34291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2E3A60"/>
                </a:solidFill>
                <a:effectLst/>
                <a:uLnTx/>
                <a:uFillTx/>
                <a:latin typeface="Calibri" pitchFamily="34" charset="0"/>
                <a:ea typeface="+mn-ea"/>
                <a:cs typeface="Arial" charset="0"/>
              </a:rPr>
              <a:t>Automated Processes</a:t>
            </a:r>
            <a:endParaRPr kumimoji="0" lang="en-US" sz="1800" b="0" i="0" u="none" strike="noStrike" kern="1200" cap="none" spc="0" normalizeH="0" baseline="0" noProof="0" dirty="0">
              <a:ln>
                <a:noFill/>
              </a:ln>
              <a:solidFill>
                <a:srgbClr val="2E3A60"/>
              </a:solidFill>
              <a:effectLst/>
              <a:uLnTx/>
              <a:uFillTx/>
              <a:latin typeface="Calibri" pitchFamily="34" charset="0"/>
              <a:ea typeface="+mn-ea"/>
              <a:cs typeface="Arial" charset="0"/>
            </a:endParaRPr>
          </a:p>
        </p:txBody>
      </p:sp>
      <p:sp>
        <p:nvSpPr>
          <p:cNvPr id="3" name="Title 2"/>
          <p:cNvSpPr>
            <a:spLocks noGrp="1"/>
          </p:cNvSpPr>
          <p:nvPr>
            <p:ph type="title"/>
          </p:nvPr>
        </p:nvSpPr>
        <p:spPr/>
        <p:txBody>
          <a:bodyPr/>
          <a:lstStyle/>
          <a:p>
            <a:r>
              <a:rPr lang="en-US" dirty="0" smtClean="0"/>
              <a:t>Data Transmission Process</a:t>
            </a:r>
            <a:endParaRPr lang="en-US" dirty="0"/>
          </a:p>
        </p:txBody>
      </p:sp>
    </p:spTree>
    <p:extLst>
      <p:ext uri="{BB962C8B-B14F-4D97-AF65-F5344CB8AC3E}">
        <p14:creationId xmlns:p14="http://schemas.microsoft.com/office/powerpoint/2010/main" val="86673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Processing (NC Example)</a:t>
            </a:r>
            <a:endParaRPr lang="en-US" dirty="0"/>
          </a:p>
        </p:txBody>
      </p:sp>
      <p:graphicFrame>
        <p:nvGraphicFramePr>
          <p:cNvPr id="8" name="Diagram 7"/>
          <p:cNvGraphicFramePr/>
          <p:nvPr>
            <p:extLst>
              <p:ext uri="{D42A27DB-BD31-4B8C-83A1-F6EECF244321}">
                <p14:modId xmlns:p14="http://schemas.microsoft.com/office/powerpoint/2010/main" val="4214287330"/>
              </p:ext>
            </p:extLst>
          </p:nvPr>
        </p:nvGraphicFramePr>
        <p:xfrm>
          <a:off x="1066800" y="1600200"/>
          <a:ext cx="6705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919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53400" cy="914400"/>
          </a:xfrm>
        </p:spPr>
        <p:txBody>
          <a:bodyPr/>
          <a:lstStyle/>
          <a:p>
            <a:r>
              <a:rPr lang="en-US" dirty="0" smtClean="0">
                <a:latin typeface="Georgia" panose="02040502050405020303" pitchFamily="18" charset="0"/>
              </a:rPr>
              <a:t>Emergency </a:t>
            </a:r>
            <a:r>
              <a:rPr lang="en-US" dirty="0" err="1" smtClean="0">
                <a:latin typeface="Georgia" panose="02040502050405020303" pitchFamily="18" charset="0"/>
              </a:rPr>
              <a:t>Dept</a:t>
            </a:r>
            <a:r>
              <a:rPr lang="en-US" dirty="0" smtClean="0">
                <a:latin typeface="Georgia" panose="02040502050405020303" pitchFamily="18" charset="0"/>
              </a:rPr>
              <a:t> Data Limitations</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Secondary data (no control over data entry)</a:t>
            </a:r>
          </a:p>
          <a:p>
            <a:r>
              <a:rPr lang="en-US" dirty="0" smtClean="0">
                <a:latin typeface="Georgia" panose="02040502050405020303" pitchFamily="18" charset="0"/>
              </a:rPr>
              <a:t>Free text data are invaluable but do not indicate </a:t>
            </a:r>
            <a:r>
              <a:rPr lang="en-US" i="1" dirty="0" smtClean="0">
                <a:latin typeface="Georgia" panose="02040502050405020303" pitchFamily="18" charset="0"/>
              </a:rPr>
              <a:t>confirmed</a:t>
            </a:r>
            <a:r>
              <a:rPr lang="en-US" dirty="0" smtClean="0">
                <a:latin typeface="Georgia" panose="02040502050405020303" pitchFamily="18" charset="0"/>
              </a:rPr>
              <a:t> cases</a:t>
            </a:r>
          </a:p>
          <a:p>
            <a:r>
              <a:rPr lang="en-US" dirty="0" smtClean="0">
                <a:latin typeface="Georgia" panose="02040502050405020303" pitchFamily="18" charset="0"/>
              </a:rPr>
              <a:t>ICD-9/10-CM codes indicate diagnoses but can come in weeks later than chief complaints &amp; triage notes</a:t>
            </a:r>
            <a:endParaRPr lang="en-US" dirty="0">
              <a:latin typeface="Georgia" panose="02040502050405020303" pitchFamily="18" charset="0"/>
            </a:endParaRPr>
          </a:p>
        </p:txBody>
      </p:sp>
    </p:spTree>
    <p:extLst>
      <p:ext uri="{BB962C8B-B14F-4D97-AF65-F5344CB8AC3E}">
        <p14:creationId xmlns:p14="http://schemas.microsoft.com/office/powerpoint/2010/main" val="1766349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3939" name="Group 3"/>
          <p:cNvGraphicFramePr>
            <a:graphicFrameLocks noGrp="1"/>
          </p:cNvGraphicFramePr>
          <p:nvPr>
            <p:extLst>
              <p:ext uri="{D42A27DB-BD31-4B8C-83A1-F6EECF244321}">
                <p14:modId xmlns:p14="http://schemas.microsoft.com/office/powerpoint/2010/main" val="3950361840"/>
              </p:ext>
            </p:extLst>
          </p:nvPr>
        </p:nvGraphicFramePr>
        <p:xfrm>
          <a:off x="762000" y="1752600"/>
          <a:ext cx="8153400" cy="4370706"/>
        </p:xfrm>
        <a:graphic>
          <a:graphicData uri="http://schemas.openxmlformats.org/drawingml/2006/table">
            <a:tbl>
              <a:tblPr/>
              <a:tblGrid>
                <a:gridCol w="21209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7445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Chief Complaint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Triage note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Syndrome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FEVER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Amb c/o yest fever 102, n/v.today just general aches    no meds taken today.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GI-Severe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08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FEVER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27 you male, c/o cough and congestion x1 wk. Denies ST, h/a, wheez.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Influenza-like Illness</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Respiratory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44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Throwing 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Rash on l </a:t>
                      </a:r>
                      <a:r>
                        <a:rPr kumimoji="0" lang="en-US" sz="2000" b="0" i="0" u="none" strike="noStrike" cap="none" normalizeH="0" baseline="0" dirty="0" err="1" smtClean="0">
                          <a:ln>
                            <a:noFill/>
                          </a:ln>
                          <a:solidFill>
                            <a:schemeClr val="tx1"/>
                          </a:solidFill>
                          <a:effectLst/>
                          <a:latin typeface="Times New Roman" pitchFamily="18" charset="0"/>
                        </a:rPr>
                        <a:t>leg,red</a:t>
                      </a:r>
                      <a:r>
                        <a:rPr kumimoji="0" lang="en-US" sz="2000" b="0" i="0" u="none" strike="noStrike" cap="none" normalizeH="0" baseline="0" dirty="0" smtClean="0">
                          <a:ln>
                            <a:noFill/>
                          </a:ln>
                          <a:solidFill>
                            <a:schemeClr val="tx1"/>
                          </a:solidFill>
                          <a:effectLst/>
                          <a:latin typeface="Times New Roman" pitchFamily="18" charset="0"/>
                        </a:rPr>
                        <a:t> swollen. Fever started today with back pain.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Fever/Rash</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GI-Severe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57200" y="277813"/>
            <a:ext cx="8610600" cy="1139825"/>
          </a:xfrm>
        </p:spPr>
        <p:txBody>
          <a:bodyPr/>
          <a:lstStyle/>
          <a:p>
            <a:r>
              <a:rPr lang="en-US" sz="4000" dirty="0" smtClean="0">
                <a:latin typeface="Georgia" panose="02040502050405020303" pitchFamily="18" charset="0"/>
              </a:rPr>
              <a:t>Free Text ED visit Data </a:t>
            </a:r>
            <a:r>
              <a:rPr lang="en-US" sz="4000" dirty="0" smtClean="0">
                <a:latin typeface="Georgia" panose="02040502050405020303" pitchFamily="18" charset="0"/>
                <a:sym typeface="Wingdings" pitchFamily="2" charset="2"/>
              </a:rPr>
              <a:t> Syndrome</a:t>
            </a:r>
            <a:endParaRPr lang="en-US" sz="4000" dirty="0">
              <a:latin typeface="Georgia" panose="02040502050405020303" pitchFamily="18" charset="0"/>
            </a:endParaRPr>
          </a:p>
        </p:txBody>
      </p:sp>
      <p:sp>
        <p:nvSpPr>
          <p:cNvPr id="4" name="Footer Placeholder 1"/>
          <p:cNvSpPr>
            <a:spLocks noGrp="1"/>
          </p:cNvSpPr>
          <p:nvPr>
            <p:ph type="ftr" sz="quarter" idx="4294967295"/>
          </p:nvPr>
        </p:nvSpPr>
        <p:spPr>
          <a:xfrm>
            <a:off x="457200" y="6553200"/>
            <a:ext cx="8686800" cy="609600"/>
          </a:xfrm>
          <a:prstGeom prst="rect">
            <a:avLst/>
          </a:prstGeom>
        </p:spPr>
        <p:txBody>
          <a:bodyPr/>
          <a:lstStyle/>
          <a:p>
            <a:r>
              <a:rPr lang="en-US" sz="1200" dirty="0" smtClean="0">
                <a:solidFill>
                  <a:prstClr val="white"/>
                </a:solidFill>
              </a:rPr>
              <a:t>© 2016 University of North Carolina at Chapel Hill and NC Division of Public Health, NC DHHS</a:t>
            </a:r>
            <a:endParaRPr lang="en-US" altLang="en-US" sz="1200" dirty="0">
              <a:solidFill>
                <a:prstClr val="white"/>
              </a:solidFill>
            </a:endParaRPr>
          </a:p>
        </p:txBody>
      </p:sp>
    </p:spTree>
    <p:extLst>
      <p:ext uri="{BB962C8B-B14F-4D97-AF65-F5344CB8AC3E}">
        <p14:creationId xmlns:p14="http://schemas.microsoft.com/office/powerpoint/2010/main" val="3341221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SPH color palette">
      <a:dk1>
        <a:srgbClr val="2E3A60"/>
      </a:dk1>
      <a:lt1>
        <a:sysClr val="window" lastClr="FFFFFF"/>
      </a:lt1>
      <a:dk2>
        <a:srgbClr val="CFCCB8"/>
      </a:dk2>
      <a:lt2>
        <a:srgbClr val="EEECE1"/>
      </a:lt2>
      <a:accent1>
        <a:srgbClr val="57A0D3"/>
      </a:accent1>
      <a:accent2>
        <a:srgbClr val="8CA223"/>
      </a:accent2>
      <a:accent3>
        <a:srgbClr val="6B7628"/>
      </a:accent3>
      <a:accent4>
        <a:srgbClr val="742052"/>
      </a:accent4>
      <a:accent5>
        <a:srgbClr val="427288"/>
      </a:accent5>
      <a:accent6>
        <a:srgbClr val="CE791E"/>
      </a:accent6>
      <a:hlink>
        <a:srgbClr val="8ABAE2"/>
      </a:hlink>
      <a:folHlink>
        <a:srgbClr val="5C44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himmer">
  <a:themeElements>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1_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0"/>
          </a:defRPr>
        </a:defPPr>
      </a:lstStyle>
    </a:lnDef>
  </a:objectDefaults>
  <a:extraClrSchemeLst>
    <a:extraClrScheme>
      <a:clrScheme name="1_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1_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1_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1_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1_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1_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1_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SPH color palette">
      <a:dk1>
        <a:srgbClr val="2E3A60"/>
      </a:dk1>
      <a:lt1>
        <a:sysClr val="window" lastClr="FFFFFF"/>
      </a:lt1>
      <a:dk2>
        <a:srgbClr val="CFCCB8"/>
      </a:dk2>
      <a:lt2>
        <a:srgbClr val="EEECE1"/>
      </a:lt2>
      <a:accent1>
        <a:srgbClr val="57A0D3"/>
      </a:accent1>
      <a:accent2>
        <a:srgbClr val="8CA223"/>
      </a:accent2>
      <a:accent3>
        <a:srgbClr val="6B7628"/>
      </a:accent3>
      <a:accent4>
        <a:srgbClr val="742052"/>
      </a:accent4>
      <a:accent5>
        <a:srgbClr val="427288"/>
      </a:accent5>
      <a:accent6>
        <a:srgbClr val="CE791E"/>
      </a:accent6>
      <a:hlink>
        <a:srgbClr val="8ABAE2"/>
      </a:hlink>
      <a:folHlink>
        <a:srgbClr val="5C44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SPH color palette">
      <a:dk1>
        <a:srgbClr val="2E3A60"/>
      </a:dk1>
      <a:lt1>
        <a:sysClr val="window" lastClr="FFFFFF"/>
      </a:lt1>
      <a:dk2>
        <a:srgbClr val="CFCCB8"/>
      </a:dk2>
      <a:lt2>
        <a:srgbClr val="EEECE1"/>
      </a:lt2>
      <a:accent1>
        <a:srgbClr val="57A0D3"/>
      </a:accent1>
      <a:accent2>
        <a:srgbClr val="8CA223"/>
      </a:accent2>
      <a:accent3>
        <a:srgbClr val="6B7628"/>
      </a:accent3>
      <a:accent4>
        <a:srgbClr val="742052"/>
      </a:accent4>
      <a:accent5>
        <a:srgbClr val="427288"/>
      </a:accent5>
      <a:accent6>
        <a:srgbClr val="CE791E"/>
      </a:accent6>
      <a:hlink>
        <a:srgbClr val="8ABAE2"/>
      </a:hlink>
      <a:folHlink>
        <a:srgbClr val="5C44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56085</TotalTime>
  <Words>2905</Words>
  <Application>Microsoft Office PowerPoint</Application>
  <PresentationFormat>On-screen Show (4:3)</PresentationFormat>
  <Paragraphs>374</Paragraphs>
  <Slides>52</Slides>
  <Notes>25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52</vt:i4>
      </vt:variant>
    </vt:vector>
  </HeadingPairs>
  <TitlesOfParts>
    <vt:vector size="68" baseType="lpstr">
      <vt:lpstr>MS PGothic</vt:lpstr>
      <vt:lpstr>Arial</vt:lpstr>
      <vt:lpstr>Calibri</vt:lpstr>
      <vt:lpstr>Cambria</vt:lpstr>
      <vt:lpstr>Garamond</vt:lpstr>
      <vt:lpstr>Georgia</vt:lpstr>
      <vt:lpstr>Monotype Corsiva</vt:lpstr>
      <vt:lpstr>Tahoma</vt:lpstr>
      <vt:lpstr>Times New Roman</vt:lpstr>
      <vt:lpstr>Wingdings</vt:lpstr>
      <vt:lpstr>Edge</vt:lpstr>
      <vt:lpstr>Office Theme</vt:lpstr>
      <vt:lpstr>1_Shimmer</vt:lpstr>
      <vt:lpstr>2_Office Theme</vt:lpstr>
      <vt:lpstr>3_Office Theme</vt:lpstr>
      <vt:lpstr>Default Design</vt:lpstr>
      <vt:lpstr>Data for Health Surveillance ISDS Pre-Conference December 6, 2016  Amy Ising ising@ad.unc.edu</vt:lpstr>
      <vt:lpstr>Discussion Overview</vt:lpstr>
      <vt:lpstr>Surveillance Definition</vt:lpstr>
      <vt:lpstr>PowerPoint Presentation</vt:lpstr>
      <vt:lpstr>Syndromic Surveillance: All Hazards </vt:lpstr>
      <vt:lpstr>Data Transmission Process</vt:lpstr>
      <vt:lpstr>Data Processing (NC Example)</vt:lpstr>
      <vt:lpstr>Emergency Dept Data Limitations</vt:lpstr>
      <vt:lpstr>Free Text ED visit Data  Syndrome</vt:lpstr>
      <vt:lpstr>Syndrome Binning Case Definitions Queries</vt:lpstr>
      <vt:lpstr>Syndrome “Binning” </vt:lpstr>
      <vt:lpstr>Fine-tuning queries</vt:lpstr>
      <vt:lpstr>Gastrointestinal Illness</vt:lpstr>
      <vt:lpstr>GI Outbreak Example</vt:lpstr>
      <vt:lpstr>Severe Weather</vt:lpstr>
      <vt:lpstr>Hurricane Irene</vt:lpstr>
      <vt:lpstr>Irene: Disaster Overview Report</vt:lpstr>
      <vt:lpstr>Case Finding</vt:lpstr>
      <vt:lpstr>PowerPoint Presentation</vt:lpstr>
      <vt:lpstr>Olive Garden Hepatitis A</vt:lpstr>
      <vt:lpstr>Keyword Searches for Drugs</vt:lpstr>
      <vt:lpstr>“Bath Salts”</vt:lpstr>
      <vt:lpstr>Hoverboard-related</vt:lpstr>
      <vt:lpstr>Hoverboard-related Injuries</vt:lpstr>
      <vt:lpstr>Ebola / African Travel Hx Monitoring</vt:lpstr>
      <vt:lpstr>Free text data processing for surveillance</vt:lpstr>
      <vt:lpstr>Sample Free Text Data</vt:lpstr>
      <vt:lpstr>Sample Free Text Data</vt:lpstr>
      <vt:lpstr>Sample Free Text Data</vt:lpstr>
      <vt:lpstr>Sample Free Text Data</vt:lpstr>
      <vt:lpstr>Negation Challenge</vt:lpstr>
      <vt:lpstr>Solution: EMT-P + NegEx</vt:lpstr>
      <vt:lpstr>EMT-P Processing</vt:lpstr>
      <vt:lpstr>NC DETECT Modifications</vt:lpstr>
      <vt:lpstr>Example Process: Step 1</vt:lpstr>
      <vt:lpstr>Step 2: Triage Note After EMT-P</vt:lpstr>
      <vt:lpstr>Step 3: Triage Note After NegEx</vt:lpstr>
      <vt:lpstr>Final Product: Processed Triage Note</vt:lpstr>
      <vt:lpstr>ICD </vt:lpstr>
      <vt:lpstr>AMA President Robert Wah (11/14)</vt:lpstr>
      <vt:lpstr>ICD-10-CM vs. ICD-9-CM Structure</vt:lpstr>
      <vt:lpstr>Mapping Tools</vt:lpstr>
      <vt:lpstr>Heroin Overdose</vt:lpstr>
      <vt:lpstr>PowerPoint Presentation</vt:lpstr>
      <vt:lpstr>Rabies / Animal Exposures</vt:lpstr>
      <vt:lpstr>Mammal Contact (ICD-9/10-CM)</vt:lpstr>
      <vt:lpstr>Reduced specificity with Immuniz.</vt:lpstr>
      <vt:lpstr>Sample Reports Data for Stakeholders &amp; Public</vt:lpstr>
      <vt:lpstr>Fact Sheets</vt:lpstr>
      <vt:lpstr>Weekly Reports</vt:lpstr>
      <vt:lpstr>PowerPoint Presentation</vt:lpstr>
      <vt:lpstr>PowerPoint Presentation</vt:lpstr>
    </vt:vector>
  </TitlesOfParts>
  <Company>NCHICA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NCEDD Project:  Utilizing Secure Transmission of Standardized Data for Public Health Surveillance</dc:title>
  <dc:creator>Amy Ising</dc:creator>
  <cp:lastModifiedBy>Amy Ising</cp:lastModifiedBy>
  <cp:revision>1147</cp:revision>
  <cp:lastPrinted>2012-01-18T15:13:09Z</cp:lastPrinted>
  <dcterms:created xsi:type="dcterms:W3CDTF">2000-05-30T18:23:24Z</dcterms:created>
  <dcterms:modified xsi:type="dcterms:W3CDTF">2016-12-06T12:24:57Z</dcterms:modified>
</cp:coreProperties>
</file>