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90" r:id="rId3"/>
  </p:sldMasterIdLst>
  <p:notesMasterIdLst>
    <p:notesMasterId r:id="rId50"/>
  </p:notesMasterIdLst>
  <p:sldIdLst>
    <p:sldId id="256" r:id="rId4"/>
    <p:sldId id="258" r:id="rId5"/>
    <p:sldId id="327" r:id="rId6"/>
    <p:sldId id="320" r:id="rId7"/>
    <p:sldId id="322" r:id="rId8"/>
    <p:sldId id="326" r:id="rId9"/>
    <p:sldId id="267" r:id="rId10"/>
    <p:sldId id="265" r:id="rId11"/>
    <p:sldId id="268" r:id="rId12"/>
    <p:sldId id="269" r:id="rId13"/>
    <p:sldId id="270" r:id="rId14"/>
    <p:sldId id="272" r:id="rId15"/>
    <p:sldId id="273" r:id="rId16"/>
    <p:sldId id="274" r:id="rId17"/>
    <p:sldId id="275" r:id="rId18"/>
    <p:sldId id="362" r:id="rId19"/>
    <p:sldId id="328" r:id="rId20"/>
    <p:sldId id="295" r:id="rId21"/>
    <p:sldId id="300" r:id="rId22"/>
    <p:sldId id="323" r:id="rId23"/>
    <p:sldId id="325" r:id="rId24"/>
    <p:sldId id="324" r:id="rId25"/>
    <p:sldId id="329" r:id="rId26"/>
    <p:sldId id="353" r:id="rId27"/>
    <p:sldId id="354" r:id="rId28"/>
    <p:sldId id="355" r:id="rId29"/>
    <p:sldId id="358" r:id="rId30"/>
    <p:sldId id="359" r:id="rId31"/>
    <p:sldId id="361" r:id="rId32"/>
    <p:sldId id="332" r:id="rId33"/>
    <p:sldId id="333" r:id="rId34"/>
    <p:sldId id="334" r:id="rId35"/>
    <p:sldId id="335" r:id="rId36"/>
    <p:sldId id="337" r:id="rId37"/>
    <p:sldId id="338" r:id="rId38"/>
    <p:sldId id="344" r:id="rId39"/>
    <p:sldId id="347" r:id="rId40"/>
    <p:sldId id="348" r:id="rId41"/>
    <p:sldId id="309" r:id="rId42"/>
    <p:sldId id="310" r:id="rId43"/>
    <p:sldId id="316" r:id="rId44"/>
    <p:sldId id="317" r:id="rId45"/>
    <p:sldId id="364" r:id="rId46"/>
    <p:sldId id="318" r:id="rId47"/>
    <p:sldId id="330" r:id="rId48"/>
    <p:sldId id="36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mi" initials="MP" lastIdx="3" clrIdx="0"/>
  <p:cmAuthor id="1" name="Stephanie Tanimoto" initials="ST" lastIdx="1" clrIdx="1"/>
  <p:cmAuthor id="2" name="RDART" initials="RC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60" autoAdjust="0"/>
  </p:normalViewPr>
  <p:slideViewPr>
    <p:cSldViewPr>
      <p:cViewPr varScale="1">
        <p:scale>
          <a:sx n="77" d="100"/>
          <a:sy n="77" d="100"/>
        </p:scale>
        <p:origin x="-1618" y="-7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dart\AppData\Local\Microsoft\Windows\INetCache\Content.Outlook\IANUI3KD\Final%20RADARS%20System%20NVSS%20comparison%20M1.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RVFFLS01\BIOSTATISTICS\RADARS\Ad%20Hoc%20Data%20Requests\Internal%20requests\AH%201054%20Figure%20of%20Evolution%20of%20ADFs%20for%20Dr.%20Dart\report%20output\PMP%20Implementation%20with%20OxyContin%20Reformulation.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Composition</a:t>
            </a:r>
            <a:endParaRPr lang="en-US" sz="1800" dirty="0"/>
          </a:p>
        </c:rich>
      </c:tx>
      <c:layout>
        <c:manualLayout>
          <c:xMode val="edge"/>
          <c:yMode val="edge"/>
          <c:x val="1.5332779141836352E-3"/>
          <c:y val="1.09704853907301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8595373841607374"/>
          <c:y val="0"/>
          <c:w val="0.64920276528483301"/>
          <c:h val="0.84104020316564743"/>
        </c:manualLayout>
      </c:layout>
      <c:pie3DChart>
        <c:varyColors val="1"/>
        <c:ser>
          <c:idx val="0"/>
          <c:order val="0"/>
          <c:tx>
            <c:strRef>
              <c:f>Sheet1!$B$1</c:f>
              <c:strCache>
                <c:ptCount val="1"/>
                <c:pt idx="0">
                  <c:v>Sales</c:v>
                </c:pt>
              </c:strCache>
            </c:strRef>
          </c:tx>
          <c:dLbls>
            <c:txPr>
              <a:bodyPr/>
              <a:lstStyle/>
              <a:p>
                <a:pPr>
                  <a:defRPr sz="1200"/>
                </a:pPr>
                <a:endParaRPr lang="en-US"/>
              </a:p>
            </c:txPr>
            <c:showLegendKey val="0"/>
            <c:showVal val="1"/>
            <c:showCatName val="0"/>
            <c:showSerName val="0"/>
            <c:showPercent val="0"/>
            <c:showBubbleSize val="0"/>
            <c:showLeaderLines val="1"/>
          </c:dLbls>
          <c:cat>
            <c:strRef>
              <c:f>Sheet1!$A$2:$A$5</c:f>
              <c:strCache>
                <c:ptCount val="4"/>
                <c:pt idx="0">
                  <c:v>Municipal Police Departments</c:v>
                </c:pt>
                <c:pt idx="1">
                  <c:v>Multi-Jurisdictional Drug Task Forces</c:v>
                </c:pt>
                <c:pt idx="2">
                  <c:v>County Sherriff Departments</c:v>
                </c:pt>
                <c:pt idx="3">
                  <c:v>Other (Boards of Pharmacy, Departments of Health)</c:v>
                </c:pt>
              </c:strCache>
            </c:strRef>
          </c:cat>
          <c:val>
            <c:numRef>
              <c:f>Sheet1!$B$2:$B$5</c:f>
              <c:numCache>
                <c:formatCode>0%</c:formatCode>
                <c:ptCount val="4"/>
                <c:pt idx="0">
                  <c:v>0.48</c:v>
                </c:pt>
                <c:pt idx="1">
                  <c:v>0.26</c:v>
                </c:pt>
                <c:pt idx="2">
                  <c:v>0.14000000000000001</c:v>
                </c:pt>
                <c:pt idx="3">
                  <c:v>0.12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
          <c:y val="0.67089736944322553"/>
          <c:w val="0.98794916018715762"/>
          <c:h val="0.3273650993976529"/>
        </c:manualLayout>
      </c:layout>
      <c:overlay val="0"/>
      <c:txPr>
        <a:bodyPr/>
        <a:lstStyle/>
        <a:p>
          <a:pPr>
            <a:defRPr sz="1050"/>
          </a:pPr>
          <a:endParaRPr lang="en-US"/>
        </a:p>
      </c:txPr>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pc_abuse_pop!$B$1</c:f>
              <c:strCache>
                <c:ptCount val="1"/>
                <c:pt idx="0">
                  <c:v>Oxycodone</c:v>
                </c:pt>
              </c:strCache>
            </c:strRef>
          </c:tx>
          <c:spPr>
            <a:ln w="38100">
              <a:solidFill>
                <a:srgbClr val="000080"/>
              </a:solidFill>
              <a:prstDash val="solid"/>
            </a:ln>
          </c:spPr>
          <c:marker>
            <c:symbol val="none"/>
          </c:marker>
          <c:cat>
            <c:numRef>
              <c:f>pc_abuse_pop!$A$2:$A$45</c:f>
              <c:numCache>
                <c:formatCode>General</c:formatCode>
                <c:ptCount val="44"/>
                <c:pt idx="0">
                  <c:v>20061</c:v>
                </c:pt>
                <c:pt idx="1">
                  <c:v>20062</c:v>
                </c:pt>
                <c:pt idx="2">
                  <c:v>20063</c:v>
                </c:pt>
                <c:pt idx="3">
                  <c:v>20064</c:v>
                </c:pt>
                <c:pt idx="4">
                  <c:v>20071</c:v>
                </c:pt>
                <c:pt idx="5">
                  <c:v>20072</c:v>
                </c:pt>
                <c:pt idx="6">
                  <c:v>20073</c:v>
                </c:pt>
                <c:pt idx="7">
                  <c:v>20074</c:v>
                </c:pt>
                <c:pt idx="8">
                  <c:v>20081</c:v>
                </c:pt>
                <c:pt idx="9">
                  <c:v>20082</c:v>
                </c:pt>
                <c:pt idx="10">
                  <c:v>20083</c:v>
                </c:pt>
                <c:pt idx="11">
                  <c:v>20084</c:v>
                </c:pt>
                <c:pt idx="12">
                  <c:v>20091</c:v>
                </c:pt>
                <c:pt idx="13">
                  <c:v>20092</c:v>
                </c:pt>
                <c:pt idx="14">
                  <c:v>20093</c:v>
                </c:pt>
                <c:pt idx="15">
                  <c:v>20094</c:v>
                </c:pt>
                <c:pt idx="16">
                  <c:v>20101</c:v>
                </c:pt>
                <c:pt idx="17">
                  <c:v>20102</c:v>
                </c:pt>
                <c:pt idx="18">
                  <c:v>20103</c:v>
                </c:pt>
                <c:pt idx="19">
                  <c:v>20104</c:v>
                </c:pt>
                <c:pt idx="20">
                  <c:v>20111</c:v>
                </c:pt>
                <c:pt idx="21">
                  <c:v>20112</c:v>
                </c:pt>
                <c:pt idx="22">
                  <c:v>20113</c:v>
                </c:pt>
                <c:pt idx="23">
                  <c:v>20114</c:v>
                </c:pt>
                <c:pt idx="24">
                  <c:v>20121</c:v>
                </c:pt>
                <c:pt idx="25">
                  <c:v>20122</c:v>
                </c:pt>
                <c:pt idx="26">
                  <c:v>20123</c:v>
                </c:pt>
                <c:pt idx="27">
                  <c:v>20124</c:v>
                </c:pt>
                <c:pt idx="28">
                  <c:v>20131</c:v>
                </c:pt>
                <c:pt idx="29">
                  <c:v>20132</c:v>
                </c:pt>
                <c:pt idx="30">
                  <c:v>20133</c:v>
                </c:pt>
                <c:pt idx="31">
                  <c:v>20134</c:v>
                </c:pt>
                <c:pt idx="32">
                  <c:v>20141</c:v>
                </c:pt>
                <c:pt idx="33">
                  <c:v>20142</c:v>
                </c:pt>
                <c:pt idx="34">
                  <c:v>20143</c:v>
                </c:pt>
                <c:pt idx="35">
                  <c:v>20144</c:v>
                </c:pt>
                <c:pt idx="36">
                  <c:v>20151</c:v>
                </c:pt>
                <c:pt idx="37">
                  <c:v>20152</c:v>
                </c:pt>
                <c:pt idx="38">
                  <c:v>20153</c:v>
                </c:pt>
                <c:pt idx="39">
                  <c:v>20154</c:v>
                </c:pt>
                <c:pt idx="40">
                  <c:v>20161</c:v>
                </c:pt>
                <c:pt idx="41">
                  <c:v>20162</c:v>
                </c:pt>
                <c:pt idx="42">
                  <c:v>20163</c:v>
                </c:pt>
                <c:pt idx="43">
                  <c:v>20164</c:v>
                </c:pt>
              </c:numCache>
            </c:numRef>
          </c:cat>
          <c:val>
            <c:numRef>
              <c:f>pc_abuse_pop!$B$2:$B$45</c:f>
              <c:numCache>
                <c:formatCode>General</c:formatCode>
                <c:ptCount val="44"/>
                <c:pt idx="0">
                  <c:v>0.10335543738226177</c:v>
                </c:pt>
                <c:pt idx="1">
                  <c:v>7.8210010764635046E-2</c:v>
                </c:pt>
                <c:pt idx="2">
                  <c:v>9.0221033817167118E-2</c:v>
                </c:pt>
                <c:pt idx="3">
                  <c:v>0.11837312842380066</c:v>
                </c:pt>
                <c:pt idx="4">
                  <c:v>0.11467525774269995</c:v>
                </c:pt>
                <c:pt idx="5">
                  <c:v>0.14527748728387127</c:v>
                </c:pt>
                <c:pt idx="6">
                  <c:v>0.14360150120812754</c:v>
                </c:pt>
                <c:pt idx="7">
                  <c:v>0.14243302233715469</c:v>
                </c:pt>
                <c:pt idx="8">
                  <c:v>0.15041847231778746</c:v>
                </c:pt>
                <c:pt idx="9">
                  <c:v>0.15587687675947159</c:v>
                </c:pt>
                <c:pt idx="10">
                  <c:v>0.164435253469877</c:v>
                </c:pt>
                <c:pt idx="11">
                  <c:v>0.18417547201103857</c:v>
                </c:pt>
                <c:pt idx="12">
                  <c:v>0.15988233861884632</c:v>
                </c:pt>
                <c:pt idx="13">
                  <c:v>0.17951898361164303</c:v>
                </c:pt>
                <c:pt idx="14">
                  <c:v>0.18602805957113255</c:v>
                </c:pt>
                <c:pt idx="15">
                  <c:v>0.15997728414418147</c:v>
                </c:pt>
                <c:pt idx="16">
                  <c:v>0.17986653135789935</c:v>
                </c:pt>
                <c:pt idx="17">
                  <c:v>0.19449674677651502</c:v>
                </c:pt>
                <c:pt idx="18">
                  <c:v>0.20040082592416586</c:v>
                </c:pt>
                <c:pt idx="19">
                  <c:v>0.14895412850047413</c:v>
                </c:pt>
                <c:pt idx="20">
                  <c:v>0.19324301717569631</c:v>
                </c:pt>
                <c:pt idx="21">
                  <c:v>0.16097973234337837</c:v>
                </c:pt>
                <c:pt idx="22">
                  <c:v>0.16114995712485852</c:v>
                </c:pt>
                <c:pt idx="23">
                  <c:v>0.16716456347075789</c:v>
                </c:pt>
                <c:pt idx="24">
                  <c:v>0.15651576004642828</c:v>
                </c:pt>
                <c:pt idx="25">
                  <c:v>0.16525913290648064</c:v>
                </c:pt>
                <c:pt idx="26">
                  <c:v>0.14554960559821789</c:v>
                </c:pt>
                <c:pt idx="27">
                  <c:v>0.13468579463309371</c:v>
                </c:pt>
                <c:pt idx="28">
                  <c:v>0.13531068813318112</c:v>
                </c:pt>
                <c:pt idx="29">
                  <c:v>0.13124148577476055</c:v>
                </c:pt>
                <c:pt idx="30">
                  <c:v>0.11873565590624027</c:v>
                </c:pt>
                <c:pt idx="31">
                  <c:v>0.11067880421599956</c:v>
                </c:pt>
                <c:pt idx="32">
                  <c:v>0.13059952930921445</c:v>
                </c:pt>
                <c:pt idx="33">
                  <c:v>0.12591083615397147</c:v>
                </c:pt>
                <c:pt idx="34">
                  <c:v>0.11320696936127703</c:v>
                </c:pt>
                <c:pt idx="35">
                  <c:v>0.11793927372573521</c:v>
                </c:pt>
                <c:pt idx="36">
                  <c:v>0.10645320061787775</c:v>
                </c:pt>
                <c:pt idx="37">
                  <c:v>0.12448878858750451</c:v>
                </c:pt>
                <c:pt idx="38">
                  <c:v>0.13950236393948026</c:v>
                </c:pt>
                <c:pt idx="39">
                  <c:v>0.10664654540180504</c:v>
                </c:pt>
                <c:pt idx="40">
                  <c:v>0.12454948247926213</c:v>
                </c:pt>
                <c:pt idx="41">
                  <c:v>0.12618730249382826</c:v>
                </c:pt>
                <c:pt idx="42">
                  <c:v>0.13007655351442982</c:v>
                </c:pt>
                <c:pt idx="43">
                  <c:v>0.12782917159881546</c:v>
                </c:pt>
              </c:numCache>
            </c:numRef>
          </c:val>
          <c:smooth val="0"/>
        </c:ser>
        <c:ser>
          <c:idx val="2"/>
          <c:order val="1"/>
          <c:tx>
            <c:strRef>
              <c:f>pc_abuse_pop!$C$1</c:f>
              <c:strCache>
                <c:ptCount val="1"/>
                <c:pt idx="0">
                  <c:v>Fentanyl</c:v>
                </c:pt>
              </c:strCache>
            </c:strRef>
          </c:tx>
          <c:spPr>
            <a:ln>
              <a:solidFill>
                <a:srgbClr val="00FF00"/>
              </a:solidFill>
              <a:prstDash val="solid"/>
            </a:ln>
          </c:spPr>
          <c:marker>
            <c:symbol val="none"/>
          </c:marker>
          <c:val>
            <c:numRef>
              <c:f>pc_abuse_pop!$C$2:$C$45</c:f>
              <c:numCache>
                <c:formatCode>General</c:formatCode>
                <c:ptCount val="44"/>
                <c:pt idx="0">
                  <c:v>2.9796162128219613E-2</c:v>
                </c:pt>
                <c:pt idx="1">
                  <c:v>3.9105005382317523E-2</c:v>
                </c:pt>
                <c:pt idx="2">
                  <c:v>4.0197490314579407E-2</c:v>
                </c:pt>
                <c:pt idx="3">
                  <c:v>5.0792833287303552E-2</c:v>
                </c:pt>
                <c:pt idx="4">
                  <c:v>4.2090544040391739E-2</c:v>
                </c:pt>
                <c:pt idx="5">
                  <c:v>4.5854546133847277E-2</c:v>
                </c:pt>
                <c:pt idx="6">
                  <c:v>3.3763448200720463E-2</c:v>
                </c:pt>
                <c:pt idx="7">
                  <c:v>3.8380155719592579E-2</c:v>
                </c:pt>
                <c:pt idx="8">
                  <c:v>3.7279506107578457E-2</c:v>
                </c:pt>
                <c:pt idx="9">
                  <c:v>4.6262923316313764E-2</c:v>
                </c:pt>
                <c:pt idx="10">
                  <c:v>3.6718551745700691E-2</c:v>
                </c:pt>
                <c:pt idx="11">
                  <c:v>4.7877900480856987E-2</c:v>
                </c:pt>
                <c:pt idx="12">
                  <c:v>3.659957149106121E-2</c:v>
                </c:pt>
                <c:pt idx="13">
                  <c:v>3.8825304806800742E-2</c:v>
                </c:pt>
                <c:pt idx="14">
                  <c:v>3.8356300942501552E-2</c:v>
                </c:pt>
                <c:pt idx="15">
                  <c:v>4.2099285301100388E-2</c:v>
                </c:pt>
                <c:pt idx="16">
                  <c:v>3.8570105450420028E-2</c:v>
                </c:pt>
                <c:pt idx="17">
                  <c:v>3.8292731821497103E-2</c:v>
                </c:pt>
                <c:pt idx="18">
                  <c:v>5.3314181991146008E-2</c:v>
                </c:pt>
                <c:pt idx="19">
                  <c:v>3.8087005008981989E-2</c:v>
                </c:pt>
                <c:pt idx="20">
                  <c:v>4.3816730638675333E-2</c:v>
                </c:pt>
                <c:pt idx="21">
                  <c:v>3.6229777348741769E-2</c:v>
                </c:pt>
                <c:pt idx="22">
                  <c:v>3.2229991424971703E-2</c:v>
                </c:pt>
                <c:pt idx="23">
                  <c:v>3.7504870009464911E-2</c:v>
                </c:pt>
                <c:pt idx="24">
                  <c:v>4.1949043796227395E-2</c:v>
                </c:pt>
                <c:pt idx="25">
                  <c:v>3.7974439050850871E-2</c:v>
                </c:pt>
                <c:pt idx="26">
                  <c:v>3.4020028296450927E-2</c:v>
                </c:pt>
                <c:pt idx="27">
                  <c:v>3.5682989746949501E-2</c:v>
                </c:pt>
                <c:pt idx="28">
                  <c:v>3.7397426368467143E-2</c:v>
                </c:pt>
                <c:pt idx="29">
                  <c:v>3.1199526334051604E-2</c:v>
                </c:pt>
                <c:pt idx="30">
                  <c:v>3.1798152863779454E-2</c:v>
                </c:pt>
                <c:pt idx="31">
                  <c:v>3.1044054841073049E-2</c:v>
                </c:pt>
                <c:pt idx="32">
                  <c:v>3.1640092152232374E-2</c:v>
                </c:pt>
                <c:pt idx="33">
                  <c:v>3.5926558582599855E-2</c:v>
                </c:pt>
                <c:pt idx="34">
                  <c:v>3.1818526891483193E-2</c:v>
                </c:pt>
                <c:pt idx="35">
                  <c:v>3.4746981494267595E-2</c:v>
                </c:pt>
                <c:pt idx="36">
                  <c:v>2.5548768148290657E-2</c:v>
                </c:pt>
                <c:pt idx="37">
                  <c:v>3.5288160544489473E-2</c:v>
                </c:pt>
                <c:pt idx="38">
                  <c:v>3.7157171703506429E-2</c:v>
                </c:pt>
                <c:pt idx="39">
                  <c:v>2.8287345884015359E-2</c:v>
                </c:pt>
                <c:pt idx="40">
                  <c:v>2.7893894513584747E-2</c:v>
                </c:pt>
                <c:pt idx="41">
                  <c:v>3.462061888933237E-2</c:v>
                </c:pt>
                <c:pt idx="42">
                  <c:v>3.8086931301991853E-2</c:v>
                </c:pt>
                <c:pt idx="43">
                  <c:v>3.7672577020305811E-2</c:v>
                </c:pt>
              </c:numCache>
            </c:numRef>
          </c:val>
          <c:smooth val="0"/>
        </c:ser>
        <c:ser>
          <c:idx val="3"/>
          <c:order val="2"/>
          <c:tx>
            <c:strRef>
              <c:f>pc_abuse_pop!$D$1</c:f>
              <c:strCache>
                <c:ptCount val="1"/>
                <c:pt idx="0">
                  <c:v>Hydrocodone</c:v>
                </c:pt>
              </c:strCache>
            </c:strRef>
          </c:tx>
          <c:spPr>
            <a:ln w="38100">
              <a:solidFill>
                <a:srgbClr val="FF0000"/>
              </a:solidFill>
              <a:prstDash val="solid"/>
            </a:ln>
          </c:spPr>
          <c:marker>
            <c:symbol val="none"/>
          </c:marker>
          <c:val>
            <c:numRef>
              <c:f>pc_abuse_pop!$D$2:$D$45</c:f>
              <c:numCache>
                <c:formatCode>General</c:formatCode>
                <c:ptCount val="44"/>
                <c:pt idx="0">
                  <c:v>0.11871908347962502</c:v>
                </c:pt>
                <c:pt idx="1">
                  <c:v>0.10205452624165791</c:v>
                </c:pt>
                <c:pt idx="2">
                  <c:v>0.10004708700517541</c:v>
                </c:pt>
                <c:pt idx="3">
                  <c:v>0.14549133602634406</c:v>
                </c:pt>
                <c:pt idx="4">
                  <c:v>0.15461832504633702</c:v>
                </c:pt>
                <c:pt idx="5">
                  <c:v>0.15470552480671837</c:v>
                </c:pt>
                <c:pt idx="6">
                  <c:v>0.17266370978596288</c:v>
                </c:pt>
                <c:pt idx="7">
                  <c:v>0.16844623899154521</c:v>
                </c:pt>
                <c:pt idx="8">
                  <c:v>0.17599394743810293</c:v>
                </c:pt>
                <c:pt idx="9">
                  <c:v>0.17213141738412238</c:v>
                </c:pt>
                <c:pt idx="10">
                  <c:v>0.19676354359380915</c:v>
                </c:pt>
                <c:pt idx="11">
                  <c:v>0.21120331905668363</c:v>
                </c:pt>
                <c:pt idx="12">
                  <c:v>0.17567794315709379</c:v>
                </c:pt>
                <c:pt idx="13">
                  <c:v>0.20219911216215042</c:v>
                </c:pt>
                <c:pt idx="14">
                  <c:v>0.20942540314605851</c:v>
                </c:pt>
                <c:pt idx="15">
                  <c:v>0.17337251128544065</c:v>
                </c:pt>
                <c:pt idx="16">
                  <c:v>0.18864982269809402</c:v>
                </c:pt>
                <c:pt idx="17">
                  <c:v>0.18122698822451103</c:v>
                </c:pt>
                <c:pt idx="18">
                  <c:v>0.19624156349932467</c:v>
                </c:pt>
                <c:pt idx="19">
                  <c:v>0.17271136924865102</c:v>
                </c:pt>
                <c:pt idx="20">
                  <c:v>0.18912349549171831</c:v>
                </c:pt>
                <c:pt idx="21">
                  <c:v>0.18226939532150499</c:v>
                </c:pt>
                <c:pt idx="22">
                  <c:v>0.18406906213817173</c:v>
                </c:pt>
                <c:pt idx="23">
                  <c:v>0.1743083482344655</c:v>
                </c:pt>
                <c:pt idx="24">
                  <c:v>0.1903570054618722</c:v>
                </c:pt>
                <c:pt idx="25">
                  <c:v>0.15963329008413241</c:v>
                </c:pt>
                <c:pt idx="26">
                  <c:v>0.16133209295224152</c:v>
                </c:pt>
                <c:pt idx="27">
                  <c:v>0.16302228649096537</c:v>
                </c:pt>
                <c:pt idx="28">
                  <c:v>0.14720986925042068</c:v>
                </c:pt>
                <c:pt idx="29">
                  <c:v>0.13293711220595902</c:v>
                </c:pt>
                <c:pt idx="30">
                  <c:v>0.14241513144309731</c:v>
                </c:pt>
                <c:pt idx="31">
                  <c:v>0.12147673633463366</c:v>
                </c:pt>
                <c:pt idx="32">
                  <c:v>0.13531188345954695</c:v>
                </c:pt>
                <c:pt idx="33">
                  <c:v>0.12557507392422754</c:v>
                </c:pt>
                <c:pt idx="34">
                  <c:v>0.1286138350139952</c:v>
                </c:pt>
                <c:pt idx="35">
                  <c:v>9.4551882335362783E-2</c:v>
                </c:pt>
                <c:pt idx="36">
                  <c:v>9.0403333447797718E-2</c:v>
                </c:pt>
                <c:pt idx="37">
                  <c:v>8.5279721315849544E-2</c:v>
                </c:pt>
                <c:pt idx="38">
                  <c:v>9.484856987474008E-2</c:v>
                </c:pt>
                <c:pt idx="39">
                  <c:v>8.7138030999035831E-2</c:v>
                </c:pt>
                <c:pt idx="40">
                  <c:v>8.2059945487638855E-2</c:v>
                </c:pt>
                <c:pt idx="41">
                  <c:v>8.5742654258626885E-2</c:v>
                </c:pt>
                <c:pt idx="42">
                  <c:v>8.1015421667796239E-2</c:v>
                </c:pt>
                <c:pt idx="43">
                  <c:v>7.3735214851709668E-2</c:v>
                </c:pt>
              </c:numCache>
            </c:numRef>
          </c:val>
          <c:smooth val="0"/>
        </c:ser>
        <c:ser>
          <c:idx val="4"/>
          <c:order val="3"/>
          <c:tx>
            <c:strRef>
              <c:f>pc_abuse_pop!$E$1</c:f>
              <c:strCache>
                <c:ptCount val="1"/>
                <c:pt idx="0">
                  <c:v>Hydromorphone</c:v>
                </c:pt>
              </c:strCache>
            </c:strRef>
          </c:tx>
          <c:spPr>
            <a:ln>
              <a:solidFill>
                <a:srgbClr val="FF00FF"/>
              </a:solidFill>
              <a:prstDash val="solid"/>
            </a:ln>
          </c:spPr>
          <c:marker>
            <c:symbol val="none"/>
          </c:marker>
          <c:val>
            <c:numRef>
              <c:f>pc_abuse_pop!$E$2:$E$45</c:f>
              <c:numCache>
                <c:formatCode>General</c:formatCode>
                <c:ptCount val="44"/>
                <c:pt idx="0">
                  <c:v>5.1212153657877466E-3</c:v>
                </c:pt>
                <c:pt idx="1">
                  <c:v>6.1995740240259481E-3</c:v>
                </c:pt>
                <c:pt idx="2">
                  <c:v>5.3596653752772542E-3</c:v>
                </c:pt>
                <c:pt idx="3">
                  <c:v>9.4698502739040506E-3</c:v>
                </c:pt>
                <c:pt idx="4">
                  <c:v>9.0194022943696599E-3</c:v>
                </c:pt>
                <c:pt idx="5">
                  <c:v>5.9996602418117924E-3</c:v>
                </c:pt>
                <c:pt idx="6">
                  <c:v>7.2655521444588344E-3</c:v>
                </c:pt>
                <c:pt idx="7">
                  <c:v>5.5438002706078163E-3</c:v>
                </c:pt>
                <c:pt idx="8">
                  <c:v>7.8026873248420022E-3</c:v>
                </c:pt>
                <c:pt idx="9">
                  <c:v>9.1692280446748001E-3</c:v>
                </c:pt>
                <c:pt idx="10">
                  <c:v>1.0776096707977377E-2</c:v>
                </c:pt>
                <c:pt idx="11">
                  <c:v>1.0038914616953885E-2</c:v>
                </c:pt>
                <c:pt idx="12">
                  <c:v>1.3098794007327169E-2</c:v>
                </c:pt>
                <c:pt idx="13">
                  <c:v>9.9946329205625687E-3</c:v>
                </c:pt>
                <c:pt idx="14">
                  <c:v>1.1890453292175484E-2</c:v>
                </c:pt>
                <c:pt idx="15">
                  <c:v>1.2629785590330114E-2</c:v>
                </c:pt>
                <c:pt idx="16">
                  <c:v>1.1074584733288919E-2</c:v>
                </c:pt>
                <c:pt idx="17">
                  <c:v>1.2132350676117894E-2</c:v>
                </c:pt>
                <c:pt idx="18">
                  <c:v>1.3990246338102145E-2</c:v>
                </c:pt>
                <c:pt idx="19">
                  <c:v>7.1648821304025534E-3</c:v>
                </c:pt>
                <c:pt idx="20">
                  <c:v>1.1609561109392609E-2</c:v>
                </c:pt>
                <c:pt idx="21">
                  <c:v>1.3819605792819026E-2</c:v>
                </c:pt>
                <c:pt idx="22">
                  <c:v>1.0743330474990568E-2</c:v>
                </c:pt>
                <c:pt idx="23">
                  <c:v>1.1072866383746783E-2</c:v>
                </c:pt>
                <c:pt idx="24">
                  <c:v>1.5158057842334269E-2</c:v>
                </c:pt>
                <c:pt idx="25">
                  <c:v>1.5119452585060996E-2</c:v>
                </c:pt>
                <c:pt idx="26">
                  <c:v>1.8588262883627828E-2</c:v>
                </c:pt>
                <c:pt idx="27">
                  <c:v>1.4343162545342446E-2</c:v>
                </c:pt>
                <c:pt idx="28">
                  <c:v>1.8358736580883873E-2</c:v>
                </c:pt>
                <c:pt idx="29">
                  <c:v>1.458238730830673E-2</c:v>
                </c:pt>
                <c:pt idx="30">
                  <c:v>1.6575632875799926E-2</c:v>
                </c:pt>
                <c:pt idx="31">
                  <c:v>1.4847156663121893E-2</c:v>
                </c:pt>
                <c:pt idx="32">
                  <c:v>1.1107691925783704E-2</c:v>
                </c:pt>
                <c:pt idx="33">
                  <c:v>1.4102013649244804E-2</c:v>
                </c:pt>
                <c:pt idx="34">
                  <c:v>1.5741797514733789E-2</c:v>
                </c:pt>
                <c:pt idx="35">
                  <c:v>1.1025484512604142E-2</c:v>
                </c:pt>
                <c:pt idx="36">
                  <c:v>8.5162560494302202E-3</c:v>
                </c:pt>
                <c:pt idx="37">
                  <c:v>1.2089462408760281E-2</c:v>
                </c:pt>
                <c:pt idx="38">
                  <c:v>1.4993244722467504E-2</c:v>
                </c:pt>
                <c:pt idx="39">
                  <c:v>1.1705108641661528E-2</c:v>
                </c:pt>
                <c:pt idx="40">
                  <c:v>1.4595642478038531E-2</c:v>
                </c:pt>
                <c:pt idx="41">
                  <c:v>7.765372461158662E-3</c:v>
                </c:pt>
                <c:pt idx="42">
                  <c:v>9.6831181276250487E-3</c:v>
                </c:pt>
                <c:pt idx="43">
                  <c:v>8.3716837822901818E-3</c:v>
                </c:pt>
              </c:numCache>
            </c:numRef>
          </c:val>
          <c:smooth val="0"/>
        </c:ser>
        <c:ser>
          <c:idx val="5"/>
          <c:order val="4"/>
          <c:tx>
            <c:strRef>
              <c:f>pc_abuse_pop!$F$1</c:f>
              <c:strCache>
                <c:ptCount val="1"/>
                <c:pt idx="0">
                  <c:v>Morphine</c:v>
                </c:pt>
              </c:strCache>
            </c:strRef>
          </c:tx>
          <c:spPr>
            <a:ln>
              <a:solidFill>
                <a:srgbClr val="800080"/>
              </a:solidFill>
              <a:prstDash val="solid"/>
            </a:ln>
          </c:spPr>
          <c:marker>
            <c:symbol val="none"/>
          </c:marker>
          <c:val>
            <c:numRef>
              <c:f>pc_abuse_pop!$F$2:$F$45</c:f>
              <c:numCache>
                <c:formatCode>General</c:formatCode>
                <c:ptCount val="44"/>
                <c:pt idx="0">
                  <c:v>2.0950426496404415E-2</c:v>
                </c:pt>
                <c:pt idx="1">
                  <c:v>2.0029393000699218E-2</c:v>
                </c:pt>
                <c:pt idx="2">
                  <c:v>1.4739079782012448E-2</c:v>
                </c:pt>
                <c:pt idx="3">
                  <c:v>3.2283580479218359E-2</c:v>
                </c:pt>
                <c:pt idx="4">
                  <c:v>2.8346692925161787E-2</c:v>
                </c:pt>
                <c:pt idx="5">
                  <c:v>3.5569414290741341E-2</c:v>
                </c:pt>
                <c:pt idx="6">
                  <c:v>3.1626521099409041E-2</c:v>
                </c:pt>
                <c:pt idx="7">
                  <c:v>3.5821478671619743E-2</c:v>
                </c:pt>
                <c:pt idx="8">
                  <c:v>2.9043336153578563E-2</c:v>
                </c:pt>
                <c:pt idx="9">
                  <c:v>3.0841948877542508E-2</c:v>
                </c:pt>
                <c:pt idx="10">
                  <c:v>3.1530060738156028E-2</c:v>
                </c:pt>
                <c:pt idx="11">
                  <c:v>4.015565846781554E-2</c:v>
                </c:pt>
                <c:pt idx="12">
                  <c:v>2.6582846661928668E-2</c:v>
                </c:pt>
                <c:pt idx="13">
                  <c:v>4.1516167516182971E-2</c:v>
                </c:pt>
                <c:pt idx="14">
                  <c:v>3.4137107838826383E-2</c:v>
                </c:pt>
                <c:pt idx="15">
                  <c:v>3.865479832191944E-2</c:v>
                </c:pt>
                <c:pt idx="16">
                  <c:v>4.2388927772243797E-2</c:v>
                </c:pt>
                <c:pt idx="17">
                  <c:v>3.3363964359324205E-2</c:v>
                </c:pt>
                <c:pt idx="18">
                  <c:v>3.8945820887149214E-2</c:v>
                </c:pt>
                <c:pt idx="19">
                  <c:v>3.4693113473528152E-2</c:v>
                </c:pt>
                <c:pt idx="20">
                  <c:v>4.4565734581216793E-2</c:v>
                </c:pt>
                <c:pt idx="21">
                  <c:v>2.6145200148576537E-2</c:v>
                </c:pt>
                <c:pt idx="22">
                  <c:v>3.4736768535802834E-2</c:v>
                </c:pt>
                <c:pt idx="23">
                  <c:v>3.0003896007571931E-2</c:v>
                </c:pt>
                <c:pt idx="24">
                  <c:v>3.666134920006428E-2</c:v>
                </c:pt>
                <c:pt idx="25">
                  <c:v>3.2700211404899364E-2</c:v>
                </c:pt>
                <c:pt idx="26">
                  <c:v>3.5422916061253029E-2</c:v>
                </c:pt>
                <c:pt idx="27">
                  <c:v>2.9036158323498124E-2</c:v>
                </c:pt>
                <c:pt idx="28">
                  <c:v>3.0257917698123419E-2</c:v>
                </c:pt>
                <c:pt idx="29">
                  <c:v>3.2556027479010367E-2</c:v>
                </c:pt>
                <c:pt idx="30">
                  <c:v>2.4356031980767238E-2</c:v>
                </c:pt>
                <c:pt idx="31">
                  <c:v>2.2608170373390156E-2</c:v>
                </c:pt>
                <c:pt idx="32">
                  <c:v>2.8610721627018634E-2</c:v>
                </c:pt>
                <c:pt idx="33">
                  <c:v>2.484640500105037E-2</c:v>
                </c:pt>
                <c:pt idx="34">
                  <c:v>2.3110298479077265E-2</c:v>
                </c:pt>
                <c:pt idx="35">
                  <c:v>2.0046335477462075E-2</c:v>
                </c:pt>
                <c:pt idx="36">
                  <c:v>2.4566123219510252E-2</c:v>
                </c:pt>
                <c:pt idx="37">
                  <c:v>2.5159151499311937E-2</c:v>
                </c:pt>
                <c:pt idx="38">
                  <c:v>2.6727088418311642E-2</c:v>
                </c:pt>
                <c:pt idx="39">
                  <c:v>2.6661636350451261E-2</c:v>
                </c:pt>
                <c:pt idx="40">
                  <c:v>2.7569546902961671E-2</c:v>
                </c:pt>
                <c:pt idx="41">
                  <c:v>2.3296117383475985E-2</c:v>
                </c:pt>
                <c:pt idx="42">
                  <c:v>1.9689006859504265E-2</c:v>
                </c:pt>
                <c:pt idx="43">
                  <c:v>2.0929209455725451E-2</c:v>
                </c:pt>
              </c:numCache>
            </c:numRef>
          </c:val>
          <c:smooth val="0"/>
        </c:ser>
        <c:ser>
          <c:idx val="6"/>
          <c:order val="5"/>
          <c:tx>
            <c:strRef>
              <c:f>pc_abuse_pop!$G$1</c:f>
              <c:strCache>
                <c:ptCount val="1"/>
                <c:pt idx="0">
                  <c:v>Oxymorphone</c:v>
                </c:pt>
              </c:strCache>
            </c:strRef>
          </c:tx>
          <c:spPr>
            <a:ln>
              <a:solidFill>
                <a:srgbClr val="000000"/>
              </a:solidFill>
              <a:prstDash val="solid"/>
            </a:ln>
          </c:spPr>
          <c:marker>
            <c:symbol val="none"/>
          </c:marker>
          <c:val>
            <c:numRef>
              <c:f>pc_abuse_pop!$G$2:$G$45</c:f>
              <c:numCache>
                <c:formatCode>General</c:formatCode>
                <c:ptCount val="44"/>
                <c:pt idx="4">
                  <c:v>8.5899069470187221E-4</c:v>
                </c:pt>
                <c:pt idx="6">
                  <c:v>2.5643125215737061E-3</c:v>
                </c:pt>
                <c:pt idx="7">
                  <c:v>2.9851232226349783E-3</c:v>
                </c:pt>
                <c:pt idx="8">
                  <c:v>2.1674131457894447E-3</c:v>
                </c:pt>
                <c:pt idx="9">
                  <c:v>2.500698557638582E-3</c:v>
                </c:pt>
                <c:pt idx="10">
                  <c:v>1.197344078664153E-3</c:v>
                </c:pt>
                <c:pt idx="11">
                  <c:v>2.3166726039124349E-3</c:v>
                </c:pt>
                <c:pt idx="12">
                  <c:v>6.1641383563892562E-3</c:v>
                </c:pt>
                <c:pt idx="13">
                  <c:v>5.7661343772476351E-3</c:v>
                </c:pt>
                <c:pt idx="14">
                  <c:v>4.986319122525203E-3</c:v>
                </c:pt>
                <c:pt idx="15">
                  <c:v>5.740811631968234E-3</c:v>
                </c:pt>
                <c:pt idx="16">
                  <c:v>6.4919979471004001E-3</c:v>
                </c:pt>
                <c:pt idx="17">
                  <c:v>8.7201270484597374E-3</c:v>
                </c:pt>
                <c:pt idx="18">
                  <c:v>8.3185248496823565E-3</c:v>
                </c:pt>
                <c:pt idx="19">
                  <c:v>1.621525955827946E-2</c:v>
                </c:pt>
                <c:pt idx="20">
                  <c:v>2.3593624190055947E-2</c:v>
                </c:pt>
                <c:pt idx="21">
                  <c:v>2.0542657259595851E-2</c:v>
                </c:pt>
                <c:pt idx="22">
                  <c:v>3.2946213456637743E-2</c:v>
                </c:pt>
                <c:pt idx="23">
                  <c:v>3.5361734580352633E-2</c:v>
                </c:pt>
                <c:pt idx="24">
                  <c:v>3.1021141630823621E-2</c:v>
                </c:pt>
                <c:pt idx="25">
                  <c:v>1.5471067761457763E-2</c:v>
                </c:pt>
                <c:pt idx="26">
                  <c:v>1.0521658236015752E-2</c:v>
                </c:pt>
                <c:pt idx="27">
                  <c:v>7.6963311218910691E-3</c:v>
                </c:pt>
                <c:pt idx="28">
                  <c:v>9.1793682904419364E-3</c:v>
                </c:pt>
                <c:pt idx="29">
                  <c:v>8.1390068697525918E-3</c:v>
                </c:pt>
                <c:pt idx="30">
                  <c:v>8.4569555488775133E-3</c:v>
                </c:pt>
                <c:pt idx="31">
                  <c:v>7.4235783315609464E-3</c:v>
                </c:pt>
                <c:pt idx="32">
                  <c:v>8.0783214005699672E-3</c:v>
                </c:pt>
                <c:pt idx="33">
                  <c:v>9.0655802030859458E-3</c:v>
                </c:pt>
                <c:pt idx="34">
                  <c:v>9.0431602744215391E-3</c:v>
                </c:pt>
                <c:pt idx="35">
                  <c:v>8.0185341909848294E-3</c:v>
                </c:pt>
                <c:pt idx="36">
                  <c:v>7.8611594302432797E-3</c:v>
                </c:pt>
                <c:pt idx="37">
                  <c:v>6.8615867725396185E-3</c:v>
                </c:pt>
                <c:pt idx="38">
                  <c:v>1.108196349051946E-2</c:v>
                </c:pt>
                <c:pt idx="39">
                  <c:v>8.4536895745333258E-3</c:v>
                </c:pt>
                <c:pt idx="40">
                  <c:v>1.0379123539938509E-2</c:v>
                </c:pt>
                <c:pt idx="41">
                  <c:v>8.0889296470402737E-3</c:v>
                </c:pt>
                <c:pt idx="42">
                  <c:v>4.5187884595583559E-3</c:v>
                </c:pt>
                <c:pt idx="43">
                  <c:v>5.7957810800470478E-3</c:v>
                </c:pt>
              </c:numCache>
            </c:numRef>
          </c:val>
          <c:smooth val="0"/>
        </c:ser>
        <c:ser>
          <c:idx val="7"/>
          <c:order val="6"/>
          <c:tx>
            <c:strRef>
              <c:f>pc_abuse_pop!$H$1</c:f>
              <c:strCache>
                <c:ptCount val="1"/>
                <c:pt idx="0">
                  <c:v>Methadone</c:v>
                </c:pt>
              </c:strCache>
            </c:strRef>
          </c:tx>
          <c:spPr>
            <a:ln w="38100">
              <a:solidFill>
                <a:srgbClr val="00CCFF"/>
              </a:solidFill>
              <a:prstDash val="solid"/>
            </a:ln>
          </c:spPr>
          <c:marker>
            <c:symbol val="none"/>
          </c:marker>
          <c:val>
            <c:numRef>
              <c:f>pc_abuse_pop!$H$2:$H$45</c:f>
              <c:numCache>
                <c:formatCode>General</c:formatCode>
                <c:ptCount val="44"/>
                <c:pt idx="0">
                  <c:v>6.0523454322946091E-2</c:v>
                </c:pt>
                <c:pt idx="1">
                  <c:v>5.7703727454395372E-2</c:v>
                </c:pt>
                <c:pt idx="2">
                  <c:v>5.8509680346776692E-2</c:v>
                </c:pt>
                <c:pt idx="3">
                  <c:v>7.2745668013172032E-2</c:v>
                </c:pt>
                <c:pt idx="4">
                  <c:v>8.5040078775485362E-2</c:v>
                </c:pt>
                <c:pt idx="5">
                  <c:v>8.5280884865753345E-2</c:v>
                </c:pt>
                <c:pt idx="6">
                  <c:v>9.1887865356391138E-2</c:v>
                </c:pt>
                <c:pt idx="7">
                  <c:v>8.1877665535130831E-2</c:v>
                </c:pt>
                <c:pt idx="8">
                  <c:v>8.2361699539998903E-2</c:v>
                </c:pt>
                <c:pt idx="9">
                  <c:v>8.5023750959711777E-2</c:v>
                </c:pt>
                <c:pt idx="10">
                  <c:v>9.2594608750027826E-2</c:v>
                </c:pt>
                <c:pt idx="11">
                  <c:v>8.4944662143455946E-2</c:v>
                </c:pt>
                <c:pt idx="12">
                  <c:v>8.7068454283998231E-2</c:v>
                </c:pt>
                <c:pt idx="13">
                  <c:v>6.9962430443937976E-2</c:v>
                </c:pt>
                <c:pt idx="14">
                  <c:v>8.4767425082928449E-2</c:v>
                </c:pt>
                <c:pt idx="15">
                  <c:v>6.9655181134547911E-2</c:v>
                </c:pt>
                <c:pt idx="16">
                  <c:v>7.1411977418104414E-2</c:v>
                </c:pt>
                <c:pt idx="17">
                  <c:v>8.1135095146538425E-2</c:v>
                </c:pt>
                <c:pt idx="18">
                  <c:v>8.6210166623980788E-2</c:v>
                </c:pt>
                <c:pt idx="19">
                  <c:v>6.6746533530592206E-2</c:v>
                </c:pt>
                <c:pt idx="20">
                  <c:v>7.6023900167958056E-2</c:v>
                </c:pt>
                <c:pt idx="21">
                  <c:v>7.6941589008668085E-2</c:v>
                </c:pt>
                <c:pt idx="22">
                  <c:v>8.7737198879089637E-2</c:v>
                </c:pt>
                <c:pt idx="23">
                  <c:v>7.143784763707603E-2</c:v>
                </c:pt>
                <c:pt idx="24">
                  <c:v>6.9092542723198064E-2</c:v>
                </c:pt>
                <c:pt idx="25">
                  <c:v>7.243272633773408E-2</c:v>
                </c:pt>
                <c:pt idx="26">
                  <c:v>6.8390778534102387E-2</c:v>
                </c:pt>
                <c:pt idx="27">
                  <c:v>6.2620148673568243E-2</c:v>
                </c:pt>
                <c:pt idx="28">
                  <c:v>6.0515835396246838E-2</c:v>
                </c:pt>
                <c:pt idx="29">
                  <c:v>6.6807681389219206E-2</c:v>
                </c:pt>
                <c:pt idx="30">
                  <c:v>5.6492463066501783E-2</c:v>
                </c:pt>
                <c:pt idx="31">
                  <c:v>5.5339402107999779E-2</c:v>
                </c:pt>
                <c:pt idx="32">
                  <c:v>5.9577620329203509E-2</c:v>
                </c:pt>
                <c:pt idx="33">
                  <c:v>5.0700096691332512E-2</c:v>
                </c:pt>
                <c:pt idx="34">
                  <c:v>5.3589097922498004E-2</c:v>
                </c:pt>
                <c:pt idx="35">
                  <c:v>5.6463844928184841E-2</c:v>
                </c:pt>
                <c:pt idx="36">
                  <c:v>4.0288442079996808E-2</c:v>
                </c:pt>
                <c:pt idx="37">
                  <c:v>4.9991560771360084E-2</c:v>
                </c:pt>
                <c:pt idx="38">
                  <c:v>4.8239135194025888E-2</c:v>
                </c:pt>
                <c:pt idx="39">
                  <c:v>3.9992454525676888E-2</c:v>
                </c:pt>
                <c:pt idx="40">
                  <c:v>4.3462579823492511E-2</c:v>
                </c:pt>
                <c:pt idx="41">
                  <c:v>4.3356662908135862E-2</c:v>
                </c:pt>
                <c:pt idx="42">
                  <c:v>4.3574031574312722E-2</c:v>
                </c:pt>
                <c:pt idx="43">
                  <c:v>4.9264139180399909E-2</c:v>
                </c:pt>
              </c:numCache>
            </c:numRef>
          </c:val>
          <c:smooth val="0"/>
        </c:ser>
        <c:ser>
          <c:idx val="8"/>
          <c:order val="7"/>
          <c:tx>
            <c:strRef>
              <c:f>pc_abuse_pop!$I$1</c:f>
              <c:strCache>
                <c:ptCount val="1"/>
                <c:pt idx="0">
                  <c:v>Buprenorphine</c:v>
                </c:pt>
              </c:strCache>
            </c:strRef>
          </c:tx>
          <c:spPr>
            <a:ln w="38100">
              <a:solidFill>
                <a:srgbClr val="FF9900"/>
              </a:solidFill>
              <a:prstDash val="solid"/>
            </a:ln>
          </c:spPr>
          <c:marker>
            <c:symbol val="none"/>
          </c:marker>
          <c:val>
            <c:numRef>
              <c:f>pc_abuse_pop!$I$2:$I$45</c:f>
              <c:numCache>
                <c:formatCode>General</c:formatCode>
                <c:ptCount val="44"/>
                <c:pt idx="0">
                  <c:v>1.0242430731575493E-2</c:v>
                </c:pt>
                <c:pt idx="1">
                  <c:v>1.0968477119430525E-2</c:v>
                </c:pt>
                <c:pt idx="2">
                  <c:v>1.2505885875646926E-2</c:v>
                </c:pt>
                <c:pt idx="3">
                  <c:v>1.3343879931410254E-2</c:v>
                </c:pt>
                <c:pt idx="4">
                  <c:v>1.5032337157282765E-2</c:v>
                </c:pt>
                <c:pt idx="5">
                  <c:v>1.7570433565305965E-2</c:v>
                </c:pt>
                <c:pt idx="6">
                  <c:v>2.2224041853638788E-2</c:v>
                </c:pt>
                <c:pt idx="7">
                  <c:v>2.4733878130404105E-2</c:v>
                </c:pt>
                <c:pt idx="8">
                  <c:v>3.1644231928525897E-2</c:v>
                </c:pt>
                <c:pt idx="9">
                  <c:v>2.8758033412843692E-2</c:v>
                </c:pt>
                <c:pt idx="10">
                  <c:v>4.1507928060357302E-2</c:v>
                </c:pt>
                <c:pt idx="11">
                  <c:v>3.5908425360642739E-2</c:v>
                </c:pt>
                <c:pt idx="12">
                  <c:v>3.4673278254689563E-2</c:v>
                </c:pt>
                <c:pt idx="13">
                  <c:v>4.7666710851913784E-2</c:v>
                </c:pt>
                <c:pt idx="14">
                  <c:v>3.9123426961351591E-2</c:v>
                </c:pt>
                <c:pt idx="15">
                  <c:v>3.7123915220061247E-2</c:v>
                </c:pt>
                <c:pt idx="16">
                  <c:v>4.6207750094067565E-2</c:v>
                </c:pt>
                <c:pt idx="17">
                  <c:v>4.4358907159556052E-2</c:v>
                </c:pt>
                <c:pt idx="18">
                  <c:v>5.1423608161672747E-2</c:v>
                </c:pt>
                <c:pt idx="19">
                  <c:v>3.8087005008981989E-2</c:v>
                </c:pt>
                <c:pt idx="20">
                  <c:v>4.6063742466299705E-2</c:v>
                </c:pt>
                <c:pt idx="21">
                  <c:v>4.9302377423030036E-2</c:v>
                </c:pt>
                <c:pt idx="22">
                  <c:v>4.15408778366302E-2</c:v>
                </c:pt>
                <c:pt idx="23">
                  <c:v>4.3219897820430994E-2</c:v>
                </c:pt>
                <c:pt idx="24">
                  <c:v>5.0409355150088382E-2</c:v>
                </c:pt>
                <c:pt idx="25">
                  <c:v>5.5203582694292472E-2</c:v>
                </c:pt>
                <c:pt idx="26">
                  <c:v>4.4190964591266153E-2</c:v>
                </c:pt>
                <c:pt idx="27">
                  <c:v>4.7227486429786102E-2</c:v>
                </c:pt>
                <c:pt idx="28">
                  <c:v>3.4677613541669532E-2</c:v>
                </c:pt>
                <c:pt idx="29">
                  <c:v>4.8155790646036173E-2</c:v>
                </c:pt>
                <c:pt idx="30">
                  <c:v>5.3786237290860989E-2</c:v>
                </c:pt>
                <c:pt idx="31">
                  <c:v>4.0829680823585207E-2</c:v>
                </c:pt>
                <c:pt idx="32">
                  <c:v>4.8806525128443544E-2</c:v>
                </c:pt>
                <c:pt idx="33">
                  <c:v>5.3050432299539985E-2</c:v>
                </c:pt>
                <c:pt idx="34">
                  <c:v>5.8613075852732191E-2</c:v>
                </c:pt>
                <c:pt idx="35">
                  <c:v>3.8422142998468974E-2</c:v>
                </c:pt>
                <c:pt idx="36">
                  <c:v>4.8149601510240086E-2</c:v>
                </c:pt>
                <c:pt idx="37">
                  <c:v>5.6199663089372125E-2</c:v>
                </c:pt>
                <c:pt idx="38">
                  <c:v>6.6817721045779099E-2</c:v>
                </c:pt>
                <c:pt idx="39">
                  <c:v>5.2998130794189698E-2</c:v>
                </c:pt>
                <c:pt idx="40">
                  <c:v>5.3193008142184868E-2</c:v>
                </c:pt>
                <c:pt idx="41">
                  <c:v>6.1799422503387685E-2</c:v>
                </c:pt>
                <c:pt idx="42">
                  <c:v>4.5833425804091901E-2</c:v>
                </c:pt>
                <c:pt idx="43">
                  <c:v>4.9908114855960695E-2</c:v>
                </c:pt>
              </c:numCache>
            </c:numRef>
          </c:val>
          <c:smooth val="0"/>
        </c:ser>
        <c:ser>
          <c:idx val="9"/>
          <c:order val="8"/>
          <c:tx>
            <c:strRef>
              <c:f>pc_abuse_pop!$J$1</c:f>
              <c:strCache>
                <c:ptCount val="1"/>
                <c:pt idx="0">
                  <c:v>Tramadol</c:v>
                </c:pt>
              </c:strCache>
            </c:strRef>
          </c:tx>
          <c:spPr>
            <a:ln>
              <a:solidFill>
                <a:srgbClr val="808080"/>
              </a:solidFill>
              <a:prstDash val="solid"/>
            </a:ln>
          </c:spPr>
          <c:marker>
            <c:symbol val="none"/>
          </c:marker>
          <c:val>
            <c:numRef>
              <c:f>pc_abuse_pop!$J$2:$J$45</c:f>
              <c:numCache>
                <c:formatCode>General</c:formatCode>
                <c:ptCount val="44"/>
                <c:pt idx="0">
                  <c:v>2.793390199520589E-2</c:v>
                </c:pt>
                <c:pt idx="1">
                  <c:v>1.621427052437556E-2</c:v>
                </c:pt>
                <c:pt idx="2">
                  <c:v>1.6078996125831763E-2</c:v>
                </c:pt>
                <c:pt idx="3">
                  <c:v>3.3574923698387091E-2</c:v>
                </c:pt>
                <c:pt idx="4">
                  <c:v>4.6814992861252042E-2</c:v>
                </c:pt>
                <c:pt idx="5">
                  <c:v>3.7712150091388418E-2</c:v>
                </c:pt>
                <c:pt idx="6">
                  <c:v>3.4618219041245034E-2</c:v>
                </c:pt>
                <c:pt idx="7">
                  <c:v>3.53950324969576E-2</c:v>
                </c:pt>
                <c:pt idx="8">
                  <c:v>3.5112092961789007E-2</c:v>
                </c:pt>
                <c:pt idx="9">
                  <c:v>3.876082764339802E-2</c:v>
                </c:pt>
                <c:pt idx="10">
                  <c:v>5.068756599678248E-2</c:v>
                </c:pt>
                <c:pt idx="11">
                  <c:v>5.2125133588029789E-2</c:v>
                </c:pt>
                <c:pt idx="12">
                  <c:v>5.2009917382034344E-2</c:v>
                </c:pt>
                <c:pt idx="13">
                  <c:v>5.5739298980060477E-2</c:v>
                </c:pt>
                <c:pt idx="14">
                  <c:v>4.2575494046176728E-2</c:v>
                </c:pt>
                <c:pt idx="15">
                  <c:v>4.7074655382139521E-2</c:v>
                </c:pt>
                <c:pt idx="16">
                  <c:v>5.3845394737715088E-2</c:v>
                </c:pt>
                <c:pt idx="17">
                  <c:v>5.3458170166644475E-2</c:v>
                </c:pt>
                <c:pt idx="18">
                  <c:v>5.7095329650092536E-2</c:v>
                </c:pt>
                <c:pt idx="19">
                  <c:v>5.7319057043220427E-2</c:v>
                </c:pt>
                <c:pt idx="20">
                  <c:v>7.0406370598897108E-2</c:v>
                </c:pt>
                <c:pt idx="21">
                  <c:v>5.453141745274534E-2</c:v>
                </c:pt>
                <c:pt idx="22">
                  <c:v>6.2311316754945292E-2</c:v>
                </c:pt>
                <c:pt idx="23">
                  <c:v>5.4292764204177779E-2</c:v>
                </c:pt>
                <c:pt idx="24">
                  <c:v>5.6049562719329038E-2</c:v>
                </c:pt>
                <c:pt idx="25">
                  <c:v>5.4500352341498942E-2</c:v>
                </c:pt>
                <c:pt idx="26">
                  <c:v>7.1196554063706577E-2</c:v>
                </c:pt>
                <c:pt idx="27">
                  <c:v>6.5068981303260845E-2</c:v>
                </c:pt>
                <c:pt idx="28">
                  <c:v>5.9155928982848029E-2</c:v>
                </c:pt>
                <c:pt idx="29">
                  <c:v>5.765129866074753E-2</c:v>
                </c:pt>
                <c:pt idx="30">
                  <c:v>4.8712063961534477E-2</c:v>
                </c:pt>
                <c:pt idx="31">
                  <c:v>4.5891211504194944E-2</c:v>
                </c:pt>
                <c:pt idx="32">
                  <c:v>5.1835895653657288E-2</c:v>
                </c:pt>
                <c:pt idx="33">
                  <c:v>6.4802110340577312E-2</c:v>
                </c:pt>
                <c:pt idx="34">
                  <c:v>5.1914438612419941E-2</c:v>
                </c:pt>
                <c:pt idx="35">
                  <c:v>4.6774782780744845E-2</c:v>
                </c:pt>
                <c:pt idx="36">
                  <c:v>4.5856763343085798E-2</c:v>
                </c:pt>
                <c:pt idx="37">
                  <c:v>4.2476489544292881E-2</c:v>
                </c:pt>
                <c:pt idx="38">
                  <c:v>4.2372213346103818E-2</c:v>
                </c:pt>
                <c:pt idx="39">
                  <c:v>5.0722137447199958E-2</c:v>
                </c:pt>
                <c:pt idx="40">
                  <c:v>4.3138232212869429E-2</c:v>
                </c:pt>
                <c:pt idx="41">
                  <c:v>4.0444648235201365E-2</c:v>
                </c:pt>
                <c:pt idx="42">
                  <c:v>3.453645465519601E-2</c:v>
                </c:pt>
                <c:pt idx="43">
                  <c:v>3.6384625669184247E-2</c:v>
                </c:pt>
              </c:numCache>
            </c:numRef>
          </c:val>
          <c:smooth val="0"/>
        </c:ser>
        <c:ser>
          <c:idx val="10"/>
          <c:order val="9"/>
          <c:tx>
            <c:strRef>
              <c:f>pc_abuse_pop!$K$1</c:f>
              <c:strCache>
                <c:ptCount val="1"/>
                <c:pt idx="0">
                  <c:v>Tapentadol</c:v>
                </c:pt>
              </c:strCache>
            </c:strRef>
          </c:tx>
          <c:spPr>
            <a:ln>
              <a:solidFill>
                <a:srgbClr val="817D00"/>
              </a:solidFill>
              <a:prstDash val="solid"/>
            </a:ln>
          </c:spPr>
          <c:marker>
            <c:symbol val="none"/>
          </c:marker>
          <c:val>
            <c:numRef>
              <c:f>pc_abuse_pop!$K$2:$K$45</c:f>
              <c:numCache>
                <c:formatCode>General</c:formatCode>
                <c:ptCount val="44"/>
                <c:pt idx="14">
                  <c:v>9.2509195520709393E-4</c:v>
                </c:pt>
                <c:pt idx="15">
                  <c:v>1.7840698484023025E-3</c:v>
                </c:pt>
                <c:pt idx="16">
                  <c:v>4.4504624651173837E-4</c:v>
                </c:pt>
                <c:pt idx="17">
                  <c:v>3.791359586286842E-4</c:v>
                </c:pt>
                <c:pt idx="18">
                  <c:v>1.1343442976839576E-3</c:v>
                </c:pt>
                <c:pt idx="19">
                  <c:v>1.5083962379794848E-3</c:v>
                </c:pt>
                <c:pt idx="20">
                  <c:v>2.2470118276243759E-3</c:v>
                </c:pt>
                <c:pt idx="21">
                  <c:v>1.4940114370615163E-3</c:v>
                </c:pt>
                <c:pt idx="22">
                  <c:v>1.4324440633320756E-3</c:v>
                </c:pt>
                <c:pt idx="23">
                  <c:v>3.5718923818538013E-3</c:v>
                </c:pt>
                <c:pt idx="24">
                  <c:v>1.7625648653877058E-3</c:v>
                </c:pt>
                <c:pt idx="25">
                  <c:v>2.8129214111741389E-3</c:v>
                </c:pt>
                <c:pt idx="26">
                  <c:v>1.4028877648021001E-3</c:v>
                </c:pt>
                <c:pt idx="27">
                  <c:v>2.4488326296926129E-3</c:v>
                </c:pt>
                <c:pt idx="28">
                  <c:v>1.0199298100491039E-3</c:v>
                </c:pt>
                <c:pt idx="29">
                  <c:v>2.3738770036778396E-3</c:v>
                </c:pt>
                <c:pt idx="30">
                  <c:v>1.6913911097755027E-3</c:v>
                </c:pt>
                <c:pt idx="31">
                  <c:v>1.349741514829263E-3</c:v>
                </c:pt>
                <c:pt idx="32">
                  <c:v>6.731934500474972E-4</c:v>
                </c:pt>
                <c:pt idx="33">
                  <c:v>1.6788111487196196E-3</c:v>
                </c:pt>
                <c:pt idx="34">
                  <c:v>1.3397274480624502E-3</c:v>
                </c:pt>
                <c:pt idx="35">
                  <c:v>2.0046335477462074E-3</c:v>
                </c:pt>
                <c:pt idx="36">
                  <c:v>6.5509661918693998E-4</c:v>
                </c:pt>
                <c:pt idx="37">
                  <c:v>1.3069689090551655E-3</c:v>
                </c:pt>
                <c:pt idx="38">
                  <c:v>6.5188020532467412E-4</c:v>
                </c:pt>
                <c:pt idx="39">
                  <c:v>6.5028381342564052E-4</c:v>
                </c:pt>
                <c:pt idx="40">
                  <c:v>1.2973904424923137E-3</c:v>
                </c:pt>
                <c:pt idx="41">
                  <c:v>9.7067155764483275E-4</c:v>
                </c:pt>
                <c:pt idx="42">
                  <c:v>1.2910824170166732E-3</c:v>
                </c:pt>
                <c:pt idx="43">
                  <c:v>3.2198783778039159E-4</c:v>
                </c:pt>
              </c:numCache>
            </c:numRef>
          </c:val>
          <c:smooth val="0"/>
        </c:ser>
        <c:dLbls>
          <c:showLegendKey val="0"/>
          <c:showVal val="0"/>
          <c:showCatName val="0"/>
          <c:showSerName val="0"/>
          <c:showPercent val="0"/>
          <c:showBubbleSize val="0"/>
        </c:dLbls>
        <c:marker val="1"/>
        <c:smooth val="0"/>
        <c:axId val="159663616"/>
        <c:axId val="33384704"/>
      </c:lineChart>
      <c:catAx>
        <c:axId val="159663616"/>
        <c:scaling>
          <c:orientation val="minMax"/>
        </c:scaling>
        <c:delete val="0"/>
        <c:axPos val="b"/>
        <c:numFmt formatCode="General" sourceLinked="1"/>
        <c:majorTickMark val="out"/>
        <c:minorTickMark val="none"/>
        <c:tickLblPos val="nextTo"/>
        <c:txPr>
          <a:bodyPr/>
          <a:lstStyle/>
          <a:p>
            <a:pPr>
              <a:defRPr sz="1200" b="1">
                <a:latin typeface="Calibri" panose="020F0502020204030204" pitchFamily="34" charset="0"/>
              </a:defRPr>
            </a:pPr>
            <a:endParaRPr lang="en-US"/>
          </a:p>
        </c:txPr>
        <c:crossAx val="33384704"/>
        <c:crosses val="autoZero"/>
        <c:auto val="1"/>
        <c:lblAlgn val="ctr"/>
        <c:lblOffset val="100"/>
        <c:noMultiLvlLbl val="0"/>
      </c:catAx>
      <c:valAx>
        <c:axId val="33384704"/>
        <c:scaling>
          <c:orientation val="minMax"/>
        </c:scaling>
        <c:delete val="0"/>
        <c:axPos val="l"/>
        <c:majorGridlines>
          <c:spPr>
            <a:ln>
              <a:noFill/>
            </a:ln>
          </c:spPr>
        </c:majorGridlines>
        <c:numFmt formatCode="General" sourceLinked="1"/>
        <c:majorTickMark val="out"/>
        <c:minorTickMark val="none"/>
        <c:tickLblPos val="nextTo"/>
        <c:crossAx val="159663616"/>
        <c:crosses val="autoZero"/>
        <c:crossBetween val="between"/>
      </c:valAx>
    </c:plotArea>
    <c:legend>
      <c:legendPos val="r"/>
      <c:layout/>
      <c:overlay val="0"/>
      <c:txPr>
        <a:bodyPr/>
        <a:lstStyle/>
        <a:p>
          <a:pPr>
            <a:defRPr sz="1200" b="1">
              <a:latin typeface="Calibri" panose="020F0502020204030204" pitchFamily="34" charset="0"/>
            </a:defRPr>
          </a:pPr>
          <a:endParaRPr lang="en-US"/>
        </a:p>
      </c:txPr>
    </c:legend>
    <c:plotVisOnly val="1"/>
    <c:dispBlanksAs val="gap"/>
    <c:showDLblsOverMax val="0"/>
  </c:chart>
  <c:spPr>
    <a:solidFill>
      <a:srgbClr val="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0118228464686"/>
          <c:y val="7.0526286770875121E-2"/>
          <c:w val="0.56371804875741882"/>
          <c:h val="0.62577009683043727"/>
        </c:manualLayout>
      </c:layout>
      <c:lineChart>
        <c:grouping val="standard"/>
        <c:varyColors val="0"/>
        <c:ser>
          <c:idx val="3"/>
          <c:order val="1"/>
          <c:tx>
            <c:strRef>
              <c:f>Sheet1!$E$1</c:f>
              <c:strCache>
                <c:ptCount val="1"/>
                <c:pt idx="0">
                  <c:v>NVSS - Natural and Semisynthetic Opioid* overdose deaths</c:v>
                </c:pt>
              </c:strCache>
            </c:strRef>
          </c:tx>
          <c:spPr>
            <a:ln>
              <a:solidFill>
                <a:schemeClr val="accent2"/>
              </a:solidFill>
              <a:prstDash val="sysDot"/>
            </a:ln>
          </c:spPr>
          <c:marker>
            <c:symbol val="none"/>
          </c:marker>
          <c:trendline>
            <c:spPr>
              <a:ln w="31750">
                <a:solidFill>
                  <a:schemeClr val="accent2">
                    <a:lumMod val="75000"/>
                  </a:schemeClr>
                </a:solidFill>
                <a:prstDash val="solid"/>
              </a:ln>
            </c:spPr>
            <c:trendlineType val="poly"/>
            <c:order val="3"/>
            <c:dispRSqr val="0"/>
            <c:dispEq val="0"/>
          </c:trendline>
          <c:cat>
            <c:numRef>
              <c:f>Sheet1!$B$5:$B$17</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Sheet1!$E$5:$E$17</c:f>
              <c:numCache>
                <c:formatCode>General</c:formatCode>
                <c:ptCount val="13"/>
                <c:pt idx="0">
                  <c:v>1.6776514691171853</c:v>
                </c:pt>
                <c:pt idx="1">
                  <c:v>1.7865113902413063</c:v>
                </c:pt>
                <c:pt idx="2">
                  <c:v>1.953866557593944</c:v>
                </c:pt>
                <c:pt idx="3">
                  <c:v>2.351699869125238</c:v>
                </c:pt>
                <c:pt idx="4">
                  <c:v>2.7082187404308344</c:v>
                </c:pt>
                <c:pt idx="5">
                  <c:v>2.9987441447621488</c:v>
                </c:pt>
                <c:pt idx="6">
                  <c:v>3.1733714115301752</c:v>
                </c:pt>
                <c:pt idx="7">
                  <c:v>3.5443427201853197</c:v>
                </c:pt>
                <c:pt idx="8">
                  <c:v>3.7526647393744814</c:v>
                </c:pt>
                <c:pt idx="9">
                  <c:v>3.5487421970677069</c:v>
                </c:pt>
                <c:pt idx="10">
                  <c:v>3.5890430104037425</c:v>
                </c:pt>
                <c:pt idx="11">
                  <c:v>3.8133074903633308</c:v>
                </c:pt>
              </c:numCache>
            </c:numRef>
          </c:val>
          <c:smooth val="0"/>
          <c:extLst xmlns:c16r2="http://schemas.microsoft.com/office/drawing/2015/06/chart">
            <c:ext xmlns:c16="http://schemas.microsoft.com/office/drawing/2014/chart" uri="{C3380CC4-5D6E-409C-BE32-E72D297353CC}">
              <c16:uniqueId val="{00000000-F83D-46BF-ACE7-8F2FD64EB132}"/>
            </c:ext>
          </c:extLst>
        </c:ser>
        <c:dLbls>
          <c:showLegendKey val="0"/>
          <c:showVal val="0"/>
          <c:showCatName val="0"/>
          <c:showSerName val="0"/>
          <c:showPercent val="0"/>
          <c:showBubbleSize val="0"/>
        </c:dLbls>
        <c:marker val="1"/>
        <c:smooth val="0"/>
        <c:axId val="91334144"/>
        <c:axId val="44929536"/>
      </c:lineChart>
      <c:lineChart>
        <c:grouping val="standard"/>
        <c:varyColors val="0"/>
        <c:ser>
          <c:idx val="1"/>
          <c:order val="0"/>
          <c:tx>
            <c:strRef>
              <c:f>Sheet1!$D$1</c:f>
              <c:strCache>
                <c:ptCount val="1"/>
                <c:pt idx="0">
                  <c:v>RADARS Poison Center Program (Deaths reporting at least one opioid**)</c:v>
                </c:pt>
              </c:strCache>
            </c:strRef>
          </c:tx>
          <c:spPr>
            <a:ln>
              <a:solidFill>
                <a:srgbClr val="FFFF00"/>
              </a:solidFill>
              <a:prstDash val="sysDot"/>
            </a:ln>
          </c:spPr>
          <c:marker>
            <c:symbol val="none"/>
          </c:marker>
          <c:trendline>
            <c:spPr>
              <a:ln w="31750">
                <a:solidFill>
                  <a:srgbClr val="FFFF00"/>
                </a:solidFill>
                <a:prstDash val="solid"/>
              </a:ln>
            </c:spPr>
            <c:trendlineType val="poly"/>
            <c:order val="2"/>
            <c:dispRSqr val="0"/>
            <c:dispEq val="0"/>
          </c:trendline>
          <c:cat>
            <c:numRef>
              <c:f>Sheet1!$B$5:$B$16</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Sheet1!$D$5:$D$17</c:f>
              <c:numCache>
                <c:formatCode>General</c:formatCode>
                <c:ptCount val="13"/>
                <c:pt idx="0">
                  <c:v>0.49462</c:v>
                </c:pt>
                <c:pt idx="1">
                  <c:v>0.40106999999999998</c:v>
                </c:pt>
                <c:pt idx="2">
                  <c:v>0.34092</c:v>
                </c:pt>
                <c:pt idx="3">
                  <c:v>0.40877000000000002</c:v>
                </c:pt>
                <c:pt idx="4">
                  <c:v>0.47932000000000002</c:v>
                </c:pt>
                <c:pt idx="5">
                  <c:v>0.66110999999999998</c:v>
                </c:pt>
                <c:pt idx="6">
                  <c:v>0.63741999999999999</c:v>
                </c:pt>
                <c:pt idx="7">
                  <c:v>0.68228999999999995</c:v>
                </c:pt>
                <c:pt idx="8">
                  <c:v>0.58137000000000005</c:v>
                </c:pt>
                <c:pt idx="9">
                  <c:v>0.6321</c:v>
                </c:pt>
                <c:pt idx="10">
                  <c:v>0.54869999999999997</c:v>
                </c:pt>
                <c:pt idx="11">
                  <c:v>0.47954999999999998</c:v>
                </c:pt>
                <c:pt idx="12">
                  <c:v>0.52541000000000004</c:v>
                </c:pt>
              </c:numCache>
            </c:numRef>
          </c:val>
          <c:smooth val="0"/>
          <c:extLst xmlns:c16r2="http://schemas.microsoft.com/office/drawing/2015/06/chart">
            <c:ext xmlns:c16="http://schemas.microsoft.com/office/drawing/2014/chart" uri="{C3380CC4-5D6E-409C-BE32-E72D297353CC}">
              <c16:uniqueId val="{00000001-F83D-46BF-ACE7-8F2FD64EB132}"/>
            </c:ext>
          </c:extLst>
        </c:ser>
        <c:dLbls>
          <c:showLegendKey val="0"/>
          <c:showVal val="0"/>
          <c:showCatName val="0"/>
          <c:showSerName val="0"/>
          <c:showPercent val="0"/>
          <c:showBubbleSize val="0"/>
        </c:dLbls>
        <c:marker val="1"/>
        <c:smooth val="0"/>
        <c:axId val="91586560"/>
        <c:axId val="44930112"/>
      </c:lineChart>
      <c:catAx>
        <c:axId val="91334144"/>
        <c:scaling>
          <c:orientation val="minMax"/>
        </c:scaling>
        <c:delete val="0"/>
        <c:axPos val="b"/>
        <c:title>
          <c:tx>
            <c:rich>
              <a:bodyPr/>
              <a:lstStyle/>
              <a:p>
                <a:pPr>
                  <a:defRPr sz="1400"/>
                </a:pPr>
                <a:r>
                  <a:rPr lang="en-US" sz="1400" dirty="0"/>
                  <a:t>Year</a:t>
                </a:r>
              </a:p>
            </c:rich>
          </c:tx>
          <c:layout>
            <c:manualLayout>
              <c:xMode val="edge"/>
              <c:yMode val="edge"/>
              <c:x val="0.37972998068637648"/>
              <c:y val="0.76288437350240301"/>
            </c:manualLayout>
          </c:layout>
          <c:overlay val="0"/>
        </c:title>
        <c:numFmt formatCode="General" sourceLinked="1"/>
        <c:majorTickMark val="out"/>
        <c:minorTickMark val="none"/>
        <c:tickLblPos val="nextTo"/>
        <c:txPr>
          <a:bodyPr rot="-5400000" vert="horz"/>
          <a:lstStyle/>
          <a:p>
            <a:pPr>
              <a:defRPr sz="1400"/>
            </a:pPr>
            <a:endParaRPr lang="en-US"/>
          </a:p>
        </c:txPr>
        <c:crossAx val="44929536"/>
        <c:crosses val="autoZero"/>
        <c:auto val="1"/>
        <c:lblAlgn val="ctr"/>
        <c:lblOffset val="100"/>
        <c:noMultiLvlLbl val="0"/>
      </c:catAx>
      <c:valAx>
        <c:axId val="44929536"/>
        <c:scaling>
          <c:orientation val="minMax"/>
          <c:max val="6.5"/>
        </c:scaling>
        <c:delete val="0"/>
        <c:axPos val="l"/>
        <c:majorGridlines>
          <c:spPr>
            <a:ln>
              <a:noFill/>
            </a:ln>
          </c:spPr>
        </c:majorGridlines>
        <c:title>
          <c:tx>
            <c:rich>
              <a:bodyPr rot="-5400000" vert="horz"/>
              <a:lstStyle/>
              <a:p>
                <a:pPr>
                  <a:defRPr sz="1600"/>
                </a:pPr>
                <a:r>
                  <a:rPr lang="en-US" sz="1600" dirty="0"/>
                  <a:t>NVSS </a:t>
                </a:r>
              </a:p>
              <a:p>
                <a:pPr>
                  <a:defRPr sz="1600"/>
                </a:pPr>
                <a:r>
                  <a:rPr lang="en-US" sz="1600" dirty="0"/>
                  <a:t>Deaths per 100,000 population</a:t>
                </a:r>
              </a:p>
            </c:rich>
          </c:tx>
          <c:layout>
            <c:manualLayout>
              <c:xMode val="edge"/>
              <c:yMode val="edge"/>
              <c:x val="0"/>
              <c:y val="0.12712051306228053"/>
            </c:manualLayout>
          </c:layout>
          <c:overlay val="0"/>
        </c:title>
        <c:numFmt formatCode="General" sourceLinked="1"/>
        <c:majorTickMark val="out"/>
        <c:minorTickMark val="none"/>
        <c:tickLblPos val="nextTo"/>
        <c:txPr>
          <a:bodyPr/>
          <a:lstStyle/>
          <a:p>
            <a:pPr>
              <a:defRPr sz="1400"/>
            </a:pPr>
            <a:endParaRPr lang="en-US"/>
          </a:p>
        </c:txPr>
        <c:crossAx val="91334144"/>
        <c:crosses val="autoZero"/>
        <c:crossBetween val="between"/>
      </c:valAx>
      <c:catAx>
        <c:axId val="91586560"/>
        <c:scaling>
          <c:orientation val="minMax"/>
        </c:scaling>
        <c:delete val="1"/>
        <c:axPos val="b"/>
        <c:numFmt formatCode="General" sourceLinked="1"/>
        <c:majorTickMark val="out"/>
        <c:minorTickMark val="none"/>
        <c:tickLblPos val="nextTo"/>
        <c:crossAx val="44930112"/>
        <c:crosses val="autoZero"/>
        <c:auto val="1"/>
        <c:lblAlgn val="ctr"/>
        <c:lblOffset val="100"/>
        <c:noMultiLvlLbl val="0"/>
      </c:catAx>
      <c:valAx>
        <c:axId val="44930112"/>
        <c:scaling>
          <c:orientation val="minMax"/>
          <c:max val="0.8"/>
        </c:scaling>
        <c:delete val="0"/>
        <c:axPos val="r"/>
        <c:title>
          <c:tx>
            <c:rich>
              <a:bodyPr rot="-5400000" vert="horz"/>
              <a:lstStyle/>
              <a:p>
                <a:pPr>
                  <a:defRPr sz="1600"/>
                </a:pPr>
                <a:r>
                  <a:rPr lang="en-US" sz="1600" dirty="0" smtClean="0"/>
                  <a:t>RADARS </a:t>
                </a:r>
                <a:r>
                  <a:rPr lang="en-US" sz="1600" dirty="0"/>
                  <a:t>Poison Center Program</a:t>
                </a:r>
              </a:p>
              <a:p>
                <a:pPr>
                  <a:defRPr sz="1600"/>
                </a:pPr>
                <a:r>
                  <a:rPr lang="en-US" sz="1600" dirty="0"/>
                  <a:t>Deaths per 1,000,000 population</a:t>
                </a:r>
              </a:p>
            </c:rich>
          </c:tx>
          <c:layout>
            <c:manualLayout>
              <c:xMode val="edge"/>
              <c:yMode val="edge"/>
              <c:x val="0.77577242113603728"/>
              <c:y val="8.1723812507463758E-2"/>
            </c:manualLayout>
          </c:layout>
          <c:overlay val="0"/>
        </c:title>
        <c:numFmt formatCode="General" sourceLinked="1"/>
        <c:majorTickMark val="out"/>
        <c:minorTickMark val="none"/>
        <c:tickLblPos val="nextTo"/>
        <c:txPr>
          <a:bodyPr/>
          <a:lstStyle/>
          <a:p>
            <a:pPr>
              <a:defRPr sz="1400"/>
            </a:pPr>
            <a:endParaRPr lang="en-US"/>
          </a:p>
        </c:txPr>
        <c:crossAx val="91586560"/>
        <c:crosses val="max"/>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213035870516179E-2"/>
          <c:y val="0.17532473194731849"/>
          <c:w val="0.8134211504811899"/>
          <c:h val="0.62750487139843525"/>
        </c:manualLayout>
      </c:layout>
      <c:lineChart>
        <c:grouping val="standard"/>
        <c:varyColors val="0"/>
        <c:ser>
          <c:idx val="0"/>
          <c:order val="0"/>
          <c:tx>
            <c:strRef>
              <c:f>Sheet1!$B$1</c:f>
              <c:strCache>
                <c:ptCount val="1"/>
                <c:pt idx="0">
                  <c:v>All Other Opioids (per 100,000 population)</c:v>
                </c:pt>
              </c:strCache>
            </c:strRef>
          </c:tx>
          <c:spPr>
            <a:ln w="44450">
              <a:solidFill>
                <a:srgbClr val="000000"/>
              </a:solidFill>
              <a:prstDash val="solid"/>
            </a:ln>
          </c:spPr>
          <c:marker>
            <c:symbol val="none"/>
          </c:marker>
          <c:cat>
            <c:numRef>
              <c:f>Sheet1!$A$2:$A$55</c:f>
              <c:numCache>
                <c:formatCode>m/d/yyyy</c:formatCode>
                <c:ptCount val="54"/>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numCache>
            </c:numRef>
          </c:cat>
          <c:val>
            <c:numRef>
              <c:f>Sheet1!$B$2:$B$55</c:f>
              <c:numCache>
                <c:formatCode>General</c:formatCode>
                <c:ptCount val="54"/>
                <c:pt idx="0">
                  <c:v>0.15951758803957866</c:v>
                </c:pt>
                <c:pt idx="1">
                  <c:v>0.16755004848426724</c:v>
                </c:pt>
                <c:pt idx="2">
                  <c:v>0.19941432469243861</c:v>
                </c:pt>
                <c:pt idx="3">
                  <c:v>0.26627915912008659</c:v>
                </c:pt>
                <c:pt idx="4">
                  <c:v>0.31261990421791447</c:v>
                </c:pt>
                <c:pt idx="5">
                  <c:v>0.27851732540277513</c:v>
                </c:pt>
                <c:pt idx="6">
                  <c:v>0.25806633851769301</c:v>
                </c:pt>
                <c:pt idx="7">
                  <c:v>0.28889216444694243</c:v>
                </c:pt>
                <c:pt idx="8">
                  <c:v>0.25276874370530367</c:v>
                </c:pt>
                <c:pt idx="9">
                  <c:v>0.27839011149605697</c:v>
                </c:pt>
                <c:pt idx="10">
                  <c:v>0.21524565749352514</c:v>
                </c:pt>
                <c:pt idx="11">
                  <c:v>0.2118169375075562</c:v>
                </c:pt>
                <c:pt idx="12">
                  <c:v>0.26118198365517503</c:v>
                </c:pt>
                <c:pt idx="13">
                  <c:v>0.22461533579355553</c:v>
                </c:pt>
                <c:pt idx="14">
                  <c:v>0.23135888869946813</c:v>
                </c:pt>
                <c:pt idx="15">
                  <c:v>0.33962326664137715</c:v>
                </c:pt>
                <c:pt idx="16">
                  <c:v>0.35089769878571486</c:v>
                </c:pt>
                <c:pt idx="17">
                  <c:v>0.37755004807401354</c:v>
                </c:pt>
                <c:pt idx="18">
                  <c:v>0.37866348235238395</c:v>
                </c:pt>
                <c:pt idx="19">
                  <c:v>0.37399329517869656</c:v>
                </c:pt>
                <c:pt idx="20">
                  <c:v>0.38363212680473174</c:v>
                </c:pt>
                <c:pt idx="21">
                  <c:v>0.40261246777981169</c:v>
                </c:pt>
                <c:pt idx="22">
                  <c:v>0.43224121239775926</c:v>
                </c:pt>
                <c:pt idx="23">
                  <c:v>0.48457068631835098</c:v>
                </c:pt>
                <c:pt idx="24">
                  <c:v>0.41415304581990309</c:v>
                </c:pt>
                <c:pt idx="25">
                  <c:v>0.46513483976464259</c:v>
                </c:pt>
                <c:pt idx="26">
                  <c:v>0.45950848529116867</c:v>
                </c:pt>
                <c:pt idx="27">
                  <c:v>0.42328917766379109</c:v>
                </c:pt>
                <c:pt idx="28">
                  <c:v>0.4590224430832166</c:v>
                </c:pt>
                <c:pt idx="29">
                  <c:v>0.45913364589933658</c:v>
                </c:pt>
                <c:pt idx="30">
                  <c:v>0.490792966131259</c:v>
                </c:pt>
                <c:pt idx="31">
                  <c:v>0.42084255039627622</c:v>
                </c:pt>
                <c:pt idx="32">
                  <c:v>0.5067011671292968</c:v>
                </c:pt>
                <c:pt idx="33">
                  <c:v>0.43587783676269737</c:v>
                </c:pt>
                <c:pt idx="34">
                  <c:v>0.45301043502876898</c:v>
                </c:pt>
                <c:pt idx="35">
                  <c:v>0.44148589839712982</c:v>
                </c:pt>
                <c:pt idx="36">
                  <c:v>0.46848974122005216</c:v>
                </c:pt>
                <c:pt idx="37">
                  <c:v>0.43178343661523033</c:v>
                </c:pt>
                <c:pt idx="38">
                  <c:v>0.44085748008905995</c:v>
                </c:pt>
                <c:pt idx="39">
                  <c:v>0.41700121351337061</c:v>
                </c:pt>
                <c:pt idx="40">
                  <c:v>0.40219232176269665</c:v>
                </c:pt>
                <c:pt idx="41">
                  <c:v>0.37371606543613989</c:v>
                </c:pt>
                <c:pt idx="42">
                  <c:v>0.36195769749195755</c:v>
                </c:pt>
                <c:pt idx="43">
                  <c:v>0.3296743649970475</c:v>
                </c:pt>
                <c:pt idx="44">
                  <c:v>0.36588064010081472</c:v>
                </c:pt>
                <c:pt idx="45">
                  <c:v>0.37403912393473121</c:v>
                </c:pt>
                <c:pt idx="46">
                  <c:v>0.34899900022026825</c:v>
                </c:pt>
                <c:pt idx="47">
                  <c:v>0.31038409430937114</c:v>
                </c:pt>
                <c:pt idx="48">
                  <c:v>0.28758741582306663</c:v>
                </c:pt>
                <c:pt idx="49">
                  <c:v>0.30811792030975527</c:v>
                </c:pt>
                <c:pt idx="50">
                  <c:v>0.33506642553688248</c:v>
                </c:pt>
                <c:pt idx="51">
                  <c:v>0.29392828366838952</c:v>
                </c:pt>
                <c:pt idx="52">
                  <c:v>0.30650849203880914</c:v>
                </c:pt>
                <c:pt idx="53">
                  <c:v>0.30252596879930621</c:v>
                </c:pt>
              </c:numCache>
            </c:numRef>
          </c:val>
          <c:smooth val="0"/>
          <c:extLst xmlns:c16r2="http://schemas.microsoft.com/office/drawing/2015/06/chart">
            <c:ext xmlns:c16="http://schemas.microsoft.com/office/drawing/2014/chart" uri="{C3380CC4-5D6E-409C-BE32-E72D297353CC}">
              <c16:uniqueId val="{00000000-31B4-402F-AD8E-27ACF58B603F}"/>
            </c:ext>
          </c:extLst>
        </c:ser>
        <c:ser>
          <c:idx val="1"/>
          <c:order val="1"/>
          <c:tx>
            <c:strRef>
              <c:f>Sheet1!$C$1</c:f>
              <c:strCache>
                <c:ptCount val="1"/>
                <c:pt idx="0">
                  <c:v>Oxycodone ER (per 10,000 population)</c:v>
                </c:pt>
              </c:strCache>
            </c:strRef>
          </c:tx>
          <c:spPr>
            <a:ln w="44450">
              <a:solidFill>
                <a:srgbClr val="0070C0"/>
              </a:solidFill>
              <a:prstDash val="dash"/>
            </a:ln>
          </c:spPr>
          <c:marker>
            <c:symbol val="none"/>
          </c:marker>
          <c:cat>
            <c:numRef>
              <c:f>Sheet1!$A$2:$A$55</c:f>
              <c:numCache>
                <c:formatCode>m/d/yyyy</c:formatCode>
                <c:ptCount val="54"/>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numCache>
            </c:numRef>
          </c:cat>
          <c:val>
            <c:numRef>
              <c:f>Sheet1!$C$2:$C$55</c:f>
              <c:numCache>
                <c:formatCode>General</c:formatCode>
                <c:ptCount val="54"/>
                <c:pt idx="0">
                  <c:v>0.39526481992107987</c:v>
                </c:pt>
                <c:pt idx="1">
                  <c:v>0.63359262031865771</c:v>
                </c:pt>
                <c:pt idx="2">
                  <c:v>0.5476872297890919</c:v>
                </c:pt>
                <c:pt idx="3">
                  <c:v>0.60682665513761236</c:v>
                </c:pt>
                <c:pt idx="4">
                  <c:v>0.72282058778708547</c:v>
                </c:pt>
                <c:pt idx="5">
                  <c:v>0.58587786897023886</c:v>
                </c:pt>
                <c:pt idx="6">
                  <c:v>0.48556035818660015</c:v>
                </c:pt>
                <c:pt idx="7">
                  <c:v>0.56916068219397609</c:v>
                </c:pt>
                <c:pt idx="8">
                  <c:v>0.52502287236433531</c:v>
                </c:pt>
                <c:pt idx="9">
                  <c:v>0.46068114535824378</c:v>
                </c:pt>
                <c:pt idx="10">
                  <c:v>0.43624398289333599</c:v>
                </c:pt>
                <c:pt idx="11">
                  <c:v>0.37791127616986897</c:v>
                </c:pt>
                <c:pt idx="12">
                  <c:v>0.44694243192329425</c:v>
                </c:pt>
                <c:pt idx="13">
                  <c:v>0.37197444144155689</c:v>
                </c:pt>
                <c:pt idx="14">
                  <c:v>0.35284463720575254</c:v>
                </c:pt>
                <c:pt idx="15">
                  <c:v>0.50362385547580635</c:v>
                </c:pt>
                <c:pt idx="16">
                  <c:v>0.44667516124497353</c:v>
                </c:pt>
                <c:pt idx="17">
                  <c:v>0.47568734774364929</c:v>
                </c:pt>
                <c:pt idx="18">
                  <c:v>0.44875469127539863</c:v>
                </c:pt>
                <c:pt idx="19">
                  <c:v>0.5202643330878105</c:v>
                </c:pt>
                <c:pt idx="20">
                  <c:v>0.52017915498946676</c:v>
                </c:pt>
                <c:pt idx="21">
                  <c:v>0.50430754245711396</c:v>
                </c:pt>
                <c:pt idx="22">
                  <c:v>0.58669859854543494</c:v>
                </c:pt>
                <c:pt idx="23">
                  <c:v>0.6100571190302746</c:v>
                </c:pt>
                <c:pt idx="24">
                  <c:v>0.4969836549838838</c:v>
                </c:pt>
                <c:pt idx="25">
                  <c:v>0.62658660232757635</c:v>
                </c:pt>
                <c:pt idx="26">
                  <c:v>0.62904333545702551</c:v>
                </c:pt>
                <c:pt idx="27">
                  <c:v>0.50519142361320457</c:v>
                </c:pt>
                <c:pt idx="28">
                  <c:v>0.55372923666444596</c:v>
                </c:pt>
                <c:pt idx="29">
                  <c:v>0.53837306125273154</c:v>
                </c:pt>
                <c:pt idx="30">
                  <c:v>0.69195002158721419</c:v>
                </c:pt>
                <c:pt idx="31">
                  <c:v>0.38087005008981989</c:v>
                </c:pt>
                <c:pt idx="32">
                  <c:v>0.46063742466299706</c:v>
                </c:pt>
                <c:pt idx="33">
                  <c:v>0.38097291645068665</c:v>
                </c:pt>
                <c:pt idx="34">
                  <c:v>0.32229991424971705</c:v>
                </c:pt>
                <c:pt idx="35">
                  <c:v>0.32861409913054973</c:v>
                </c:pt>
                <c:pt idx="36">
                  <c:v>0.28201037846203292</c:v>
                </c:pt>
                <c:pt idx="37">
                  <c:v>0.33403441757692898</c:v>
                </c:pt>
                <c:pt idx="38">
                  <c:v>0.25251979766437804</c:v>
                </c:pt>
                <c:pt idx="39">
                  <c:v>0.24838159529739362</c:v>
                </c:pt>
                <c:pt idx="40">
                  <c:v>0.25498245251227597</c:v>
                </c:pt>
                <c:pt idx="41">
                  <c:v>0.26451772326695927</c:v>
                </c:pt>
                <c:pt idx="42">
                  <c:v>0.20634971539261132</c:v>
                </c:pt>
                <c:pt idx="43">
                  <c:v>0.16871768935365788</c:v>
                </c:pt>
                <c:pt idx="44">
                  <c:v>0.23225174026638654</c:v>
                </c:pt>
                <c:pt idx="45">
                  <c:v>0.17123873716940119</c:v>
                </c:pt>
                <c:pt idx="46">
                  <c:v>0.15406865652718177</c:v>
                </c:pt>
                <c:pt idx="47">
                  <c:v>0.14700646016805521</c:v>
                </c:pt>
                <c:pt idx="48">
                  <c:v>0.13757029002925741</c:v>
                </c:pt>
                <c:pt idx="49">
                  <c:v>0.16663853590453362</c:v>
                </c:pt>
                <c:pt idx="50">
                  <c:v>0.20534226467727235</c:v>
                </c:pt>
                <c:pt idx="51">
                  <c:v>0.17232521055779471</c:v>
                </c:pt>
                <c:pt idx="52">
                  <c:v>0.13298252035546218</c:v>
                </c:pt>
                <c:pt idx="53">
                  <c:v>0.15530744922317324</c:v>
                </c:pt>
              </c:numCache>
            </c:numRef>
          </c:val>
          <c:smooth val="0"/>
          <c:extLst xmlns:c16r2="http://schemas.microsoft.com/office/drawing/2015/06/chart">
            <c:ext xmlns:c16="http://schemas.microsoft.com/office/drawing/2014/chart" uri="{C3380CC4-5D6E-409C-BE32-E72D297353CC}">
              <c16:uniqueId val="{00000001-31B4-402F-AD8E-27ACF58B603F}"/>
            </c:ext>
          </c:extLst>
        </c:ser>
        <c:dLbls>
          <c:showLegendKey val="0"/>
          <c:showVal val="0"/>
          <c:showCatName val="0"/>
          <c:showSerName val="0"/>
          <c:showPercent val="0"/>
          <c:showBubbleSize val="0"/>
        </c:dLbls>
        <c:marker val="1"/>
        <c:smooth val="0"/>
        <c:axId val="123772416"/>
        <c:axId val="6966656"/>
      </c:lineChart>
      <c:lineChart>
        <c:grouping val="standard"/>
        <c:varyColors val="0"/>
        <c:ser>
          <c:idx val="2"/>
          <c:order val="2"/>
          <c:tx>
            <c:v>PDMP Coverage</c:v>
          </c:tx>
          <c:spPr>
            <a:ln w="50800">
              <a:solidFill>
                <a:srgbClr val="FF0000"/>
              </a:solidFill>
              <a:prstDash val="solid"/>
            </a:ln>
          </c:spPr>
          <c:marker>
            <c:symbol val="none"/>
          </c:marker>
          <c:cat>
            <c:numRef>
              <c:f>Sheet1!$A$2:$A$55</c:f>
              <c:numCache>
                <c:formatCode>m/d/yyyy</c:formatCode>
                <c:ptCount val="54"/>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numCache>
            </c:numRef>
          </c:cat>
          <c:val>
            <c:numRef>
              <c:f>Sheet1!$F$2:$F$55</c:f>
              <c:numCache>
                <c:formatCode>0%</c:formatCode>
                <c:ptCount val="54"/>
                <c:pt idx="0">
                  <c:v>0.51410950213484852</c:v>
                </c:pt>
                <c:pt idx="1">
                  <c:v>0.51410950213484852</c:v>
                </c:pt>
                <c:pt idx="2">
                  <c:v>0.51410950213484852</c:v>
                </c:pt>
                <c:pt idx="3">
                  <c:v>0.51410950213484852</c:v>
                </c:pt>
                <c:pt idx="4">
                  <c:v>0.5195095786825551</c:v>
                </c:pt>
                <c:pt idx="5">
                  <c:v>0.5195095786825551</c:v>
                </c:pt>
                <c:pt idx="6">
                  <c:v>0.5195095786825551</c:v>
                </c:pt>
                <c:pt idx="7">
                  <c:v>0.5195095786825551</c:v>
                </c:pt>
                <c:pt idx="8">
                  <c:v>0.53469232366199504</c:v>
                </c:pt>
                <c:pt idx="9">
                  <c:v>0.53469232366199504</c:v>
                </c:pt>
                <c:pt idx="10">
                  <c:v>0.53469232366199504</c:v>
                </c:pt>
                <c:pt idx="11">
                  <c:v>0.53469232366199504</c:v>
                </c:pt>
                <c:pt idx="12">
                  <c:v>0.60840556518429434</c:v>
                </c:pt>
                <c:pt idx="13">
                  <c:v>0.60840556518429434</c:v>
                </c:pt>
                <c:pt idx="14">
                  <c:v>0.60840556518429434</c:v>
                </c:pt>
                <c:pt idx="15">
                  <c:v>0.60840556518429434</c:v>
                </c:pt>
                <c:pt idx="16">
                  <c:v>0.65578848874047768</c:v>
                </c:pt>
                <c:pt idx="17">
                  <c:v>0.65578848874047768</c:v>
                </c:pt>
                <c:pt idx="18">
                  <c:v>0.65578848874047768</c:v>
                </c:pt>
                <c:pt idx="19">
                  <c:v>0.65578848874047768</c:v>
                </c:pt>
                <c:pt idx="20">
                  <c:v>0.71740966737893119</c:v>
                </c:pt>
                <c:pt idx="21">
                  <c:v>0.71740966737893119</c:v>
                </c:pt>
                <c:pt idx="22">
                  <c:v>0.71740966737893119</c:v>
                </c:pt>
                <c:pt idx="23">
                  <c:v>0.71740966737893119</c:v>
                </c:pt>
                <c:pt idx="24">
                  <c:v>0.72950783512898942</c:v>
                </c:pt>
                <c:pt idx="25">
                  <c:v>0.72950783512898942</c:v>
                </c:pt>
                <c:pt idx="26">
                  <c:v>0.72950783512898942</c:v>
                </c:pt>
                <c:pt idx="27">
                  <c:v>0.72950783512898942</c:v>
                </c:pt>
                <c:pt idx="28">
                  <c:v>0.74664034646551181</c:v>
                </c:pt>
                <c:pt idx="29">
                  <c:v>0.74664034646551181</c:v>
                </c:pt>
                <c:pt idx="30">
                  <c:v>0.74664034646551181</c:v>
                </c:pt>
                <c:pt idx="31">
                  <c:v>0.74664034646551181</c:v>
                </c:pt>
                <c:pt idx="32">
                  <c:v>0.89039533482790745</c:v>
                </c:pt>
                <c:pt idx="33">
                  <c:v>0.89039533482790745</c:v>
                </c:pt>
                <c:pt idx="34">
                  <c:v>0.89039533482790745</c:v>
                </c:pt>
                <c:pt idx="35">
                  <c:v>0.89039533482790745</c:v>
                </c:pt>
                <c:pt idx="36">
                  <c:v>0.89661378156350291</c:v>
                </c:pt>
                <c:pt idx="37">
                  <c:v>0.89661378156350291</c:v>
                </c:pt>
                <c:pt idx="38">
                  <c:v>0.89661378156350291</c:v>
                </c:pt>
                <c:pt idx="39">
                  <c:v>0.89661378156350291</c:v>
                </c:pt>
                <c:pt idx="40">
                  <c:v>0.9746538943664973</c:v>
                </c:pt>
                <c:pt idx="41">
                  <c:v>0.9746538943664973</c:v>
                </c:pt>
                <c:pt idx="42">
                  <c:v>0.9746538943664973</c:v>
                </c:pt>
                <c:pt idx="43">
                  <c:v>0.9746538943664973</c:v>
                </c:pt>
                <c:pt idx="44">
                  <c:v>0.97890550572128399</c:v>
                </c:pt>
                <c:pt idx="45">
                  <c:v>0.97890550572128399</c:v>
                </c:pt>
                <c:pt idx="46">
                  <c:v>0.97890550572128399</c:v>
                </c:pt>
                <c:pt idx="47">
                  <c:v>0.97890550572128399</c:v>
                </c:pt>
                <c:pt idx="48">
                  <c:v>0.97897584261857196</c:v>
                </c:pt>
                <c:pt idx="49">
                  <c:v>0.97897584261857196</c:v>
                </c:pt>
                <c:pt idx="50">
                  <c:v>0.97897584261857196</c:v>
                </c:pt>
                <c:pt idx="51">
                  <c:v>0.97897584261857196</c:v>
                </c:pt>
                <c:pt idx="52">
                  <c:v>0.98114366695849886</c:v>
                </c:pt>
                <c:pt idx="53">
                  <c:v>0.98114366695849886</c:v>
                </c:pt>
              </c:numCache>
            </c:numRef>
          </c:val>
          <c:smooth val="0"/>
          <c:extLst xmlns:c16r2="http://schemas.microsoft.com/office/drawing/2015/06/chart">
            <c:ext xmlns:c16="http://schemas.microsoft.com/office/drawing/2014/chart" uri="{C3380CC4-5D6E-409C-BE32-E72D297353CC}">
              <c16:uniqueId val="{00000002-31B4-402F-AD8E-27ACF58B603F}"/>
            </c:ext>
          </c:extLst>
        </c:ser>
        <c:dLbls>
          <c:showLegendKey val="0"/>
          <c:showVal val="0"/>
          <c:showCatName val="0"/>
          <c:showSerName val="0"/>
          <c:showPercent val="0"/>
          <c:showBubbleSize val="0"/>
        </c:dLbls>
        <c:marker val="1"/>
        <c:smooth val="0"/>
        <c:axId val="104834560"/>
        <c:axId val="123404864"/>
      </c:lineChart>
      <c:dateAx>
        <c:axId val="123772416"/>
        <c:scaling>
          <c:orientation val="minMax"/>
          <c:max val="42736"/>
        </c:scaling>
        <c:delete val="0"/>
        <c:axPos val="b"/>
        <c:numFmt formatCode="m/d/yyyy" sourceLinked="1"/>
        <c:majorTickMark val="out"/>
        <c:minorTickMark val="none"/>
        <c:tickLblPos val="nextTo"/>
        <c:txPr>
          <a:bodyPr/>
          <a:lstStyle/>
          <a:p>
            <a:pPr>
              <a:defRPr sz="1400" b="1">
                <a:latin typeface="Calibri" panose="020F0502020204030204" pitchFamily="34" charset="0"/>
              </a:defRPr>
            </a:pPr>
            <a:endParaRPr lang="en-US"/>
          </a:p>
        </c:txPr>
        <c:crossAx val="6966656"/>
        <c:crosses val="autoZero"/>
        <c:auto val="1"/>
        <c:lblOffset val="100"/>
        <c:baseTimeUnit val="months"/>
        <c:majorUnit val="12"/>
        <c:majorTimeUnit val="months"/>
      </c:dateAx>
      <c:valAx>
        <c:axId val="6966656"/>
        <c:scaling>
          <c:orientation val="minMax"/>
        </c:scaling>
        <c:delete val="0"/>
        <c:axPos val="l"/>
        <c:title>
          <c:tx>
            <c:rich>
              <a:bodyPr rot="-5400000" vert="horz"/>
              <a:lstStyle/>
              <a:p>
                <a:pPr>
                  <a:defRPr sz="1600">
                    <a:latin typeface="Calibri" panose="020F0502020204030204" pitchFamily="34" charset="0"/>
                  </a:defRPr>
                </a:pPr>
                <a:r>
                  <a:rPr lang="en-US" sz="1600" dirty="0">
                    <a:latin typeface="Calibri" panose="020F0502020204030204" pitchFamily="34" charset="0"/>
                  </a:rPr>
                  <a:t>Rate  adjusted for population</a:t>
                </a:r>
              </a:p>
            </c:rich>
          </c:tx>
          <c:layout>
            <c:manualLayout>
              <c:xMode val="edge"/>
              <c:yMode val="edge"/>
              <c:x val="9.7222222222222224E-3"/>
              <c:y val="0.24844802790062198"/>
            </c:manualLayout>
          </c:layout>
          <c:overlay val="0"/>
        </c:title>
        <c:numFmt formatCode="General" sourceLinked="1"/>
        <c:majorTickMark val="out"/>
        <c:minorTickMark val="none"/>
        <c:tickLblPos val="nextTo"/>
        <c:txPr>
          <a:bodyPr/>
          <a:lstStyle/>
          <a:p>
            <a:pPr>
              <a:defRPr>
                <a:latin typeface="Calibri" panose="020F0502020204030204" pitchFamily="34" charset="0"/>
              </a:defRPr>
            </a:pPr>
            <a:endParaRPr lang="en-US"/>
          </a:p>
        </c:txPr>
        <c:crossAx val="123772416"/>
        <c:crosses val="autoZero"/>
        <c:crossBetween val="between"/>
      </c:valAx>
      <c:valAx>
        <c:axId val="123404864"/>
        <c:scaling>
          <c:orientation val="minMax"/>
          <c:max val="1"/>
          <c:min val="0.2"/>
        </c:scaling>
        <c:delete val="0"/>
        <c:axPos val="r"/>
        <c:title>
          <c:tx>
            <c:rich>
              <a:bodyPr rot="-5400000" vert="horz"/>
              <a:lstStyle/>
              <a:p>
                <a:pPr>
                  <a:defRPr sz="1600">
                    <a:latin typeface="Calibri" panose="020F0502020204030204" pitchFamily="34" charset="0"/>
                  </a:defRPr>
                </a:pPr>
                <a:r>
                  <a:rPr lang="en-US" sz="1600" dirty="0">
                    <a:latin typeface="Calibri" panose="020F0502020204030204" pitchFamily="34" charset="0"/>
                  </a:rPr>
                  <a:t>Percent of Population Covered by</a:t>
                </a:r>
                <a:r>
                  <a:rPr lang="en-US" sz="1600" baseline="0" dirty="0">
                    <a:latin typeface="Calibri" panose="020F0502020204030204" pitchFamily="34" charset="0"/>
                  </a:rPr>
                  <a:t> PDMP</a:t>
                </a:r>
                <a:endParaRPr lang="en-US" sz="1600" dirty="0">
                  <a:latin typeface="Calibri" panose="020F0502020204030204" pitchFamily="34" charset="0"/>
                </a:endParaRPr>
              </a:p>
            </c:rich>
          </c:tx>
          <c:layout/>
          <c:overlay val="0"/>
        </c:title>
        <c:numFmt formatCode="0%" sourceLinked="1"/>
        <c:majorTickMark val="out"/>
        <c:minorTickMark val="none"/>
        <c:tickLblPos val="nextTo"/>
        <c:txPr>
          <a:bodyPr/>
          <a:lstStyle/>
          <a:p>
            <a:pPr>
              <a:defRPr b="1">
                <a:latin typeface="Calibri" panose="020F0502020204030204" pitchFamily="34" charset="0"/>
              </a:defRPr>
            </a:pPr>
            <a:endParaRPr lang="en-US"/>
          </a:p>
        </c:txPr>
        <c:crossAx val="104834560"/>
        <c:crosses val="max"/>
        <c:crossBetween val="between"/>
      </c:valAx>
      <c:dateAx>
        <c:axId val="104834560"/>
        <c:scaling>
          <c:orientation val="minMax"/>
        </c:scaling>
        <c:delete val="1"/>
        <c:axPos val="b"/>
        <c:numFmt formatCode="m/d/yyyy" sourceLinked="1"/>
        <c:majorTickMark val="out"/>
        <c:minorTickMark val="none"/>
        <c:tickLblPos val="nextTo"/>
        <c:crossAx val="123404864"/>
        <c:crosses val="autoZero"/>
        <c:auto val="1"/>
        <c:lblOffset val="100"/>
        <c:baseTimeUnit val="months"/>
      </c:dateAx>
    </c:plotArea>
    <c:legend>
      <c:legendPos val="b"/>
      <c:layout/>
      <c:overlay val="0"/>
      <c:txPr>
        <a:bodyPr/>
        <a:lstStyle/>
        <a:p>
          <a:pPr>
            <a:defRPr>
              <a:latin typeface="Calibri" panose="020F0502020204030204" pitchFamily="34" charset="0"/>
            </a:defRPr>
          </a:pPr>
          <a:endParaRPr lang="en-US"/>
        </a:p>
      </c:txPr>
    </c:legend>
    <c:plotVisOnly val="1"/>
    <c:dispBlanksAs val="gap"/>
    <c:showDLblsOverMax val="0"/>
  </c:chart>
  <c:spPr>
    <a:solidFill>
      <a:schemeClr val="bg2"/>
    </a:solidFill>
  </c:spPr>
  <c:txPr>
    <a:bodyPr/>
    <a:lstStyle/>
    <a:p>
      <a:pPr>
        <a:defRPr sz="1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0.00943</cdr:x>
      <cdr:y>0.80992</cdr:y>
    </cdr:from>
    <cdr:to>
      <cdr:x>1</cdr:x>
      <cdr:y>1</cdr:y>
    </cdr:to>
    <cdr:sp macro="" textlink="">
      <cdr:nvSpPr>
        <cdr:cNvPr id="2" name="TextBox 1"/>
        <cdr:cNvSpPr txBox="1"/>
      </cdr:nvSpPr>
      <cdr:spPr>
        <a:xfrm xmlns:a="http://schemas.openxmlformats.org/drawingml/2006/main">
          <a:off x="76168" y="4177781"/>
          <a:ext cx="8001032" cy="980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a:t>
          </a:r>
          <a:r>
            <a:rPr lang="en-US" sz="1400" b="1" dirty="0">
              <a:solidFill>
                <a:schemeClr val="tx1"/>
              </a:solidFill>
              <a:effectLst/>
            </a:rPr>
            <a:t>T40.2 </a:t>
          </a:r>
          <a:r>
            <a:rPr lang="en-US" sz="1400" b="1" dirty="0" smtClean="0">
              <a:solidFill>
                <a:schemeClr val="tx1"/>
              </a:solidFill>
              <a:effectLst/>
            </a:rPr>
            <a:t>Natural </a:t>
          </a:r>
          <a:r>
            <a:rPr lang="en-US" sz="1400" b="1" dirty="0">
              <a:solidFill>
                <a:schemeClr val="tx1"/>
              </a:solidFill>
              <a:effectLst/>
            </a:rPr>
            <a:t>and semisynthetic </a:t>
          </a:r>
          <a:r>
            <a:rPr lang="en-US" sz="1400" b="1" dirty="0" smtClean="0">
              <a:solidFill>
                <a:schemeClr val="tx1"/>
              </a:solidFill>
              <a:effectLst/>
            </a:rPr>
            <a:t>opioids:</a:t>
          </a:r>
          <a:r>
            <a:rPr lang="en-US" sz="1400" b="1" baseline="0" dirty="0" smtClean="0">
              <a:solidFill>
                <a:schemeClr val="tx1"/>
              </a:solidFill>
              <a:effectLst/>
            </a:rPr>
            <a:t> oxycodone,</a:t>
          </a:r>
          <a:r>
            <a:rPr lang="en-US" sz="1400" b="1" dirty="0" smtClean="0">
              <a:solidFill>
                <a:schemeClr val="tx1"/>
              </a:solidFill>
              <a:effectLst/>
            </a:rPr>
            <a:t> morphine, hydromorphone, oxymorphone, others</a:t>
          </a:r>
          <a:endParaRPr lang="en-US" sz="1400" b="1" dirty="0">
            <a:solidFill>
              <a:schemeClr val="tx1"/>
            </a:solidFill>
          </a:endParaRPr>
        </a:p>
        <a:p xmlns:a="http://schemas.openxmlformats.org/drawingml/2006/main">
          <a:endParaRPr lang="en-US" sz="1200" dirty="0">
            <a:solidFill>
              <a:schemeClr val="tx1"/>
            </a:solidFill>
          </a:endParaRPr>
        </a:p>
        <a:p xmlns:a="http://schemas.openxmlformats.org/drawingml/2006/main">
          <a:r>
            <a:rPr lang="en-US" sz="1400" b="1" dirty="0">
              <a:solidFill>
                <a:schemeClr val="tx1"/>
              </a:solidFill>
            </a:rPr>
            <a:t>**</a:t>
          </a:r>
          <a:r>
            <a:rPr lang="en-US" sz="1400" b="1" baseline="0" dirty="0">
              <a:solidFill>
                <a:schemeClr val="tx1"/>
              </a:solidFill>
            </a:rPr>
            <a:t>RADARS System </a:t>
          </a:r>
          <a:r>
            <a:rPr lang="en-US" sz="1400" b="1" baseline="0" dirty="0" smtClean="0">
              <a:solidFill>
                <a:schemeClr val="tx1"/>
              </a:solidFill>
            </a:rPr>
            <a:t>opioids:</a:t>
          </a:r>
          <a:r>
            <a:rPr lang="en-US" sz="1400" b="1" dirty="0" smtClean="0">
              <a:solidFill>
                <a:schemeClr val="tx1"/>
              </a:solidFill>
            </a:rPr>
            <a:t> </a:t>
          </a:r>
          <a:r>
            <a:rPr lang="en-US" sz="1400" b="1" baseline="0" dirty="0" smtClean="0">
              <a:solidFill>
                <a:schemeClr val="tx1"/>
              </a:solidFill>
            </a:rPr>
            <a:t>oxycodone</a:t>
          </a:r>
          <a:r>
            <a:rPr lang="en-US" sz="1400" b="1" baseline="0" dirty="0">
              <a:solidFill>
                <a:schemeClr val="tx1"/>
              </a:solidFill>
            </a:rPr>
            <a:t>, hydrocodone, morphine, hydromorphone, and oxymorphone.  Deaths  include cases followed to a known medical outcome  </a:t>
          </a:r>
          <a:r>
            <a:rPr lang="en-US" sz="1400" b="1" baseline="0" dirty="0" smtClean="0">
              <a:solidFill>
                <a:schemeClr val="tx1"/>
              </a:solidFill>
            </a:rPr>
            <a:t>whose death was related to the </a:t>
          </a:r>
          <a:r>
            <a:rPr lang="en-US" sz="1400" b="1" baseline="0" dirty="0">
              <a:solidFill>
                <a:schemeClr val="tx1"/>
              </a:solidFill>
            </a:rPr>
            <a:t>reported exposure. </a:t>
          </a:r>
        </a:p>
      </cdr:txBody>
    </cdr:sp>
  </cdr:relSizeAnchor>
  <cdr:relSizeAnchor xmlns:cdr="http://schemas.openxmlformats.org/drawingml/2006/chartDrawing">
    <cdr:from>
      <cdr:x>0.51887</cdr:x>
      <cdr:y>0.5716</cdr:y>
    </cdr:from>
    <cdr:to>
      <cdr:x>0.66889</cdr:x>
      <cdr:y>0.61858</cdr:y>
    </cdr:to>
    <cdr:sp macro="" textlink="">
      <cdr:nvSpPr>
        <cdr:cNvPr id="3" name="TextBox 2"/>
        <cdr:cNvSpPr txBox="1"/>
      </cdr:nvSpPr>
      <cdr:spPr>
        <a:xfrm xmlns:a="http://schemas.openxmlformats.org/drawingml/2006/main">
          <a:off x="4191000" y="2948464"/>
          <a:ext cx="1211741" cy="242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latin typeface="+mn-lt"/>
              <a:ea typeface="+mn-ea"/>
              <a:cs typeface="+mn-cs"/>
            </a:rPr>
            <a:t>R=0.67</a:t>
          </a:r>
          <a:endParaRPr lang="en-US" sz="1200" b="1" dirty="0">
            <a:solidFill>
              <a:schemeClr val="tx1"/>
            </a:solidFill>
            <a:effectLst/>
            <a:latin typeface="+mn-lt"/>
            <a:ea typeface="+mn-ea"/>
            <a:cs typeface="+mn-cs"/>
          </a:endParaRPr>
        </a:p>
        <a:p xmlns:a="http://schemas.openxmlformats.org/drawingml/2006/main">
          <a:endParaRPr lang="en-US" sz="1100" dirty="0"/>
        </a:p>
      </cdr:txBody>
    </cdr:sp>
  </cdr:relSizeAnchor>
  <cdr:relSizeAnchor xmlns:cdr="http://schemas.openxmlformats.org/drawingml/2006/chartDrawing">
    <cdr:from>
      <cdr:x>0.13514</cdr:x>
      <cdr:y>0.51236</cdr:y>
    </cdr:from>
    <cdr:to>
      <cdr:x>0.22273</cdr:x>
      <cdr:y>0.57999</cdr:y>
    </cdr:to>
    <cdr:sp macro="" textlink="">
      <cdr:nvSpPr>
        <cdr:cNvPr id="4" name="TextBox 3"/>
        <cdr:cNvSpPr txBox="1"/>
      </cdr:nvSpPr>
      <cdr:spPr>
        <a:xfrm xmlns:a="http://schemas.openxmlformats.org/drawingml/2006/main">
          <a:off x="1143000" y="2564782"/>
          <a:ext cx="740908"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600" b="1" dirty="0" smtClean="0">
              <a:solidFill>
                <a:srgbClr val="FFC000"/>
              </a:solidFill>
            </a:rPr>
            <a:t>NVSS</a:t>
          </a:r>
        </a:p>
      </cdr:txBody>
    </cdr:sp>
  </cdr:relSizeAnchor>
  <cdr:relSizeAnchor xmlns:cdr="http://schemas.openxmlformats.org/drawingml/2006/chartDrawing">
    <cdr:from>
      <cdr:x>0.13514</cdr:x>
      <cdr:y>0.17747</cdr:y>
    </cdr:from>
    <cdr:to>
      <cdr:x>0.24453</cdr:x>
      <cdr:y>0.29429</cdr:y>
    </cdr:to>
    <cdr:sp macro="" textlink="">
      <cdr:nvSpPr>
        <cdr:cNvPr id="5" name="TextBox 1"/>
        <cdr:cNvSpPr txBox="1"/>
      </cdr:nvSpPr>
      <cdr:spPr>
        <a:xfrm xmlns:a="http://schemas.openxmlformats.org/drawingml/2006/main">
          <a:off x="1143000" y="888382"/>
          <a:ext cx="925253"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FFFF00"/>
              </a:solidFill>
            </a:rPr>
            <a:t>Poison </a:t>
          </a:r>
        </a:p>
        <a:p xmlns:a="http://schemas.openxmlformats.org/drawingml/2006/main">
          <a:r>
            <a:rPr lang="en-US" sz="1600" b="1" dirty="0" smtClean="0">
              <a:solidFill>
                <a:srgbClr val="FFFF00"/>
              </a:solidFill>
            </a:rPr>
            <a:t>Center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072BDB-53FC-4AF2-80E8-37C6BCE61A32}" type="datetimeFigureOut">
              <a:rPr lang="en-US" smtClean="0"/>
              <a:t>6/29/2017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661A3F-1025-4DE5-AFC2-5B433FA4DABF}" type="slidenum">
              <a:rPr lang="en-US" smtClean="0"/>
              <a:t>‹#›</a:t>
            </a:fld>
            <a:endParaRPr lang="en-US" dirty="0"/>
          </a:p>
        </p:txBody>
      </p:sp>
    </p:spTree>
    <p:extLst>
      <p:ext uri="{BB962C8B-B14F-4D97-AF65-F5344CB8AC3E}">
        <p14:creationId xmlns:p14="http://schemas.microsoft.com/office/powerpoint/2010/main" val="145023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1</a:t>
            </a:fld>
            <a:endParaRPr lang="en-US" dirty="0"/>
          </a:p>
        </p:txBody>
      </p:sp>
    </p:spTree>
    <p:extLst>
      <p:ext uri="{BB962C8B-B14F-4D97-AF65-F5344CB8AC3E}">
        <p14:creationId xmlns:p14="http://schemas.microsoft.com/office/powerpoint/2010/main" val="389143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2228" name="Slide Number Placeholder 3"/>
          <p:cNvSpPr txBox="1">
            <a:spLocks noGrp="1"/>
          </p:cNvSpPr>
          <p:nvPr/>
        </p:nvSpPr>
        <p:spPr bwMode="auto">
          <a:xfrm>
            <a:off x="3972666" y="8831898"/>
            <a:ext cx="3037734"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80" rIns="93156" bIns="46580"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3563E119-B190-4FCF-9FC1-574F4AB313F7}" type="slidenum">
              <a:rPr lang="en-US" altLang="en-US">
                <a:solidFill>
                  <a:srgbClr val="000000"/>
                </a:solidFill>
                <a:latin typeface="Times New Roman" pitchFamily="18" charset="0"/>
              </a:rPr>
              <a:pPr algn="r">
                <a:spcBef>
                  <a:spcPct val="0"/>
                </a:spcBef>
              </a:pPr>
              <a:t>10</a:t>
            </a:fld>
            <a:endParaRPr lang="en-US" altLang="en-US" dirty="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2" name="Slide Number Placeholder 3"/>
          <p:cNvSpPr txBox="1">
            <a:spLocks noGrp="1"/>
          </p:cNvSpPr>
          <p:nvPr/>
        </p:nvSpPr>
        <p:spPr bwMode="auto">
          <a:xfrm>
            <a:off x="3972666" y="8831898"/>
            <a:ext cx="3037734"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80" rIns="93156" bIns="46580"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AFBAB6D-4F7F-49D8-8860-FD50AF94FF9A}" type="slidenum">
              <a:rPr lang="en-US" altLang="en-US">
                <a:solidFill>
                  <a:srgbClr val="000000"/>
                </a:solidFill>
                <a:latin typeface="Times New Roman" pitchFamily="18" charset="0"/>
              </a:rPr>
              <a:pPr algn="r">
                <a:spcBef>
                  <a:spcPct val="0"/>
                </a:spcBef>
              </a:pPr>
              <a:t>11</a:t>
            </a:fld>
            <a:endParaRPr lang="en-US" altLang="en-US" dirty="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6564" name="Slide Number Placeholder 3"/>
          <p:cNvSpPr txBox="1">
            <a:spLocks noGrp="1"/>
          </p:cNvSpPr>
          <p:nvPr/>
        </p:nvSpPr>
        <p:spPr bwMode="auto">
          <a:xfrm>
            <a:off x="3972561"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4" rIns="93145" bIns="46574"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445CDFA1-9C70-41F0-AA81-5D50F723AC36}" type="slidenum">
              <a:rPr lang="en-US" altLang="en-US">
                <a:latin typeface="Times New Roman" pitchFamily="18" charset="0"/>
              </a:rPr>
              <a:pPr algn="r">
                <a:spcBef>
                  <a:spcPct val="0"/>
                </a:spcBef>
              </a:pPr>
              <a:t>12</a:t>
            </a:fld>
            <a:endParaRPr lang="en-US" altLang="en-US"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13</a:t>
            </a:fld>
            <a:endParaRPr lang="en-US" dirty="0"/>
          </a:p>
        </p:txBody>
      </p:sp>
    </p:spTree>
    <p:extLst>
      <p:ext uri="{BB962C8B-B14F-4D97-AF65-F5344CB8AC3E}">
        <p14:creationId xmlns:p14="http://schemas.microsoft.com/office/powerpoint/2010/main" val="134203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txBox="1">
            <a:spLocks noGrp="1"/>
          </p:cNvSpPr>
          <p:nvPr/>
        </p:nvSpPr>
        <p:spPr bwMode="auto">
          <a:xfrm>
            <a:off x="3972666" y="8831898"/>
            <a:ext cx="3037734"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8" tIns="46575" rIns="93148" bIns="46575"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FB54FDCB-9E5D-4CC4-A119-CDCB073DDD08}" type="slidenum">
              <a:rPr lang="en-US" altLang="en-US">
                <a:latin typeface="Times New Roman" pitchFamily="18" charset="0"/>
              </a:rPr>
              <a:pPr algn="r">
                <a:spcBef>
                  <a:spcPct val="0"/>
                </a:spcBef>
              </a:pPr>
              <a:t>14</a:t>
            </a:fld>
            <a:endParaRPr lang="en-US" altLang="en-US"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15</a:t>
            </a:fld>
            <a:endParaRPr lang="en-US" dirty="0"/>
          </a:p>
        </p:txBody>
      </p:sp>
    </p:spTree>
    <p:extLst>
      <p:ext uri="{BB962C8B-B14F-4D97-AF65-F5344CB8AC3E}">
        <p14:creationId xmlns:p14="http://schemas.microsoft.com/office/powerpoint/2010/main" val="56303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Incomplete coverage leads me to next slide</a:t>
            </a:r>
          </a:p>
          <a:p>
            <a:r>
              <a:rPr lang="en-US" altLang="en-US" dirty="0" smtClean="0"/>
              <a:t>IN:</a:t>
            </a:r>
          </a:p>
          <a:p>
            <a:r>
              <a:rPr lang="en-US" altLang="en-US" dirty="0" smtClean="0"/>
              <a:t>EXPLAIN:</a:t>
            </a:r>
          </a:p>
          <a:p>
            <a:r>
              <a:rPr lang="en-US" altLang="en-US" dirty="0" smtClean="0"/>
              <a:t>OBS:</a:t>
            </a:r>
          </a:p>
          <a:p>
            <a:r>
              <a:rPr lang="en-US" altLang="en-US" dirty="0" smtClean="0"/>
              <a:t>OUT:</a:t>
            </a:r>
          </a:p>
          <a:p>
            <a:endParaRPr lang="en-US" altLang="en-US"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1" rIns="93160" bIns="46581"/>
          <a:lstStyle>
            <a:lvl1pPr eaLnBrk="0" hangingPunct="0">
              <a:spcBef>
                <a:spcPct val="30000"/>
              </a:spcBef>
              <a:defRPr sz="1200">
                <a:solidFill>
                  <a:schemeClr val="tx1"/>
                </a:solidFill>
                <a:latin typeface="Calibri" pitchFamily="34" charset="0"/>
              </a:defRPr>
            </a:lvl1pPr>
            <a:lvl2pPr marL="742810" indent="-285697" eaLnBrk="0" hangingPunct="0">
              <a:spcBef>
                <a:spcPct val="30000"/>
              </a:spcBef>
              <a:defRPr sz="1200">
                <a:solidFill>
                  <a:schemeClr val="tx1"/>
                </a:solidFill>
                <a:latin typeface="Calibri" pitchFamily="34" charset="0"/>
              </a:defRPr>
            </a:lvl2pPr>
            <a:lvl3pPr marL="1142785" indent="-228557" eaLnBrk="0" hangingPunct="0">
              <a:spcBef>
                <a:spcPct val="30000"/>
              </a:spcBef>
              <a:defRPr sz="1200">
                <a:solidFill>
                  <a:schemeClr val="tx1"/>
                </a:solidFill>
                <a:latin typeface="Calibri" pitchFamily="34" charset="0"/>
              </a:defRPr>
            </a:lvl3pPr>
            <a:lvl4pPr marL="1599898" indent="-228557" eaLnBrk="0" hangingPunct="0">
              <a:spcBef>
                <a:spcPct val="30000"/>
              </a:spcBef>
              <a:defRPr sz="1200">
                <a:solidFill>
                  <a:schemeClr val="tx1"/>
                </a:solidFill>
                <a:latin typeface="Calibri" pitchFamily="34" charset="0"/>
              </a:defRPr>
            </a:lvl4pPr>
            <a:lvl5pPr marL="2057013" indent="-228557" eaLnBrk="0" hangingPunct="0">
              <a:spcBef>
                <a:spcPct val="30000"/>
              </a:spcBef>
              <a:defRPr sz="1200">
                <a:solidFill>
                  <a:schemeClr val="tx1"/>
                </a:solidFill>
                <a:latin typeface="Calibri" pitchFamily="34" charset="0"/>
              </a:defRPr>
            </a:lvl5pPr>
            <a:lvl6pPr marL="2514127" indent="-228557" eaLnBrk="0" fontAlgn="base" hangingPunct="0">
              <a:spcBef>
                <a:spcPct val="30000"/>
              </a:spcBef>
              <a:spcAft>
                <a:spcPct val="0"/>
              </a:spcAft>
              <a:defRPr sz="1200">
                <a:solidFill>
                  <a:schemeClr val="tx1"/>
                </a:solidFill>
                <a:latin typeface="Calibri" pitchFamily="34" charset="0"/>
              </a:defRPr>
            </a:lvl6pPr>
            <a:lvl7pPr marL="2971241" indent="-228557" eaLnBrk="0" fontAlgn="base" hangingPunct="0">
              <a:spcBef>
                <a:spcPct val="30000"/>
              </a:spcBef>
              <a:spcAft>
                <a:spcPct val="0"/>
              </a:spcAft>
              <a:defRPr sz="1200">
                <a:solidFill>
                  <a:schemeClr val="tx1"/>
                </a:solidFill>
                <a:latin typeface="Calibri" pitchFamily="34" charset="0"/>
              </a:defRPr>
            </a:lvl7pPr>
            <a:lvl8pPr marL="3428355" indent="-228557" eaLnBrk="0" fontAlgn="base" hangingPunct="0">
              <a:spcBef>
                <a:spcPct val="30000"/>
              </a:spcBef>
              <a:spcAft>
                <a:spcPct val="0"/>
              </a:spcAft>
              <a:defRPr sz="1200">
                <a:solidFill>
                  <a:schemeClr val="tx1"/>
                </a:solidFill>
                <a:latin typeface="Calibri" pitchFamily="34" charset="0"/>
              </a:defRPr>
            </a:lvl8pPr>
            <a:lvl9pPr marL="3885468" indent="-22855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13EC17D0-A6B3-48E3-975A-33D24EDA6799}" type="slidenum">
              <a:rPr lang="en-US" altLang="en-US" sz="1800">
                <a:latin typeface="Arial" charset="0"/>
              </a:rPr>
              <a:pPr eaLnBrk="1" hangingPunct="1">
                <a:spcBef>
                  <a:spcPct val="0"/>
                </a:spcBef>
                <a:defRPr/>
              </a:pPr>
              <a:t>16</a:t>
            </a:fld>
            <a:endParaRPr lang="en-US" altLang="en-US" sz="1800"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now loaded you</a:t>
            </a:r>
            <a:r>
              <a:rPr lang="en-US" baseline="0" dirty="0" smtClean="0"/>
              <a:t> down with a whole bunch of vague methodology and I’m sure you are dying to see some data</a:t>
            </a:r>
          </a:p>
          <a:p>
            <a:endParaRPr lang="en-US" baseline="0" dirty="0" smtClean="0"/>
          </a:p>
          <a:p>
            <a:r>
              <a:rPr lang="en-US" baseline="0" dirty="0" smtClean="0"/>
              <a:t>So just what can we say about prescription drug abuse. I’ve included some examples from a variety of analyses we have done. Please keep in mind that there are multiple programs and myriad issues. For example, data from at least one RADARS program are used in essentially every FDA advisory committee on opioid analgesics.  </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17</a:t>
            </a:fld>
            <a:endParaRPr lang="en-US" dirty="0"/>
          </a:p>
        </p:txBody>
      </p:sp>
    </p:spTree>
    <p:extLst>
      <p:ext uri="{BB962C8B-B14F-4D97-AF65-F5344CB8AC3E}">
        <p14:creationId xmlns:p14="http://schemas.microsoft.com/office/powerpoint/2010/main" val="972906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remember our paper, now 2 years</a:t>
            </a:r>
            <a:r>
              <a:rPr lang="en-US" baseline="0" dirty="0" smtClean="0"/>
              <a:t> old that proposed that </a:t>
            </a:r>
            <a:r>
              <a:rPr lang="en-US" u="sng" baseline="0" dirty="0" smtClean="0"/>
              <a:t>prescription</a:t>
            </a:r>
            <a:r>
              <a:rPr lang="en-US" baseline="0" dirty="0" smtClean="0"/>
              <a:t> drug abuse was changing. </a:t>
            </a:r>
          </a:p>
        </p:txBody>
      </p:sp>
      <p:sp>
        <p:nvSpPr>
          <p:cNvPr id="4" name="Slide Number Placeholder 3"/>
          <p:cNvSpPr>
            <a:spLocks noGrp="1"/>
          </p:cNvSpPr>
          <p:nvPr>
            <p:ph type="sldNum" sz="quarter" idx="10"/>
          </p:nvPr>
        </p:nvSpPr>
        <p:spPr/>
        <p:txBody>
          <a:bodyPr/>
          <a:lstStyle/>
          <a:p>
            <a:fld id="{D7224C76-6B9E-8943-A4C9-912D53C446F6}" type="slidenum">
              <a:rPr lang="en-US" smtClean="0"/>
              <a:t>18</a:t>
            </a:fld>
            <a:endParaRPr lang="en-US" dirty="0"/>
          </a:p>
        </p:txBody>
      </p:sp>
    </p:spTree>
    <p:extLst>
      <p:ext uri="{BB962C8B-B14F-4D97-AF65-F5344CB8AC3E}">
        <p14:creationId xmlns:p14="http://schemas.microsoft.com/office/powerpoint/2010/main" val="3303470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just the poison center</a:t>
            </a:r>
            <a:r>
              <a:rPr lang="en-US" baseline="0" dirty="0" smtClean="0"/>
              <a:t> data which has been extended from 2013 through all of 2016. And this analysis is also </a:t>
            </a:r>
            <a:r>
              <a:rPr lang="en-US" dirty="0" smtClean="0"/>
              <a:t>more granular – What drugs account</a:t>
            </a:r>
            <a:r>
              <a:rPr lang="en-US" baseline="0" dirty="0" smtClean="0"/>
              <a:t> for those decreases?</a:t>
            </a:r>
          </a:p>
          <a:p>
            <a:endParaRPr lang="en-US" baseline="0" dirty="0" smtClean="0"/>
          </a:p>
          <a:p>
            <a:r>
              <a:rPr lang="en-US" baseline="0" dirty="0" smtClean="0"/>
              <a:t>Methadone has decreased about 30-40% since 2009! Interestingly, if one examines the NVSS data from CDC, the same phenomenon is clear. </a:t>
            </a:r>
          </a:p>
          <a:p>
            <a:endParaRPr lang="en-US" baseline="0" dirty="0" smtClean="0"/>
          </a:p>
          <a:p>
            <a:r>
              <a:rPr lang="en-US" baseline="0" dirty="0" smtClean="0"/>
              <a:t>In contrast, Buprenorphine is gradually increasing. I don’t see this as alarming because prescriptions are increasing as well and in high risk patients who are entering substance abuse treatment programs. </a:t>
            </a:r>
          </a:p>
          <a:p>
            <a:endParaRPr lang="en-US" baseline="0" dirty="0" smtClean="0"/>
          </a:p>
          <a:p>
            <a:r>
              <a:rPr lang="en-US" baseline="0" dirty="0" smtClean="0"/>
              <a:t>We see that most of the decrease is comprised of hydrocodone and oxycodone. However, they don’t show quite the same pattern. After dominating for many years, hydrocodone gave way to oxycodone in 2014 – at least in poison center cases. </a:t>
            </a:r>
            <a:endParaRPr lang="en-US" dirty="0"/>
          </a:p>
        </p:txBody>
      </p:sp>
      <p:sp>
        <p:nvSpPr>
          <p:cNvPr id="4" name="Slide Number Placeholder 3"/>
          <p:cNvSpPr>
            <a:spLocks noGrp="1"/>
          </p:cNvSpPr>
          <p:nvPr>
            <p:ph type="sldNum" sz="quarter" idx="10"/>
          </p:nvPr>
        </p:nvSpPr>
        <p:spPr/>
        <p:txBody>
          <a:bodyPr/>
          <a:lstStyle/>
          <a:p>
            <a:fld id="{D7224C76-6B9E-8943-A4C9-912D53C446F6}" type="slidenum">
              <a:rPr lang="en-US" smtClean="0"/>
              <a:t>19</a:t>
            </a:fld>
            <a:endParaRPr lang="en-US" dirty="0"/>
          </a:p>
        </p:txBody>
      </p:sp>
    </p:spTree>
    <p:extLst>
      <p:ext uri="{BB962C8B-B14F-4D97-AF65-F5344CB8AC3E}">
        <p14:creationId xmlns:p14="http://schemas.microsoft.com/office/powerpoint/2010/main" val="411133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2</a:t>
            </a:fld>
            <a:endParaRPr lang="en-US" dirty="0"/>
          </a:p>
        </p:txBody>
      </p:sp>
    </p:spTree>
    <p:extLst>
      <p:ext uri="{BB962C8B-B14F-4D97-AF65-F5344CB8AC3E}">
        <p14:creationId xmlns:p14="http://schemas.microsoft.com/office/powerpoint/2010/main" val="226126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I say that opioid</a:t>
            </a:r>
            <a:r>
              <a:rPr lang="en-US" baseline="0" dirty="0" smtClean="0"/>
              <a:t> abuse is decreasing</a:t>
            </a:r>
            <a:r>
              <a:rPr lang="en-US" dirty="0" smtClean="0"/>
              <a:t>?</a:t>
            </a:r>
            <a:r>
              <a:rPr lang="en-US" baseline="0" dirty="0" smtClean="0"/>
              <a:t> Then why are deaths increasing? Why does the press constantly state the prescription opioid deaths are increasing. </a:t>
            </a:r>
          </a:p>
          <a:p>
            <a:endParaRPr lang="en-US" baseline="0" dirty="0" smtClean="0"/>
          </a:p>
          <a:p>
            <a:r>
              <a:rPr lang="en-US" baseline="0" dirty="0" smtClean="0"/>
              <a:t>Well, let’s go back to the slide I showed earlier. </a:t>
            </a:r>
          </a:p>
          <a:p>
            <a:endParaRPr lang="en-US" baseline="0" dirty="0" smtClean="0"/>
          </a:p>
          <a:p>
            <a:r>
              <a:rPr lang="en-US" baseline="0" dirty="0" smtClean="0"/>
              <a:t>WE see the increasing deaths, but these are total deaths.</a:t>
            </a:r>
          </a:p>
          <a:p>
            <a:endParaRPr lang="en-US" baseline="0" dirty="0" smtClean="0"/>
          </a:p>
          <a:p>
            <a:r>
              <a:rPr lang="en-US" baseline="0" dirty="0" smtClean="0"/>
              <a:t>When we look at the specific components of the deaths, we see that the main category “Natural and Semisynthetics” has been flat since 2011. In fact if we take out cases that involved heroin or fentanyl Combined with a natural or semisynthetic, the number of cases is decreasing nicely. </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20</a:t>
            </a:fld>
            <a:endParaRPr lang="en-US" dirty="0"/>
          </a:p>
        </p:txBody>
      </p:sp>
    </p:spTree>
    <p:extLst>
      <p:ext uri="{BB962C8B-B14F-4D97-AF65-F5344CB8AC3E}">
        <p14:creationId xmlns:p14="http://schemas.microsoft.com/office/powerpoint/2010/main" val="338982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Similarly, we calculated the correlation</a:t>
            </a:r>
            <a:r>
              <a:rPr lang="en-US" baseline="0" dirty="0" smtClean="0"/>
              <a:t> between </a:t>
            </a:r>
            <a:r>
              <a:rPr lang="en-US" dirty="0" smtClean="0"/>
              <a:t>deaths </a:t>
            </a:r>
            <a:r>
              <a:rPr lang="en-US" dirty="0"/>
              <a:t>captured by poison centers and the National Vital Statistics System, or NVSS. </a:t>
            </a:r>
            <a:r>
              <a:rPr lang="en-US" dirty="0" smtClean="0"/>
              <a:t>Poison</a:t>
            </a:r>
            <a:r>
              <a:rPr lang="en-US" baseline="0" dirty="0" smtClean="0"/>
              <a:t> center deaths number about 5-10% of the opioid deaths reported to NVSS. One concern for poison center data involves opioid overdose die in the field and a poison center is never called. </a:t>
            </a:r>
            <a:r>
              <a:rPr lang="en-US" dirty="0" smtClean="0"/>
              <a:t>So the question is whether poison center mortality rates are a reasonable sample of the total number of deaths in the United States.</a:t>
            </a:r>
            <a:endParaRPr lang="en-US" dirty="0"/>
          </a:p>
          <a:p>
            <a:endParaRPr lang="en-US" dirty="0"/>
          </a:p>
          <a:p>
            <a:r>
              <a:rPr lang="en-US" dirty="0" smtClean="0"/>
              <a:t>This slide shows that correlation</a:t>
            </a:r>
            <a:r>
              <a:rPr lang="en-US" baseline="0" dirty="0" smtClean="0"/>
              <a:t> for the NVSS category of Natural and Semisynthetic Opioids, which is the category containing the ER/LA REMS drugs, and poison centers was good with a correlation coefficient of 0.67.</a:t>
            </a:r>
          </a:p>
          <a:p>
            <a:endParaRPr lang="en-US" dirty="0" smtClean="0"/>
          </a:p>
          <a:p>
            <a:r>
              <a:rPr lang="en-US" dirty="0" smtClean="0"/>
              <a:t>One challenge is</a:t>
            </a:r>
            <a:r>
              <a:rPr lang="en-US" baseline="0" dirty="0" smtClean="0"/>
              <a:t> that </a:t>
            </a:r>
            <a:r>
              <a:rPr lang="en-US" dirty="0" smtClean="0"/>
              <a:t>NVSS does not report the </a:t>
            </a:r>
            <a:r>
              <a:rPr lang="en-US" u="sng" dirty="0"/>
              <a:t>specific product </a:t>
            </a:r>
            <a:r>
              <a:rPr lang="en-US" dirty="0" smtClean="0"/>
              <a:t>involved</a:t>
            </a:r>
            <a:r>
              <a:rPr lang="en-US" dirty="0"/>
              <a:t>. </a:t>
            </a:r>
            <a:r>
              <a:rPr lang="en-US" dirty="0" smtClean="0"/>
              <a:t>Therefore it cannot analyze</a:t>
            </a:r>
            <a:r>
              <a:rPr lang="en-US" baseline="0" dirty="0" smtClean="0"/>
              <a:t> </a:t>
            </a:r>
            <a:r>
              <a:rPr lang="en-US" dirty="0" smtClean="0"/>
              <a:t>the ER/LA REMS drugs alone. Poison</a:t>
            </a:r>
            <a:r>
              <a:rPr lang="en-US" baseline="0" dirty="0" smtClean="0"/>
              <a:t> center data, while only a sample of total deaths, allows us to identify specific products and therefore we can identify the ER/LA REMS group of drugs.</a:t>
            </a:r>
          </a:p>
        </p:txBody>
      </p:sp>
      <p:sp>
        <p:nvSpPr>
          <p:cNvPr id="4" name="Slide Number Placeholder 3"/>
          <p:cNvSpPr>
            <a:spLocks noGrp="1"/>
          </p:cNvSpPr>
          <p:nvPr>
            <p:ph type="sldNum" sz="quarter" idx="10"/>
          </p:nvPr>
        </p:nvSpPr>
        <p:spPr/>
        <p:txBody>
          <a:bodyPr/>
          <a:lstStyle/>
          <a:p>
            <a:fld id="{3E52E9A8-CA75-4C05-8C37-E4D56D78C0AA}" type="slidenum">
              <a:rPr lang="en-US" smtClean="0"/>
              <a:t>21</a:t>
            </a:fld>
            <a:endParaRPr lang="en-US" dirty="0"/>
          </a:p>
        </p:txBody>
      </p:sp>
    </p:spTree>
    <p:extLst>
      <p:ext uri="{BB962C8B-B14F-4D97-AF65-F5344CB8AC3E}">
        <p14:creationId xmlns:p14="http://schemas.microsoft.com/office/powerpoint/2010/main" val="116108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effect on</a:t>
            </a:r>
            <a:r>
              <a:rPr lang="en-US" baseline="0" dirty="0" smtClean="0"/>
              <a:t> the natural/semisyntetic category when we take out the heroin and synthetics co-exposures, roughly a 10% reduction since 2011.</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22</a:t>
            </a:fld>
            <a:endParaRPr lang="en-US" dirty="0"/>
          </a:p>
        </p:txBody>
      </p:sp>
    </p:spTree>
    <p:extLst>
      <p:ext uri="{BB962C8B-B14F-4D97-AF65-F5344CB8AC3E}">
        <p14:creationId xmlns:p14="http://schemas.microsoft.com/office/powerpoint/2010/main" val="34897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investigators</a:t>
            </a:r>
            <a:r>
              <a:rPr lang="en-US" baseline="0" dirty="0" smtClean="0"/>
              <a:t> are reporting similar results. Explain the slide</a:t>
            </a:r>
          </a:p>
          <a:p>
            <a:endParaRPr lang="en-US" baseline="0" dirty="0" smtClean="0"/>
          </a:p>
          <a:p>
            <a:r>
              <a:rPr lang="en-US" baseline="0" dirty="0" smtClean="0"/>
              <a:t>The issues are rapidly changing from </a:t>
            </a:r>
            <a:r>
              <a:rPr lang="en-US" u="sng" baseline="0" dirty="0" smtClean="0"/>
              <a:t>prescription</a:t>
            </a:r>
            <a:r>
              <a:rPr lang="en-US" baseline="0" dirty="0" smtClean="0"/>
              <a:t> drug abuse to opioid abuse in general.</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23</a:t>
            </a:fld>
            <a:endParaRPr lang="en-US" dirty="0"/>
          </a:p>
        </p:txBody>
      </p:sp>
    </p:spTree>
    <p:extLst>
      <p:ext uri="{BB962C8B-B14F-4D97-AF65-F5344CB8AC3E}">
        <p14:creationId xmlns:p14="http://schemas.microsoft.com/office/powerpoint/2010/main" val="2083355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24</a:t>
            </a:fld>
            <a:endParaRPr lang="en-US" dirty="0"/>
          </a:p>
        </p:txBody>
      </p:sp>
    </p:spTree>
    <p:extLst>
      <p:ext uri="{BB962C8B-B14F-4D97-AF65-F5344CB8AC3E}">
        <p14:creationId xmlns:p14="http://schemas.microsoft.com/office/powerpoint/2010/main" val="7309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25</a:t>
            </a:fld>
            <a:endParaRPr lang="en-US" dirty="0"/>
          </a:p>
        </p:txBody>
      </p:sp>
    </p:spTree>
    <p:extLst>
      <p:ext uri="{BB962C8B-B14F-4D97-AF65-F5344CB8AC3E}">
        <p14:creationId xmlns:p14="http://schemas.microsoft.com/office/powerpoint/2010/main" val="84892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26</a:t>
            </a:fld>
            <a:endParaRPr lang="en-US" dirty="0"/>
          </a:p>
        </p:txBody>
      </p:sp>
    </p:spTree>
    <p:extLst>
      <p:ext uri="{BB962C8B-B14F-4D97-AF65-F5344CB8AC3E}">
        <p14:creationId xmlns:p14="http://schemas.microsoft.com/office/powerpoint/2010/main" val="1546466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1697" indent="-285268">
              <a:defRPr>
                <a:solidFill>
                  <a:schemeClr val="tx1"/>
                </a:solidFill>
                <a:latin typeface="Arial" charset="0"/>
                <a:cs typeface="Arial" charset="0"/>
              </a:defRPr>
            </a:lvl2pPr>
            <a:lvl3pPr marL="1141073" indent="-228214">
              <a:defRPr>
                <a:solidFill>
                  <a:schemeClr val="tx1"/>
                </a:solidFill>
                <a:latin typeface="Arial" charset="0"/>
                <a:cs typeface="Arial" charset="0"/>
              </a:defRPr>
            </a:lvl3pPr>
            <a:lvl4pPr marL="1597503" indent="-228214">
              <a:defRPr>
                <a:solidFill>
                  <a:schemeClr val="tx1"/>
                </a:solidFill>
                <a:latin typeface="Arial" charset="0"/>
                <a:cs typeface="Arial" charset="0"/>
              </a:defRPr>
            </a:lvl4pPr>
            <a:lvl5pPr marL="2053932" indent="-228214">
              <a:defRPr>
                <a:solidFill>
                  <a:schemeClr val="tx1"/>
                </a:solidFill>
                <a:latin typeface="Arial" charset="0"/>
                <a:cs typeface="Arial" charset="0"/>
              </a:defRPr>
            </a:lvl5pPr>
            <a:lvl6pPr marL="2510362" indent="-228214" eaLnBrk="0" fontAlgn="base" hangingPunct="0">
              <a:spcBef>
                <a:spcPct val="0"/>
              </a:spcBef>
              <a:spcAft>
                <a:spcPct val="0"/>
              </a:spcAft>
              <a:defRPr>
                <a:solidFill>
                  <a:schemeClr val="tx1"/>
                </a:solidFill>
                <a:latin typeface="Arial" charset="0"/>
                <a:cs typeface="Arial" charset="0"/>
              </a:defRPr>
            </a:lvl6pPr>
            <a:lvl7pPr marL="2966790" indent="-228214" eaLnBrk="0" fontAlgn="base" hangingPunct="0">
              <a:spcBef>
                <a:spcPct val="0"/>
              </a:spcBef>
              <a:spcAft>
                <a:spcPct val="0"/>
              </a:spcAft>
              <a:defRPr>
                <a:solidFill>
                  <a:schemeClr val="tx1"/>
                </a:solidFill>
                <a:latin typeface="Arial" charset="0"/>
                <a:cs typeface="Arial" charset="0"/>
              </a:defRPr>
            </a:lvl7pPr>
            <a:lvl8pPr marL="3423219" indent="-228214" eaLnBrk="0" fontAlgn="base" hangingPunct="0">
              <a:spcBef>
                <a:spcPct val="0"/>
              </a:spcBef>
              <a:spcAft>
                <a:spcPct val="0"/>
              </a:spcAft>
              <a:defRPr>
                <a:solidFill>
                  <a:schemeClr val="tx1"/>
                </a:solidFill>
                <a:latin typeface="Arial" charset="0"/>
                <a:cs typeface="Arial" charset="0"/>
              </a:defRPr>
            </a:lvl8pPr>
            <a:lvl9pPr marL="3879649" indent="-228214" eaLnBrk="0" fontAlgn="base" hangingPunct="0">
              <a:spcBef>
                <a:spcPct val="0"/>
              </a:spcBef>
              <a:spcAft>
                <a:spcPct val="0"/>
              </a:spcAft>
              <a:defRPr>
                <a:solidFill>
                  <a:schemeClr val="tx1"/>
                </a:solidFill>
                <a:latin typeface="Arial" charset="0"/>
                <a:cs typeface="Arial" charset="0"/>
              </a:defRPr>
            </a:lvl9pPr>
          </a:lstStyle>
          <a:p>
            <a:fld id="{1E531259-091B-45C5-9CD4-0FFF333057A0}" type="slidenum">
              <a:rPr lang="en-US" altLang="en-US" smtClean="0">
                <a:latin typeface="Calibri" pitchFamily="34" charset="0"/>
              </a:rPr>
              <a:pPr/>
              <a:t>27</a:t>
            </a:fld>
            <a:endParaRPr lang="en-US" altLang="en-US" dirty="0"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1697" indent="-285268">
              <a:defRPr>
                <a:solidFill>
                  <a:schemeClr val="tx1"/>
                </a:solidFill>
                <a:latin typeface="Arial" charset="0"/>
                <a:cs typeface="Arial" charset="0"/>
              </a:defRPr>
            </a:lvl2pPr>
            <a:lvl3pPr marL="1141073" indent="-228214">
              <a:defRPr>
                <a:solidFill>
                  <a:schemeClr val="tx1"/>
                </a:solidFill>
                <a:latin typeface="Arial" charset="0"/>
                <a:cs typeface="Arial" charset="0"/>
              </a:defRPr>
            </a:lvl3pPr>
            <a:lvl4pPr marL="1597503" indent="-228214">
              <a:defRPr>
                <a:solidFill>
                  <a:schemeClr val="tx1"/>
                </a:solidFill>
                <a:latin typeface="Arial" charset="0"/>
                <a:cs typeface="Arial" charset="0"/>
              </a:defRPr>
            </a:lvl4pPr>
            <a:lvl5pPr marL="2053932" indent="-228214">
              <a:defRPr>
                <a:solidFill>
                  <a:schemeClr val="tx1"/>
                </a:solidFill>
                <a:latin typeface="Arial" charset="0"/>
                <a:cs typeface="Arial" charset="0"/>
              </a:defRPr>
            </a:lvl5pPr>
            <a:lvl6pPr marL="2510362" indent="-228214" eaLnBrk="0" fontAlgn="base" hangingPunct="0">
              <a:spcBef>
                <a:spcPct val="0"/>
              </a:spcBef>
              <a:spcAft>
                <a:spcPct val="0"/>
              </a:spcAft>
              <a:defRPr>
                <a:solidFill>
                  <a:schemeClr val="tx1"/>
                </a:solidFill>
                <a:latin typeface="Arial" charset="0"/>
                <a:cs typeface="Arial" charset="0"/>
              </a:defRPr>
            </a:lvl6pPr>
            <a:lvl7pPr marL="2966790" indent="-228214" eaLnBrk="0" fontAlgn="base" hangingPunct="0">
              <a:spcBef>
                <a:spcPct val="0"/>
              </a:spcBef>
              <a:spcAft>
                <a:spcPct val="0"/>
              </a:spcAft>
              <a:defRPr>
                <a:solidFill>
                  <a:schemeClr val="tx1"/>
                </a:solidFill>
                <a:latin typeface="Arial" charset="0"/>
                <a:cs typeface="Arial" charset="0"/>
              </a:defRPr>
            </a:lvl7pPr>
            <a:lvl8pPr marL="3423219" indent="-228214" eaLnBrk="0" fontAlgn="base" hangingPunct="0">
              <a:spcBef>
                <a:spcPct val="0"/>
              </a:spcBef>
              <a:spcAft>
                <a:spcPct val="0"/>
              </a:spcAft>
              <a:defRPr>
                <a:solidFill>
                  <a:schemeClr val="tx1"/>
                </a:solidFill>
                <a:latin typeface="Arial" charset="0"/>
                <a:cs typeface="Arial" charset="0"/>
              </a:defRPr>
            </a:lvl8pPr>
            <a:lvl9pPr marL="3879649" indent="-228214" eaLnBrk="0" fontAlgn="base" hangingPunct="0">
              <a:spcBef>
                <a:spcPct val="0"/>
              </a:spcBef>
              <a:spcAft>
                <a:spcPct val="0"/>
              </a:spcAft>
              <a:defRPr>
                <a:solidFill>
                  <a:schemeClr val="tx1"/>
                </a:solidFill>
                <a:latin typeface="Arial" charset="0"/>
                <a:cs typeface="Arial" charset="0"/>
              </a:defRPr>
            </a:lvl9pPr>
          </a:lstStyle>
          <a:p>
            <a:fld id="{C8728B12-A658-4453-9879-27C7BA5C6D7C}" type="slidenum">
              <a:rPr lang="en-US" altLang="en-US" smtClean="0">
                <a:latin typeface="Calibri" pitchFamily="34" charset="0"/>
              </a:rPr>
              <a:pPr/>
              <a:t>28</a:t>
            </a:fld>
            <a:endParaRPr lang="en-US" altLang="en-US" dirty="0"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29</a:t>
            </a:fld>
            <a:endParaRPr lang="en-US" dirty="0"/>
          </a:p>
        </p:txBody>
      </p:sp>
    </p:spTree>
    <p:extLst>
      <p:ext uri="{BB962C8B-B14F-4D97-AF65-F5344CB8AC3E}">
        <p14:creationId xmlns:p14="http://schemas.microsoft.com/office/powerpoint/2010/main" val="331520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spend much time defining</a:t>
            </a:r>
            <a:r>
              <a:rPr lang="en-US" baseline="0" dirty="0" smtClean="0"/>
              <a:t> the problem, we are all aware of the epidemic of opioid deaths in the United States. </a:t>
            </a:r>
          </a:p>
          <a:p>
            <a:endParaRPr lang="en-US" baseline="0" dirty="0" smtClean="0"/>
          </a:p>
          <a:p>
            <a:r>
              <a:rPr lang="en-US" baseline="0" dirty="0" smtClean="0"/>
              <a:t>This problem is particularly tough because it constantly changes. This is a huge problem for our political and public health systems that tend to define a problem and then attack the problem. This works well for many infectious diseases. If I take handle off the pump, then I may be able to cure cholera, but this doesn’t work for opioids. </a:t>
            </a:r>
          </a:p>
          <a:p>
            <a:endParaRPr lang="en-US" baseline="0" dirty="0" smtClean="0"/>
          </a:p>
          <a:p>
            <a:r>
              <a:rPr lang="en-US" baseline="0" dirty="0" smtClean="0"/>
              <a:t>Now that I have your interest, let’s go on.</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3</a:t>
            </a:fld>
            <a:endParaRPr lang="en-US" dirty="0"/>
          </a:p>
        </p:txBody>
      </p:sp>
    </p:spTree>
    <p:extLst>
      <p:ext uri="{BB962C8B-B14F-4D97-AF65-F5344CB8AC3E}">
        <p14:creationId xmlns:p14="http://schemas.microsoft.com/office/powerpoint/2010/main" val="1315794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30</a:t>
            </a:fld>
            <a:endParaRPr lang="en-US" dirty="0"/>
          </a:p>
        </p:txBody>
      </p:sp>
    </p:spTree>
    <p:extLst>
      <p:ext uri="{BB962C8B-B14F-4D97-AF65-F5344CB8AC3E}">
        <p14:creationId xmlns:p14="http://schemas.microsoft.com/office/powerpoint/2010/main" val="194226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31</a:t>
            </a:fld>
            <a:endParaRPr lang="en-US" dirty="0"/>
          </a:p>
        </p:txBody>
      </p:sp>
    </p:spTree>
    <p:extLst>
      <p:ext uri="{BB962C8B-B14F-4D97-AF65-F5344CB8AC3E}">
        <p14:creationId xmlns:p14="http://schemas.microsoft.com/office/powerpoint/2010/main" val="4191192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32</a:t>
            </a:fld>
            <a:endParaRPr lang="en-US" dirty="0"/>
          </a:p>
        </p:txBody>
      </p:sp>
    </p:spTree>
    <p:extLst>
      <p:ext uri="{BB962C8B-B14F-4D97-AF65-F5344CB8AC3E}">
        <p14:creationId xmlns:p14="http://schemas.microsoft.com/office/powerpoint/2010/main" val="2710132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33</a:t>
            </a:fld>
            <a:endParaRPr lang="en-US" dirty="0"/>
          </a:p>
        </p:txBody>
      </p:sp>
    </p:spTree>
    <p:extLst>
      <p:ext uri="{BB962C8B-B14F-4D97-AF65-F5344CB8AC3E}">
        <p14:creationId xmlns:p14="http://schemas.microsoft.com/office/powerpoint/2010/main" val="2602774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34</a:t>
            </a:fld>
            <a:endParaRPr lang="en-US" dirty="0"/>
          </a:p>
        </p:txBody>
      </p:sp>
    </p:spTree>
    <p:extLst>
      <p:ext uri="{BB962C8B-B14F-4D97-AF65-F5344CB8AC3E}">
        <p14:creationId xmlns:p14="http://schemas.microsoft.com/office/powerpoint/2010/main" val="3848020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35</a:t>
            </a:fld>
            <a:endParaRPr lang="en-US" dirty="0"/>
          </a:p>
        </p:txBody>
      </p:sp>
    </p:spTree>
    <p:extLst>
      <p:ext uri="{BB962C8B-B14F-4D97-AF65-F5344CB8AC3E}">
        <p14:creationId xmlns:p14="http://schemas.microsoft.com/office/powerpoint/2010/main" val="13070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number of cases of INTRAVENOUS OXYCODONE abuse in Australia from 2009 to 2014. </a:t>
            </a:r>
          </a:p>
          <a:p>
            <a:endParaRPr lang="en-US" baseline="0" dirty="0" smtClean="0"/>
          </a:p>
          <a:p>
            <a:r>
              <a:rPr lang="en-US" baseline="0" dirty="0" smtClean="0"/>
              <a:t>[CLICK]</a:t>
            </a:r>
          </a:p>
          <a:p>
            <a:endParaRPr lang="en-US" baseline="0" dirty="0" smtClean="0"/>
          </a:p>
          <a:p>
            <a:r>
              <a:rPr lang="en-US" baseline="0" dirty="0" smtClean="0"/>
              <a:t>After reformulation, represented by the dotted line, cases of intravenous oxycodone abuse dropped from about 3500 per month to about ONE hundred.</a:t>
            </a:r>
          </a:p>
          <a:p>
            <a:endParaRPr lang="en-US" baseline="0" dirty="0" smtClean="0"/>
          </a:p>
          <a:p>
            <a:r>
              <a:rPr lang="en-US" baseline="0" dirty="0" smtClean="0"/>
              <a:t>[CLICK]</a:t>
            </a:r>
          </a:p>
          <a:p>
            <a:endParaRPr lang="en-US" baseline="0" dirty="0" smtClean="0"/>
          </a:p>
          <a:p>
            <a:r>
              <a:rPr lang="en-US" baseline="0" dirty="0" smtClean="0"/>
              <a:t>And the reformulated, abuse-deterrent oxycodone, shown in blue, had very few cases of IV abuse in the first few months after introduction. </a:t>
            </a:r>
          </a:p>
          <a:p>
            <a:endParaRPr lang="en-US" baseline="0" dirty="0" smtClean="0"/>
          </a:p>
          <a:p>
            <a:r>
              <a:rPr lang="en-US" baseline="0" dirty="0" smtClean="0"/>
              <a:t>[PAUSE]</a:t>
            </a:r>
          </a:p>
          <a:p>
            <a:endParaRPr lang="en-US" baseline="0" dirty="0" smtClean="0"/>
          </a:p>
          <a:p>
            <a:pPr defTabSz="922141">
              <a:defRPr/>
            </a:pPr>
            <a:r>
              <a:rPr lang="en-US" baseline="0" dirty="0" smtClean="0"/>
              <a:t>This raises another point that should be addressed….that the introduction of </a:t>
            </a:r>
            <a:r>
              <a:rPr lang="en-US" dirty="0" smtClean="0"/>
              <a:t>abuse-deterrent opioids </a:t>
            </a:r>
            <a:r>
              <a:rPr lang="en-US" baseline="0" dirty="0" smtClean="0"/>
              <a:t>might lead to an overall</a:t>
            </a:r>
            <a:r>
              <a:rPr lang="en-US" dirty="0" smtClean="0"/>
              <a:t> INcrease</a:t>
            </a:r>
            <a:r>
              <a:rPr lang="en-US" baseline="0" dirty="0" smtClean="0"/>
              <a:t> </a:t>
            </a:r>
            <a:r>
              <a:rPr lang="en-US" dirty="0" smtClean="0"/>
              <a:t>in opioid prescribing. </a:t>
            </a:r>
          </a:p>
        </p:txBody>
      </p:sp>
      <p:sp>
        <p:nvSpPr>
          <p:cNvPr id="4" name="Slide Number Placeholder 3"/>
          <p:cNvSpPr>
            <a:spLocks noGrp="1"/>
          </p:cNvSpPr>
          <p:nvPr>
            <p:ph type="sldNum" sz="quarter" idx="10"/>
          </p:nvPr>
        </p:nvSpPr>
        <p:spPr/>
        <p:txBody>
          <a:bodyPr/>
          <a:lstStyle/>
          <a:p>
            <a:fld id="{1BF16F69-E6CA-40D9-A187-C6A0851B5E3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85351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37</a:t>
            </a:fld>
            <a:endParaRPr lang="en-US" dirty="0"/>
          </a:p>
        </p:txBody>
      </p:sp>
    </p:spTree>
    <p:extLst>
      <p:ext uri="{BB962C8B-B14F-4D97-AF65-F5344CB8AC3E}">
        <p14:creationId xmlns:p14="http://schemas.microsoft.com/office/powerpoint/2010/main" val="1376209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defTabSz="921075">
              <a:defRPr/>
            </a:pPr>
            <a:fld id="{7A15DA73-56AB-48CE-84FB-239225033FF6}" type="slidenum">
              <a:rPr lang="en-US" sz="1800" kern="0">
                <a:solidFill>
                  <a:sysClr val="windowText" lastClr="000000"/>
                </a:solidFill>
              </a:rPr>
              <a:pPr defTabSz="921075">
                <a:defRPr/>
              </a:pPr>
              <a:t>38</a:t>
            </a:fld>
            <a:endParaRPr lang="en-US" sz="1800" kern="0" dirty="0">
              <a:solidFill>
                <a:sysClr val="windowText" lastClr="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39</a:t>
            </a:fld>
            <a:endParaRPr lang="en-US" dirty="0"/>
          </a:p>
        </p:txBody>
      </p:sp>
    </p:spTree>
    <p:extLst>
      <p:ext uri="{BB962C8B-B14F-4D97-AF65-F5344CB8AC3E}">
        <p14:creationId xmlns:p14="http://schemas.microsoft.com/office/powerpoint/2010/main" val="427320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Every analysis and discussion that we have about prescription drug abuse has underlying assumptions. A fundamental concept in causation is biological plausibility.</a:t>
            </a:r>
          </a:p>
          <a:p>
            <a:endParaRPr lang="en-US" altLang="en-US" sz="1100" dirty="0"/>
          </a:p>
          <a:p>
            <a:r>
              <a:rPr lang="en-US" altLang="en-US" sz="1100" dirty="0"/>
              <a:t>A small percentage of persons treated appropriately for their pain will develop abuse and in some cases the outcomes of overdose, addiction or death. I’m going to focus on persons in pain today although I think similar considerations apply to the recreational abuser.</a:t>
            </a:r>
          </a:p>
          <a:p>
            <a:r>
              <a:rPr lang="en-US" altLang="en-US" sz="1100" dirty="0"/>
              <a:t> </a:t>
            </a:r>
          </a:p>
          <a:p>
            <a:r>
              <a:rPr lang="en-US" altLang="en-US" sz="1100" dirty="0"/>
              <a:t>Now, what happens between this initial exposure and these outcomes?</a:t>
            </a:r>
          </a:p>
          <a:p>
            <a:r>
              <a:rPr lang="en-US" altLang="en-US" sz="1100" dirty="0"/>
              <a:t>[CLICK]</a:t>
            </a:r>
          </a:p>
          <a:p>
            <a:r>
              <a:rPr lang="en-US" altLang="en-US" sz="1100" dirty="0"/>
              <a:t>Most people start by swallowing intact pills. For those so inclined, it is a short step to chewing and swallowing the drug and then crushing and swallowing the drug. This speeds up absorption and gives them a faster high. </a:t>
            </a:r>
          </a:p>
          <a:p>
            <a:r>
              <a:rPr lang="en-US" altLang="en-US" sz="1100" dirty="0"/>
              <a:t>[CLICK]</a:t>
            </a:r>
          </a:p>
          <a:p>
            <a:r>
              <a:rPr lang="en-US" altLang="en-US" sz="1100" dirty="0"/>
              <a:t>A small percentage will go on snorting and injection for the same reasons.</a:t>
            </a:r>
          </a:p>
          <a:p>
            <a:r>
              <a:rPr lang="en-US" altLang="en-US" sz="1100" dirty="0"/>
              <a:t>[CLICK]</a:t>
            </a:r>
          </a:p>
          <a:p>
            <a:r>
              <a:rPr lang="en-US" altLang="en-US" sz="1100" dirty="0"/>
              <a:t>Importantly, users often switch back and forth between products and routes of use. </a:t>
            </a:r>
          </a:p>
          <a:p>
            <a:r>
              <a:rPr lang="en-US" altLang="en-US" sz="1100" dirty="0"/>
              <a:t>[CLICK]</a:t>
            </a:r>
          </a:p>
          <a:p>
            <a:r>
              <a:rPr lang="en-US" altLang="en-US" sz="1100" dirty="0"/>
              <a:t>All 3 of these routes can produce the outcomes of overdose, addiction or death - and for INTRAVENOUS abuse, the long-term consequences of HIV and Hepatitis C. </a:t>
            </a:r>
          </a:p>
          <a:p>
            <a:r>
              <a:rPr lang="en-US" altLang="en-US" sz="1100" dirty="0"/>
              <a:t> </a:t>
            </a:r>
          </a:p>
          <a:p>
            <a:r>
              <a:rPr lang="en-US" altLang="en-US" sz="1100" dirty="0"/>
              <a:t>So, over the past 30 years, we have filled a large balloon with persons who develop abuse behaviors.</a:t>
            </a:r>
            <a:endParaRPr lang="en-US" altLang="en-US" dirty="0" smtClean="0"/>
          </a:p>
        </p:txBody>
      </p:sp>
      <p:sp>
        <p:nvSpPr>
          <p:cNvPr id="4" name="Slide Number Placeholder 3"/>
          <p:cNvSpPr>
            <a:spLocks noGrp="1"/>
          </p:cNvSpPr>
          <p:nvPr>
            <p:ph type="sldNum" sz="quarter" idx="5"/>
          </p:nvPr>
        </p:nvSpPr>
        <p:spPr/>
        <p:txBody>
          <a:bodyPr/>
          <a:lstStyle/>
          <a:p>
            <a:pPr defTabSz="921075">
              <a:defRPr/>
            </a:pPr>
            <a:fld id="{EC6F0B97-69D3-4767-8EC0-B23FB9A1014E}" type="slidenum">
              <a:rPr lang="en-US" sz="1800" kern="0">
                <a:solidFill>
                  <a:sysClr val="windowText" lastClr="000000"/>
                </a:solidFill>
              </a:rPr>
              <a:pPr defTabSz="921075">
                <a:defRPr/>
              </a:pPr>
              <a:t>4</a:t>
            </a:fld>
            <a:endParaRPr lang="en-US" sz="1800" kern="0" dirty="0">
              <a:solidFill>
                <a:sysClr val="windowText" lastClr="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40</a:t>
            </a:fld>
            <a:endParaRPr lang="en-US" dirty="0"/>
          </a:p>
        </p:txBody>
      </p:sp>
    </p:spTree>
    <p:extLst>
      <p:ext uri="{BB962C8B-B14F-4D97-AF65-F5344CB8AC3E}">
        <p14:creationId xmlns:p14="http://schemas.microsoft.com/office/powerpoint/2010/main" val="1094823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 I’d like to take</a:t>
            </a:r>
            <a:r>
              <a:rPr lang="en-US" baseline="0" dirty="0" smtClean="0"/>
              <a:t> another hot topic – heroin.</a:t>
            </a:r>
          </a:p>
          <a:p>
            <a:endParaRPr lang="en-US" baseline="0" dirty="0" smtClean="0"/>
          </a:p>
          <a:p>
            <a:r>
              <a:rPr lang="en-US" dirty="0" smtClean="0"/>
              <a:t>First thing to say – you need to read this paper</a:t>
            </a:r>
            <a:endParaRPr lang="en-US" dirty="0"/>
          </a:p>
        </p:txBody>
      </p:sp>
      <p:sp>
        <p:nvSpPr>
          <p:cNvPr id="4" name="Slide Number Placeholder 3"/>
          <p:cNvSpPr>
            <a:spLocks noGrp="1"/>
          </p:cNvSpPr>
          <p:nvPr>
            <p:ph type="sldNum" sz="quarter" idx="10"/>
          </p:nvPr>
        </p:nvSpPr>
        <p:spPr/>
        <p:txBody>
          <a:bodyPr/>
          <a:lstStyle/>
          <a:p>
            <a:fld id="{3ABA4C07-B76C-4AE5-9472-A53B576C46C3}" type="slidenum">
              <a:rPr lang="en-US" smtClean="0"/>
              <a:t>41</a:t>
            </a:fld>
            <a:endParaRPr lang="en-US" dirty="0"/>
          </a:p>
        </p:txBody>
      </p:sp>
    </p:spTree>
    <p:extLst>
      <p:ext uri="{BB962C8B-B14F-4D97-AF65-F5344CB8AC3E}">
        <p14:creationId xmlns:p14="http://schemas.microsoft.com/office/powerpoint/2010/main" val="4092413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you will be aware of this paper. It shows…</a:t>
            </a:r>
          </a:p>
          <a:p>
            <a:endParaRPr lang="en-US" baseline="0" dirty="0" smtClean="0"/>
          </a:p>
          <a:p>
            <a:r>
              <a:rPr lang="en-US" baseline="0" dirty="0" smtClean="0"/>
              <a:t>It’s a bit misleading because it present OxyContin in isolation. There are many other factors…</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42</a:t>
            </a:fld>
            <a:endParaRPr lang="en-US" dirty="0"/>
          </a:p>
        </p:txBody>
      </p:sp>
    </p:spTree>
    <p:extLst>
      <p:ext uri="{BB962C8B-B14F-4D97-AF65-F5344CB8AC3E}">
        <p14:creationId xmlns:p14="http://schemas.microsoft.com/office/powerpoint/2010/main" val="1211104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Basically, the theory is that if the balloon represents </a:t>
            </a:r>
            <a:r>
              <a:rPr lang="en-US" altLang="en-US" sz="1100" u="sng" dirty="0"/>
              <a:t>prescription</a:t>
            </a:r>
            <a:r>
              <a:rPr lang="en-US" altLang="en-US" sz="1100" dirty="0"/>
              <a:t> drug abuse, one way out is to switch to heroin. </a:t>
            </a:r>
            <a:endParaRPr lang="en-US" altLang="en-US" dirty="0" smtClean="0"/>
          </a:p>
        </p:txBody>
      </p:sp>
      <p:sp>
        <p:nvSpPr>
          <p:cNvPr id="4" name="Slide Number Placeholder 3"/>
          <p:cNvSpPr>
            <a:spLocks noGrp="1"/>
          </p:cNvSpPr>
          <p:nvPr>
            <p:ph type="sldNum" sz="quarter" idx="5"/>
          </p:nvPr>
        </p:nvSpPr>
        <p:spPr/>
        <p:txBody>
          <a:bodyPr/>
          <a:lstStyle/>
          <a:p>
            <a:pPr defTabSz="921075">
              <a:defRPr/>
            </a:pPr>
            <a:fld id="{EC6F0B97-69D3-4767-8EC0-B23FB9A1014E}" type="slidenum">
              <a:rPr lang="en-US" sz="1800" kern="0">
                <a:solidFill>
                  <a:sysClr val="windowText" lastClr="000000"/>
                </a:solidFill>
              </a:rPr>
              <a:pPr defTabSz="921075">
                <a:defRPr/>
              </a:pPr>
              <a:t>43</a:t>
            </a:fld>
            <a:endParaRPr lang="en-US" sz="1800" kern="0" dirty="0">
              <a:solidFill>
                <a:sysClr val="windowText" lastClr="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a:t>
            </a:r>
            <a:r>
              <a:rPr lang="en-US" baseline="0" dirty="0" smtClean="0"/>
              <a:t> are other potential explanations</a:t>
            </a:r>
            <a:endParaRPr lang="en-US" dirty="0"/>
          </a:p>
        </p:txBody>
      </p:sp>
      <p:sp>
        <p:nvSpPr>
          <p:cNvPr id="4" name="Slide Number Placeholder 3"/>
          <p:cNvSpPr>
            <a:spLocks noGrp="1"/>
          </p:cNvSpPr>
          <p:nvPr>
            <p:ph type="sldNum" sz="quarter" idx="10"/>
          </p:nvPr>
        </p:nvSpPr>
        <p:spPr/>
        <p:txBody>
          <a:bodyPr/>
          <a:lstStyle/>
          <a:p>
            <a:fld id="{63661A3F-1025-4DE5-AFC2-5B433FA4DABF}" type="slidenum">
              <a:rPr lang="en-US" smtClean="0"/>
              <a:t>44</a:t>
            </a:fld>
            <a:endParaRPr lang="en-US" dirty="0"/>
          </a:p>
        </p:txBody>
      </p:sp>
    </p:spTree>
    <p:extLst>
      <p:ext uri="{BB962C8B-B14F-4D97-AF65-F5344CB8AC3E}">
        <p14:creationId xmlns:p14="http://schemas.microsoft.com/office/powerpoint/2010/main" val="1999093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honestly don’t think so. Here is my reasoning. The vast majority of people who end up using heroin have a long track record. </a:t>
            </a:r>
          </a:p>
          <a:p>
            <a:endParaRPr lang="en-US" baseline="0" dirty="0" smtClean="0"/>
          </a:p>
          <a:p>
            <a:r>
              <a:rPr lang="en-US" baseline="0" dirty="0" smtClean="0"/>
              <a:t>They typically started with alcohol, then abused marijuana and, often, other drugs as well. At some point they are make a conscious decision on whether to try an opioid.  They make this decision similar to consumers of other products – availability, cost and in the case of drug abuse – setting. </a:t>
            </a:r>
          </a:p>
          <a:p>
            <a:endParaRPr lang="en-US" baseline="0" dirty="0" smtClean="0"/>
          </a:p>
          <a:p>
            <a:r>
              <a:rPr lang="en-US" baseline="0" dirty="0" smtClean="0"/>
              <a:t>Thus, the so-called push to heroin is actually a pull. Heroin is just the most available and cheapest form of opioid available today. </a:t>
            </a:r>
          </a:p>
        </p:txBody>
      </p:sp>
      <p:sp>
        <p:nvSpPr>
          <p:cNvPr id="4" name="Slide Number Placeholder 3"/>
          <p:cNvSpPr>
            <a:spLocks noGrp="1"/>
          </p:cNvSpPr>
          <p:nvPr>
            <p:ph type="sldNum" sz="quarter" idx="10"/>
          </p:nvPr>
        </p:nvSpPr>
        <p:spPr/>
        <p:txBody>
          <a:bodyPr/>
          <a:lstStyle/>
          <a:p>
            <a:fld id="{1BF16F69-E6CA-40D9-A187-C6A0851B5E3B}" type="slidenum">
              <a:rPr lang="en-US" smtClean="0"/>
              <a:pPr/>
              <a:t>45</a:t>
            </a:fld>
            <a:endParaRPr lang="en-US" dirty="0"/>
          </a:p>
        </p:txBody>
      </p:sp>
    </p:spTree>
    <p:extLst>
      <p:ext uri="{BB962C8B-B14F-4D97-AF65-F5344CB8AC3E}">
        <p14:creationId xmlns:p14="http://schemas.microsoft.com/office/powerpoint/2010/main" val="553628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661A3F-1025-4DE5-AFC2-5B433FA4DABF}" type="slidenum">
              <a:rPr lang="en-US" smtClean="0"/>
              <a:t>46</a:t>
            </a:fld>
            <a:endParaRPr lang="en-US" dirty="0"/>
          </a:p>
        </p:txBody>
      </p:sp>
    </p:spTree>
    <p:extLst>
      <p:ext uri="{BB962C8B-B14F-4D97-AF65-F5344CB8AC3E}">
        <p14:creationId xmlns:p14="http://schemas.microsoft.com/office/powerpoint/2010/main" val="111053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Every analysis and discussion that we have about prescription drug abuse has underlying assumptions. A fundamental concept in causation is biological plausibility.</a:t>
            </a:r>
          </a:p>
          <a:p>
            <a:endParaRPr lang="en-US" altLang="en-US" sz="1100" dirty="0"/>
          </a:p>
          <a:p>
            <a:r>
              <a:rPr lang="en-US" altLang="en-US" sz="1100" dirty="0"/>
              <a:t>A small percentage of persons treated appropriately for their pain will develop abuse and in some cases the outcomes of overdose, addiction or death. I’m going to focus on persons in pain today although I think similar considerations apply to the recreational abuser.</a:t>
            </a:r>
          </a:p>
          <a:p>
            <a:r>
              <a:rPr lang="en-US" altLang="en-US" sz="1100" dirty="0"/>
              <a:t> </a:t>
            </a:r>
          </a:p>
          <a:p>
            <a:r>
              <a:rPr lang="en-US" altLang="en-US" sz="1100" dirty="0"/>
              <a:t>Now, what happens between this initial exposure and these outcomes?</a:t>
            </a:r>
          </a:p>
          <a:p>
            <a:r>
              <a:rPr lang="en-US" altLang="en-US" sz="1100" dirty="0"/>
              <a:t>[CLICK]</a:t>
            </a:r>
          </a:p>
          <a:p>
            <a:r>
              <a:rPr lang="en-US" altLang="en-US" sz="1100" dirty="0"/>
              <a:t>Most people start by swallowing intact pills. For those so inclined, it is a short step to chewing and swallowing the drug and then crushing and swallowing the drug. This speeds up absorption and gives them a faster high. </a:t>
            </a:r>
          </a:p>
          <a:p>
            <a:r>
              <a:rPr lang="en-US" altLang="en-US" sz="1100" dirty="0"/>
              <a:t>[CLICK]</a:t>
            </a:r>
          </a:p>
          <a:p>
            <a:r>
              <a:rPr lang="en-US" altLang="en-US" sz="1100" dirty="0"/>
              <a:t>A small percentage will go on snorting and injection for the same reasons.</a:t>
            </a:r>
          </a:p>
          <a:p>
            <a:r>
              <a:rPr lang="en-US" altLang="en-US" sz="1100" dirty="0"/>
              <a:t>[CLICK]</a:t>
            </a:r>
          </a:p>
          <a:p>
            <a:r>
              <a:rPr lang="en-US" altLang="en-US" sz="1100" dirty="0"/>
              <a:t>Importantly, users often switch back and forth between products and routes of use. </a:t>
            </a:r>
          </a:p>
          <a:p>
            <a:r>
              <a:rPr lang="en-US" altLang="en-US" sz="1100" dirty="0"/>
              <a:t>[CLICK]</a:t>
            </a:r>
          </a:p>
          <a:p>
            <a:r>
              <a:rPr lang="en-US" altLang="en-US" sz="1100" dirty="0"/>
              <a:t>All 3 of these routes can produce the outcomes of overdose, addiction or death - and for INTRAVENOUS abuse, the long-term consequences of HIV and Hepatitis C. </a:t>
            </a:r>
          </a:p>
          <a:p>
            <a:r>
              <a:rPr lang="en-US" altLang="en-US" sz="1100" dirty="0"/>
              <a:t> </a:t>
            </a:r>
          </a:p>
          <a:p>
            <a:r>
              <a:rPr lang="en-US" altLang="en-US" sz="1100" dirty="0"/>
              <a:t>So, over the past 30 years, we have filled a large balloon with persons who develop abuse behaviors.</a:t>
            </a:r>
            <a:endParaRPr lang="en-US" altLang="en-US" dirty="0" smtClean="0"/>
          </a:p>
        </p:txBody>
      </p:sp>
      <p:sp>
        <p:nvSpPr>
          <p:cNvPr id="4" name="Slide Number Placeholder 3"/>
          <p:cNvSpPr>
            <a:spLocks noGrp="1"/>
          </p:cNvSpPr>
          <p:nvPr>
            <p:ph type="sldNum" sz="quarter" idx="5"/>
          </p:nvPr>
        </p:nvSpPr>
        <p:spPr/>
        <p:txBody>
          <a:bodyPr/>
          <a:lstStyle/>
          <a:p>
            <a:pPr defTabSz="921075">
              <a:defRPr/>
            </a:pPr>
            <a:fld id="{85569F7D-3A3D-4B12-AF52-38A2C80C690D}" type="slidenum">
              <a:rPr lang="en-US" sz="1800" kern="0">
                <a:solidFill>
                  <a:sysClr val="windowText" lastClr="000000"/>
                </a:solidFill>
              </a:rPr>
              <a:pPr defTabSz="921075">
                <a:defRPr/>
              </a:pPr>
              <a:t>5</a:t>
            </a:fld>
            <a:endParaRPr lang="en-US" sz="1800" kern="0" dirty="0">
              <a:solidFill>
                <a:sysClr val="windowText" lastClr="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 how can</a:t>
            </a:r>
            <a:r>
              <a:rPr lang="en-US" altLang="en-US" baseline="0" dirty="0" smtClean="0"/>
              <a:t> we measure these things? </a:t>
            </a:r>
            <a:r>
              <a:rPr lang="en-US" altLang="en-US" dirty="0" smtClean="0"/>
              <a:t>Postmarketing surveillance is always</a:t>
            </a:r>
            <a:r>
              <a:rPr lang="en-US" altLang="en-US" baseline="0" dirty="0" smtClean="0"/>
              <a:t> difficult because one can’t control the variables. But it is particularly difficult for substances of abuse because the abuser is actively trying to avoid detection.</a:t>
            </a:r>
          </a:p>
          <a:p>
            <a:endParaRPr lang="en-US" altLang="en-US" baseline="0" dirty="0" smtClean="0"/>
          </a:p>
          <a:p>
            <a:r>
              <a:rPr lang="en-US" altLang="en-US" baseline="0" dirty="0" smtClean="0"/>
              <a:t>Furthermore in the case of opioids there are the additional complications tremendous variation of abuse practices and the ease by which a person can simply switch between opioid drugs, both licit and illicit. Then there are the frequent other drugs that an abuser may use to modify or improve their experience. For opioids, alprazolam is probably the most common. </a:t>
            </a:r>
          </a:p>
          <a:p>
            <a:endParaRPr lang="en-US" altLang="en-US" baseline="0" dirty="0" smtClean="0"/>
          </a:p>
          <a:p>
            <a:r>
              <a:rPr lang="en-US" altLang="en-US" baseline="0" dirty="0" smtClean="0"/>
              <a:t>Besides these general issues,  for postmarketing evaluation, we want to know the specific drug involved. Just knowing oxycodone is not enough. Is it OxyContin or is it single entity immediate release oxycodone? If possible, we want to know where the abuse occurs geographically. And of course we want to know it fast.</a:t>
            </a:r>
          </a:p>
          <a:p>
            <a:endParaRPr lang="en-US" altLang="en-US" baseline="0" dirty="0" smtClean="0"/>
          </a:p>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0" tIns="46581" rIns="93160" bIns="46581" numCol="1" anchorCtr="0" compatLnSpc="1">
            <a:prstTxWarp prst="textNoShape">
              <a:avLst/>
            </a:prstTxWarp>
          </a:bodyPr>
          <a:lstStyle>
            <a:lvl1pPr defTabSz="963573" eaLnBrk="0" hangingPunct="0">
              <a:spcBef>
                <a:spcPct val="30000"/>
              </a:spcBef>
              <a:defRPr sz="1200">
                <a:solidFill>
                  <a:schemeClr val="tx1"/>
                </a:solidFill>
                <a:latin typeface="Calibri" pitchFamily="34" charset="0"/>
              </a:defRPr>
            </a:lvl1pPr>
            <a:lvl2pPr marL="741697" indent="-285268" defTabSz="963573" eaLnBrk="0" hangingPunct="0">
              <a:spcBef>
                <a:spcPct val="30000"/>
              </a:spcBef>
              <a:defRPr sz="1200">
                <a:solidFill>
                  <a:schemeClr val="tx1"/>
                </a:solidFill>
                <a:latin typeface="Calibri" pitchFamily="34" charset="0"/>
              </a:defRPr>
            </a:lvl2pPr>
            <a:lvl3pPr marL="1142659" indent="-228214" defTabSz="963573" eaLnBrk="0" hangingPunct="0">
              <a:spcBef>
                <a:spcPct val="30000"/>
              </a:spcBef>
              <a:defRPr sz="1200">
                <a:solidFill>
                  <a:schemeClr val="tx1"/>
                </a:solidFill>
                <a:latin typeface="Calibri" pitchFamily="34" charset="0"/>
              </a:defRPr>
            </a:lvl3pPr>
            <a:lvl4pPr marL="1599088" indent="-228214" defTabSz="963573" eaLnBrk="0" hangingPunct="0">
              <a:spcBef>
                <a:spcPct val="30000"/>
              </a:spcBef>
              <a:defRPr sz="1200">
                <a:solidFill>
                  <a:schemeClr val="tx1"/>
                </a:solidFill>
                <a:latin typeface="Calibri" pitchFamily="34" charset="0"/>
              </a:defRPr>
            </a:lvl4pPr>
            <a:lvl5pPr marL="2055518" indent="-228214" defTabSz="963573" eaLnBrk="0" hangingPunct="0">
              <a:spcBef>
                <a:spcPct val="30000"/>
              </a:spcBef>
              <a:defRPr sz="1200">
                <a:solidFill>
                  <a:schemeClr val="tx1"/>
                </a:solidFill>
                <a:latin typeface="Calibri" pitchFamily="34" charset="0"/>
              </a:defRPr>
            </a:lvl5pPr>
            <a:lvl6pPr marL="2511946" indent="-228214" defTabSz="963573" eaLnBrk="0" fontAlgn="base" hangingPunct="0">
              <a:spcBef>
                <a:spcPct val="30000"/>
              </a:spcBef>
              <a:spcAft>
                <a:spcPct val="0"/>
              </a:spcAft>
              <a:defRPr sz="1200">
                <a:solidFill>
                  <a:schemeClr val="tx1"/>
                </a:solidFill>
                <a:latin typeface="Calibri" pitchFamily="34" charset="0"/>
              </a:defRPr>
            </a:lvl6pPr>
            <a:lvl7pPr marL="2968376" indent="-228214" defTabSz="963573" eaLnBrk="0" fontAlgn="base" hangingPunct="0">
              <a:spcBef>
                <a:spcPct val="30000"/>
              </a:spcBef>
              <a:spcAft>
                <a:spcPct val="0"/>
              </a:spcAft>
              <a:defRPr sz="1200">
                <a:solidFill>
                  <a:schemeClr val="tx1"/>
                </a:solidFill>
                <a:latin typeface="Calibri" pitchFamily="34" charset="0"/>
              </a:defRPr>
            </a:lvl7pPr>
            <a:lvl8pPr marL="3424805" indent="-228214" defTabSz="963573" eaLnBrk="0" fontAlgn="base" hangingPunct="0">
              <a:spcBef>
                <a:spcPct val="30000"/>
              </a:spcBef>
              <a:spcAft>
                <a:spcPct val="0"/>
              </a:spcAft>
              <a:defRPr sz="1200">
                <a:solidFill>
                  <a:schemeClr val="tx1"/>
                </a:solidFill>
                <a:latin typeface="Calibri" pitchFamily="34" charset="0"/>
              </a:defRPr>
            </a:lvl8pPr>
            <a:lvl9pPr marL="3881234" indent="-228214" defTabSz="963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12FE0F2-7400-4B1A-ABFE-9761CB023178}" type="slidenum">
              <a:rPr lang="en-US" altLang="en-US" sz="1800">
                <a:cs typeface="Arial" charset="0"/>
              </a:rPr>
              <a:pPr eaLnBrk="1" fontAlgn="base" hangingPunct="1">
                <a:spcBef>
                  <a:spcPct val="0"/>
                </a:spcBef>
                <a:spcAft>
                  <a:spcPct val="0"/>
                </a:spcAft>
              </a:pPr>
              <a:t>6</a:t>
            </a:fld>
            <a:endParaRPr lang="en-US" altLang="en-US" sz="18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do our best by examining</a:t>
            </a:r>
            <a:r>
              <a:rPr lang="en-US" altLang="en-US" baseline="0" dirty="0" smtClean="0"/>
              <a:t> the issue from multiple different angles. </a:t>
            </a:r>
          </a:p>
          <a:p>
            <a:endParaRPr lang="en-US" altLang="en-US" baseline="0" dirty="0" smtClean="0"/>
          </a:p>
          <a:p>
            <a:r>
              <a:rPr lang="en-US" altLang="en-US" baseline="0" dirty="0" smtClean="0"/>
              <a:t>Go through list – top level only </a:t>
            </a:r>
            <a:endParaRPr lang="en-US" altLang="en-US" dirty="0" smtClean="0"/>
          </a:p>
          <a:p>
            <a:r>
              <a:rPr lang="en-US" altLang="en-US" dirty="0" smtClean="0"/>
              <a:t>EXPLAIN:</a:t>
            </a:r>
          </a:p>
          <a:p>
            <a:r>
              <a:rPr lang="en-US" altLang="en-US" dirty="0" smtClean="0"/>
              <a:t>OBS:</a:t>
            </a:r>
          </a:p>
          <a:p>
            <a:r>
              <a:rPr lang="en-US" altLang="en-US" dirty="0" smtClean="0"/>
              <a:t>OUT:</a:t>
            </a:r>
          </a:p>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0" tIns="46581" rIns="93160" bIns="46581" numCol="1" anchorCtr="0" compatLnSpc="1">
            <a:prstTxWarp prst="textNoShape">
              <a:avLst/>
            </a:prstTxWarp>
          </a:bodyPr>
          <a:lstStyle>
            <a:lvl1pPr defTabSz="963573" eaLnBrk="0" hangingPunct="0">
              <a:spcBef>
                <a:spcPct val="30000"/>
              </a:spcBef>
              <a:defRPr sz="1200">
                <a:solidFill>
                  <a:schemeClr val="tx1"/>
                </a:solidFill>
                <a:latin typeface="Calibri" pitchFamily="34" charset="0"/>
              </a:defRPr>
            </a:lvl1pPr>
            <a:lvl2pPr marL="741697" indent="-285268" defTabSz="963573" eaLnBrk="0" hangingPunct="0">
              <a:spcBef>
                <a:spcPct val="30000"/>
              </a:spcBef>
              <a:defRPr sz="1200">
                <a:solidFill>
                  <a:schemeClr val="tx1"/>
                </a:solidFill>
                <a:latin typeface="Calibri" pitchFamily="34" charset="0"/>
              </a:defRPr>
            </a:lvl2pPr>
            <a:lvl3pPr marL="1142659" indent="-228214" defTabSz="963573" eaLnBrk="0" hangingPunct="0">
              <a:spcBef>
                <a:spcPct val="30000"/>
              </a:spcBef>
              <a:defRPr sz="1200">
                <a:solidFill>
                  <a:schemeClr val="tx1"/>
                </a:solidFill>
                <a:latin typeface="Calibri" pitchFamily="34" charset="0"/>
              </a:defRPr>
            </a:lvl3pPr>
            <a:lvl4pPr marL="1599088" indent="-228214" defTabSz="963573" eaLnBrk="0" hangingPunct="0">
              <a:spcBef>
                <a:spcPct val="30000"/>
              </a:spcBef>
              <a:defRPr sz="1200">
                <a:solidFill>
                  <a:schemeClr val="tx1"/>
                </a:solidFill>
                <a:latin typeface="Calibri" pitchFamily="34" charset="0"/>
              </a:defRPr>
            </a:lvl4pPr>
            <a:lvl5pPr marL="2055518" indent="-228214" defTabSz="963573" eaLnBrk="0" hangingPunct="0">
              <a:spcBef>
                <a:spcPct val="30000"/>
              </a:spcBef>
              <a:defRPr sz="1200">
                <a:solidFill>
                  <a:schemeClr val="tx1"/>
                </a:solidFill>
                <a:latin typeface="Calibri" pitchFamily="34" charset="0"/>
              </a:defRPr>
            </a:lvl5pPr>
            <a:lvl6pPr marL="2511946" indent="-228214" defTabSz="963573" eaLnBrk="0" fontAlgn="base" hangingPunct="0">
              <a:spcBef>
                <a:spcPct val="30000"/>
              </a:spcBef>
              <a:spcAft>
                <a:spcPct val="0"/>
              </a:spcAft>
              <a:defRPr sz="1200">
                <a:solidFill>
                  <a:schemeClr val="tx1"/>
                </a:solidFill>
                <a:latin typeface="Calibri" pitchFamily="34" charset="0"/>
              </a:defRPr>
            </a:lvl6pPr>
            <a:lvl7pPr marL="2968376" indent="-228214" defTabSz="963573" eaLnBrk="0" fontAlgn="base" hangingPunct="0">
              <a:spcBef>
                <a:spcPct val="30000"/>
              </a:spcBef>
              <a:spcAft>
                <a:spcPct val="0"/>
              </a:spcAft>
              <a:defRPr sz="1200">
                <a:solidFill>
                  <a:schemeClr val="tx1"/>
                </a:solidFill>
                <a:latin typeface="Calibri" pitchFamily="34" charset="0"/>
              </a:defRPr>
            </a:lvl7pPr>
            <a:lvl8pPr marL="3424805" indent="-228214" defTabSz="963573" eaLnBrk="0" fontAlgn="base" hangingPunct="0">
              <a:spcBef>
                <a:spcPct val="30000"/>
              </a:spcBef>
              <a:spcAft>
                <a:spcPct val="0"/>
              </a:spcAft>
              <a:defRPr sz="1200">
                <a:solidFill>
                  <a:schemeClr val="tx1"/>
                </a:solidFill>
                <a:latin typeface="Calibri" pitchFamily="34" charset="0"/>
              </a:defRPr>
            </a:lvl8pPr>
            <a:lvl9pPr marL="3881234" indent="-228214" defTabSz="963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12FE0F2-7400-4B1A-ABFE-9761CB023178}" type="slidenum">
              <a:rPr lang="en-US" altLang="en-US" sz="1800">
                <a:cs typeface="Arial" charset="0"/>
              </a:rPr>
              <a:pPr eaLnBrk="1" fontAlgn="base" hangingPunct="1">
                <a:spcBef>
                  <a:spcPct val="0"/>
                </a:spcBef>
                <a:spcAft>
                  <a:spcPct val="0"/>
                </a:spcAft>
              </a:pPr>
              <a:t>7</a:t>
            </a:fld>
            <a:endParaRPr lang="en-US" altLang="en-US" sz="1800"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Today</a:t>
            </a:r>
            <a:r>
              <a:rPr lang="en-US" altLang="en-US" baseline="0" dirty="0" smtClean="0"/>
              <a:t> I’m going to tell where we stand right now. I’ll be focusing on a series of programs called the RADARS System, but I will be bringing in lots of other data as well because the mosaic concept applies to all data pertaining to the subject. </a:t>
            </a:r>
            <a:endParaRPr lang="en-US" altLang="en-US" dirty="0" smtClean="0"/>
          </a:p>
          <a:p>
            <a:r>
              <a:rPr lang="en-US" altLang="en-US" dirty="0" smtClean="0"/>
              <a:t>EXPLAIN:</a:t>
            </a:r>
          </a:p>
          <a:p>
            <a:r>
              <a:rPr lang="en-US" altLang="en-US" dirty="0" smtClean="0"/>
              <a:t>OBS:</a:t>
            </a:r>
          </a:p>
          <a:p>
            <a:r>
              <a:rPr lang="en-US" altLang="en-US" dirty="0" smtClean="0"/>
              <a:t>OUT:</a:t>
            </a:r>
          </a:p>
          <a:p>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1" rIns="93160" bIns="46581"/>
          <a:lstStyle>
            <a:lvl1pPr eaLnBrk="0" hangingPunct="0">
              <a:spcBef>
                <a:spcPct val="30000"/>
              </a:spcBef>
              <a:defRPr sz="1200">
                <a:solidFill>
                  <a:schemeClr val="tx1"/>
                </a:solidFill>
                <a:latin typeface="Calibri" pitchFamily="34" charset="0"/>
              </a:defRPr>
            </a:lvl1pPr>
            <a:lvl2pPr marL="742810" indent="-285697" eaLnBrk="0" hangingPunct="0">
              <a:spcBef>
                <a:spcPct val="30000"/>
              </a:spcBef>
              <a:defRPr sz="1200">
                <a:solidFill>
                  <a:schemeClr val="tx1"/>
                </a:solidFill>
                <a:latin typeface="Calibri" pitchFamily="34" charset="0"/>
              </a:defRPr>
            </a:lvl2pPr>
            <a:lvl3pPr marL="1142785" indent="-228557" eaLnBrk="0" hangingPunct="0">
              <a:spcBef>
                <a:spcPct val="30000"/>
              </a:spcBef>
              <a:defRPr sz="1200">
                <a:solidFill>
                  <a:schemeClr val="tx1"/>
                </a:solidFill>
                <a:latin typeface="Calibri" pitchFamily="34" charset="0"/>
              </a:defRPr>
            </a:lvl3pPr>
            <a:lvl4pPr marL="1599898" indent="-228557" eaLnBrk="0" hangingPunct="0">
              <a:spcBef>
                <a:spcPct val="30000"/>
              </a:spcBef>
              <a:defRPr sz="1200">
                <a:solidFill>
                  <a:schemeClr val="tx1"/>
                </a:solidFill>
                <a:latin typeface="Calibri" pitchFamily="34" charset="0"/>
              </a:defRPr>
            </a:lvl4pPr>
            <a:lvl5pPr marL="2057013" indent="-228557" eaLnBrk="0" hangingPunct="0">
              <a:spcBef>
                <a:spcPct val="30000"/>
              </a:spcBef>
              <a:defRPr sz="1200">
                <a:solidFill>
                  <a:schemeClr val="tx1"/>
                </a:solidFill>
                <a:latin typeface="Calibri" pitchFamily="34" charset="0"/>
              </a:defRPr>
            </a:lvl5pPr>
            <a:lvl6pPr marL="2514127" indent="-228557" eaLnBrk="0" fontAlgn="base" hangingPunct="0">
              <a:spcBef>
                <a:spcPct val="30000"/>
              </a:spcBef>
              <a:spcAft>
                <a:spcPct val="0"/>
              </a:spcAft>
              <a:defRPr sz="1200">
                <a:solidFill>
                  <a:schemeClr val="tx1"/>
                </a:solidFill>
                <a:latin typeface="Calibri" pitchFamily="34" charset="0"/>
              </a:defRPr>
            </a:lvl6pPr>
            <a:lvl7pPr marL="2971241" indent="-228557" eaLnBrk="0" fontAlgn="base" hangingPunct="0">
              <a:spcBef>
                <a:spcPct val="30000"/>
              </a:spcBef>
              <a:spcAft>
                <a:spcPct val="0"/>
              </a:spcAft>
              <a:defRPr sz="1200">
                <a:solidFill>
                  <a:schemeClr val="tx1"/>
                </a:solidFill>
                <a:latin typeface="Calibri" pitchFamily="34" charset="0"/>
              </a:defRPr>
            </a:lvl7pPr>
            <a:lvl8pPr marL="3428355" indent="-228557" eaLnBrk="0" fontAlgn="base" hangingPunct="0">
              <a:spcBef>
                <a:spcPct val="30000"/>
              </a:spcBef>
              <a:spcAft>
                <a:spcPct val="0"/>
              </a:spcAft>
              <a:defRPr sz="1200">
                <a:solidFill>
                  <a:schemeClr val="tx1"/>
                </a:solidFill>
                <a:latin typeface="Calibri" pitchFamily="34" charset="0"/>
              </a:defRPr>
            </a:lvl8pPr>
            <a:lvl9pPr marL="3885468" indent="-22855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422F74FA-50A1-4114-9D34-B27F51A0C5CF}" type="slidenum">
              <a:rPr lang="en-US" altLang="en-US" sz="1800">
                <a:latin typeface="Arial" charset="0"/>
              </a:rPr>
              <a:pPr eaLnBrk="1" hangingPunct="1">
                <a:spcBef>
                  <a:spcPct val="0"/>
                </a:spcBef>
                <a:defRPr/>
              </a:pPr>
              <a:t>8</a:t>
            </a:fld>
            <a:endParaRPr lang="en-US" altLang="en-US" sz="18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04" name="Slide Number Placeholder 3"/>
          <p:cNvSpPr txBox="1">
            <a:spLocks noGrp="1"/>
          </p:cNvSpPr>
          <p:nvPr/>
        </p:nvSpPr>
        <p:spPr bwMode="auto">
          <a:xfrm>
            <a:off x="3972666" y="8831898"/>
            <a:ext cx="3037734"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80" rIns="93156" bIns="46580"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A6C21681-C1B6-49DD-B07E-8BA13A8FD9F9}" type="slidenum">
              <a:rPr lang="en-US" altLang="en-US">
                <a:solidFill>
                  <a:srgbClr val="000000"/>
                </a:solidFill>
                <a:latin typeface="Times New Roman" pitchFamily="18" charset="0"/>
              </a:rPr>
              <a:pPr algn="r">
                <a:spcBef>
                  <a:spcPct val="0"/>
                </a:spcBef>
              </a:pPr>
              <a:t>9</a:t>
            </a:fld>
            <a:endParaRPr lang="en-US" altLang="en-US" dirty="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8" name="Slide Number Placeholder 7"/>
          <p:cNvSpPr>
            <a:spLocks noGrp="1"/>
          </p:cNvSpPr>
          <p:nvPr>
            <p:ph type="sldNum" sz="quarter" idx="11"/>
          </p:nvPr>
        </p:nvSpPr>
        <p:spPr/>
        <p:txBody>
          <a:bodyPr/>
          <a:lstStyle/>
          <a:p>
            <a:fld id="{F87B1C65-1C58-41E7-9E7B-AF8D752CE3C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8" name="Slide Number Placeholder 7"/>
          <p:cNvSpPr>
            <a:spLocks noGrp="1"/>
          </p:cNvSpPr>
          <p:nvPr>
            <p:ph type="sldNum" sz="quarter" idx="11"/>
          </p:nvPr>
        </p:nvSpPr>
        <p:spPr/>
        <p:txBody>
          <a:bodyPr/>
          <a:lstStyle/>
          <a:p>
            <a:fld id="{F87B1C65-1C58-41E7-9E7B-AF8D752CE3C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7B1C65-1C58-41E7-9E7B-AF8D752CE3C8}"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8" name="Slide Number Placeholder 7"/>
          <p:cNvSpPr>
            <a:spLocks noGrp="1"/>
          </p:cNvSpPr>
          <p:nvPr>
            <p:ph type="sldNum" sz="quarter" idx="11"/>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
        <p:nvSpPr>
          <p:cNvPr id="9" name="Footer Placeholder 8"/>
          <p:cNvSpPr>
            <a:spLocks noGrp="1"/>
          </p:cNvSpPr>
          <p:nvPr>
            <p:ph type="ftr" sz="quarter" idx="12"/>
          </p:nvPr>
        </p:nvSpPr>
        <p:spPr/>
        <p:txBody>
          <a:bodyPr/>
          <a:lstStyle/>
          <a:p>
            <a:endParaRPr lang="en-US" dirty="0">
              <a:solidFill>
                <a:prstClr val="white"/>
              </a:solidFill>
            </a:endParaRPr>
          </a:p>
        </p:txBody>
      </p:sp>
    </p:spTree>
    <p:extLst>
      <p:ext uri="{BB962C8B-B14F-4D97-AF65-F5344CB8AC3E}">
        <p14:creationId xmlns:p14="http://schemas.microsoft.com/office/powerpoint/2010/main" val="1123462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507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7845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414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219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6710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24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6038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698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4847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F87B1C65-1C58-41E7-9E7B-AF8D752CE3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220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7B1C65-1C58-41E7-9E7B-AF8D752CE3C8}"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4C11-BAE3-4D68-8EBA-A4D13FAA8C91}"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B1C65-1C58-41E7-9E7B-AF8D752CE3C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B2E4C11-BAE3-4D68-8EBA-A4D13FAA8C91}" type="datetimeFigureOut">
              <a:rPr lang="en-US" smtClean="0"/>
              <a:t>6/29/2017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87B1C65-1C58-41E7-9E7B-AF8D752CE3C8}"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B2E4C11-BAE3-4D68-8EBA-A4D13FAA8C91}" type="datetimeFigureOut">
              <a:rPr lang="en-US" smtClean="0"/>
              <a:t>6/29/2017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87B1C65-1C58-41E7-9E7B-AF8D752CE3C8}"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B2E4C11-BAE3-4D68-8EBA-A4D13FAA8C91}" type="datetimeFigureOut">
              <a:rPr lang="en-US" smtClean="0">
                <a:solidFill>
                  <a:prstClr val="white">
                    <a:alpha val="50000"/>
                  </a:prstClr>
                </a:solidFill>
              </a:rPr>
              <a:pPr/>
              <a:t>6/29/2017</a:t>
            </a:fld>
            <a:endParaRPr lang="en-US" dirty="0">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87B1C65-1C58-41E7-9E7B-AF8D752CE3C8}"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solidFill>
                <a:prstClr val="white"/>
              </a:solidFill>
            </a:endParaRPr>
          </a:p>
        </p:txBody>
      </p:sp>
    </p:spTree>
    <p:extLst>
      <p:ext uri="{BB962C8B-B14F-4D97-AF65-F5344CB8AC3E}">
        <p14:creationId xmlns:p14="http://schemas.microsoft.com/office/powerpoint/2010/main" val="401858322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streetrx.com/"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ffect_size"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https://en.wikipedia.org/wiki/Reproducibilit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hyperlink" Target="http://www.topsecretwriters.com/2011/06/pharmaceutical-companies-are-turning-americans-into-drug-addi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hyperlink" Target="http://www.topsecretwriters.com/2011/06/pharmaceutical-companies-are-turning-americans-into-drug-addic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315200" cy="3429000"/>
          </a:xfrm>
        </p:spPr>
        <p:txBody>
          <a:bodyPr>
            <a:normAutofit/>
          </a:bodyPr>
          <a:lstStyle/>
          <a:p>
            <a:r>
              <a:rPr lang="en-US" sz="4000" dirty="0" smtClean="0">
                <a:solidFill>
                  <a:schemeClr val="tx1"/>
                </a:solidFill>
              </a:rPr>
              <a:t>Challenges and Implications of Postmarketing Surveillance of Prescription Opioids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2800" dirty="0" smtClean="0">
                <a:solidFill>
                  <a:schemeClr val="tx1"/>
                </a:solidFill>
              </a:rPr>
              <a:t>June 29, 2017</a:t>
            </a:r>
            <a:endParaRPr lang="en-US" sz="2800" dirty="0">
              <a:solidFill>
                <a:schemeClr val="tx1"/>
              </a:solidFill>
            </a:endParaRPr>
          </a:p>
        </p:txBody>
      </p:sp>
      <p:sp>
        <p:nvSpPr>
          <p:cNvPr id="3" name="Subtitle 2"/>
          <p:cNvSpPr>
            <a:spLocks noGrp="1"/>
          </p:cNvSpPr>
          <p:nvPr>
            <p:ph type="subTitle" idx="1"/>
          </p:nvPr>
        </p:nvSpPr>
        <p:spPr>
          <a:xfrm>
            <a:off x="685800" y="4953000"/>
            <a:ext cx="7543800" cy="1358162"/>
          </a:xfrm>
        </p:spPr>
        <p:txBody>
          <a:bodyPr>
            <a:normAutofit fontScale="77500" lnSpcReduction="20000"/>
          </a:bodyPr>
          <a:lstStyle/>
          <a:p>
            <a:r>
              <a:rPr lang="en-US" dirty="0" smtClean="0"/>
              <a:t>Richard C. Dart, MD, PhD</a:t>
            </a:r>
          </a:p>
          <a:p>
            <a:r>
              <a:rPr lang="en-US" dirty="0" smtClean="0"/>
              <a:t>Director, Rocky Mountain Poison and Drug Center, Denver Health and Hospital Authority</a:t>
            </a:r>
          </a:p>
          <a:p>
            <a:r>
              <a:rPr lang="en-US" dirty="0" smtClean="0"/>
              <a:t>Professor of Emergency Medicine, University of Colorado Health Sciences Center</a:t>
            </a:r>
          </a:p>
          <a:p>
            <a:endParaRPr lang="en-US" dirty="0"/>
          </a:p>
        </p:txBody>
      </p:sp>
    </p:spTree>
    <p:extLst>
      <p:ext uri="{BB962C8B-B14F-4D97-AF65-F5344CB8AC3E}">
        <p14:creationId xmlns:p14="http://schemas.microsoft.com/office/powerpoint/2010/main" val="274105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a:xfrm>
            <a:off x="8458200" y="6443663"/>
            <a:ext cx="457200" cy="261937"/>
          </a:xfrm>
        </p:spPr>
        <p:txBody>
          <a:bodyPr/>
          <a:lstStyle/>
          <a:p>
            <a:pPr fontAlgn="base">
              <a:spcBef>
                <a:spcPct val="0"/>
              </a:spcBef>
              <a:spcAft>
                <a:spcPct val="0"/>
              </a:spcAft>
              <a:defRPr/>
            </a:pPr>
            <a:fld id="{105F5494-88C0-4773-A27C-9725D4216B24}" type="slidenum">
              <a:rPr lang="en-US">
                <a:latin typeface="+mj-lt"/>
              </a:rPr>
              <a:pPr fontAlgn="base">
                <a:spcBef>
                  <a:spcPct val="0"/>
                </a:spcBef>
                <a:spcAft>
                  <a:spcPct val="0"/>
                </a:spcAft>
                <a:defRPr/>
              </a:pPr>
              <a:t>10</a:t>
            </a:fld>
            <a:endParaRPr lang="en-US" dirty="0">
              <a:latin typeface="+mj-lt"/>
            </a:endParaRPr>
          </a:p>
        </p:txBody>
      </p:sp>
      <p:sp>
        <p:nvSpPr>
          <p:cNvPr id="41987" name="Content Placeholder 2"/>
          <p:cNvSpPr>
            <a:spLocks noGrp="1"/>
          </p:cNvSpPr>
          <p:nvPr>
            <p:ph idx="4294967295"/>
          </p:nvPr>
        </p:nvSpPr>
        <p:spPr>
          <a:xfrm>
            <a:off x="284162" y="1358900"/>
            <a:ext cx="8407401" cy="5041900"/>
          </a:xfrm>
        </p:spPr>
        <p:txBody>
          <a:bodyPr>
            <a:normAutofit fontScale="92500" lnSpcReduction="10000"/>
          </a:bodyPr>
          <a:lstStyle/>
          <a:p>
            <a:pPr>
              <a:defRPr/>
            </a:pPr>
            <a:r>
              <a:rPr lang="en-US" sz="2400" b="1" dirty="0" smtClean="0"/>
              <a:t>Population</a:t>
            </a:r>
            <a:r>
              <a:rPr lang="en-US" sz="2000" b="1" dirty="0" smtClean="0"/>
              <a:t> </a:t>
            </a:r>
          </a:p>
          <a:p>
            <a:pPr lvl="1">
              <a:defRPr/>
            </a:pPr>
            <a:r>
              <a:rPr lang="en-US" sz="2000" dirty="0"/>
              <a:t>Opioid </a:t>
            </a:r>
            <a:r>
              <a:rPr lang="en-US" sz="2000" dirty="0" smtClean="0"/>
              <a:t>dependent persons seeking treatment at public and </a:t>
            </a:r>
            <a:r>
              <a:rPr lang="en-US" sz="2000" dirty="0"/>
              <a:t>private </a:t>
            </a:r>
            <a:r>
              <a:rPr lang="en-US" sz="2000" dirty="0" smtClean="0"/>
              <a:t>opioid treatment programs</a:t>
            </a:r>
          </a:p>
          <a:p>
            <a:pPr lvl="1">
              <a:defRPr/>
            </a:pPr>
            <a:endParaRPr lang="en-US" sz="1400" b="1" dirty="0" smtClean="0"/>
          </a:p>
          <a:p>
            <a:pPr>
              <a:defRPr/>
            </a:pPr>
            <a:r>
              <a:rPr lang="en-US" sz="2400" b="1" dirty="0" smtClean="0"/>
              <a:t>Definition/Type of Cases</a:t>
            </a:r>
          </a:p>
          <a:p>
            <a:pPr lvl="1">
              <a:defRPr/>
            </a:pPr>
            <a:r>
              <a:rPr lang="en-US" sz="2000" dirty="0"/>
              <a:t>Self-reported use </a:t>
            </a:r>
            <a:r>
              <a:rPr lang="en-US" sz="2000" dirty="0" smtClean="0"/>
              <a:t>of prescription </a:t>
            </a:r>
            <a:r>
              <a:rPr lang="en-US" sz="2000" dirty="0"/>
              <a:t>or </a:t>
            </a:r>
            <a:r>
              <a:rPr lang="en-US" sz="2000" dirty="0" smtClean="0"/>
              <a:t>illicit opioids </a:t>
            </a:r>
            <a:r>
              <a:rPr lang="en-US" sz="2000" dirty="0"/>
              <a:t>to “get high” </a:t>
            </a:r>
            <a:r>
              <a:rPr lang="en-US" sz="2000" dirty="0" smtClean="0"/>
              <a:t>in the </a:t>
            </a:r>
            <a:r>
              <a:rPr lang="en-US" sz="2000" dirty="0"/>
              <a:t>past 30 </a:t>
            </a:r>
            <a:r>
              <a:rPr lang="en-US" sz="2000" dirty="0" smtClean="0"/>
              <a:t>days</a:t>
            </a:r>
          </a:p>
          <a:p>
            <a:pPr lvl="1">
              <a:defRPr/>
            </a:pPr>
            <a:endParaRPr lang="en-US" sz="1400" b="1" dirty="0" smtClean="0"/>
          </a:p>
          <a:p>
            <a:pPr>
              <a:defRPr/>
            </a:pPr>
            <a:r>
              <a:rPr lang="en-US" sz="2400" b="1" dirty="0" smtClean="0"/>
              <a:t>Coverage</a:t>
            </a:r>
          </a:p>
          <a:p>
            <a:pPr lvl="1">
              <a:defRPr/>
            </a:pPr>
            <a:r>
              <a:rPr lang="en-US" sz="2000" dirty="0" smtClean="0"/>
              <a:t>115 </a:t>
            </a:r>
            <a:r>
              <a:rPr lang="en-US" sz="2000" dirty="0"/>
              <a:t>programs from </a:t>
            </a:r>
            <a:r>
              <a:rPr lang="en-US" sz="2000" dirty="0" smtClean="0"/>
              <a:t>37 states                                                                          </a:t>
            </a:r>
          </a:p>
          <a:p>
            <a:pPr>
              <a:defRPr/>
            </a:pPr>
            <a:r>
              <a:rPr lang="en-US" sz="2400" b="1" dirty="0" smtClean="0"/>
              <a:t>Reporting Timeframe</a:t>
            </a:r>
          </a:p>
          <a:p>
            <a:pPr lvl="1">
              <a:defRPr/>
            </a:pPr>
            <a:r>
              <a:rPr lang="en-US" sz="2000" dirty="0" smtClean="0"/>
              <a:t>Quarterly</a:t>
            </a:r>
          </a:p>
          <a:p>
            <a:pPr>
              <a:defRPr/>
            </a:pPr>
            <a:r>
              <a:rPr lang="en-US" sz="2400" b="1" dirty="0" smtClean="0"/>
              <a:t>Period of Data Collection</a:t>
            </a:r>
          </a:p>
          <a:p>
            <a:pPr lvl="1">
              <a:defRPr/>
            </a:pPr>
            <a:r>
              <a:rPr lang="en-US" sz="2000" dirty="0" smtClean="0"/>
              <a:t>2005 – present</a:t>
            </a:r>
          </a:p>
          <a:p>
            <a:pPr>
              <a:defRPr/>
            </a:pPr>
            <a:r>
              <a:rPr lang="en-US" sz="2200" b="1" dirty="0" smtClean="0"/>
              <a:t>AATOD</a:t>
            </a:r>
          </a:p>
          <a:p>
            <a:pPr lvl="1">
              <a:defRPr/>
            </a:pPr>
            <a:r>
              <a:rPr lang="en-US" b="1" dirty="0" smtClean="0"/>
              <a:t>Mark Parrino, MHA</a:t>
            </a:r>
          </a:p>
          <a:p>
            <a:pPr marL="0" indent="0">
              <a:buFontTx/>
              <a:buNone/>
              <a:defRPr/>
            </a:pPr>
            <a:endParaRPr lang="en-US" sz="2000" b="1" dirty="0"/>
          </a:p>
        </p:txBody>
      </p:sp>
      <p:sp>
        <p:nvSpPr>
          <p:cNvPr id="26627" name="Title 1"/>
          <p:cNvSpPr txBox="1">
            <a:spLocks/>
          </p:cNvSpPr>
          <p:nvPr/>
        </p:nvSpPr>
        <p:spPr bwMode="auto">
          <a:xfrm>
            <a:off x="284163" y="381000"/>
            <a:ext cx="840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a:latin typeface="+mn-lt"/>
              </a:rPr>
              <a:t>Opioid Treatment Program </a:t>
            </a:r>
            <a:r>
              <a:rPr lang="en-US" altLang="en-US" sz="3600" dirty="0" smtClean="0">
                <a:latin typeface="+mn-lt"/>
              </a:rPr>
              <a:t>(</a:t>
            </a:r>
            <a:r>
              <a:rPr lang="en-US" altLang="en-US" sz="3600" dirty="0">
                <a:latin typeface="+mn-lt"/>
              </a:rPr>
              <a:t>OTP)</a:t>
            </a:r>
          </a:p>
        </p:txBody>
      </p:sp>
      <p:sp>
        <p:nvSpPr>
          <p:cNvPr id="26630" name="TextBox 9"/>
          <p:cNvSpPr txBox="1">
            <a:spLocks noChangeArrowheads="1"/>
          </p:cNvSpPr>
          <p:nvPr/>
        </p:nvSpPr>
        <p:spPr bwMode="auto">
          <a:xfrm>
            <a:off x="5105400" y="6200001"/>
            <a:ext cx="3114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smtClean="0"/>
              <a:t>2016 </a:t>
            </a:r>
            <a:r>
              <a:rPr lang="en-US" altLang="en-US" sz="1200" dirty="0" smtClean="0"/>
              <a:t>coverage – OTP and SKIP Combined</a:t>
            </a:r>
            <a:endParaRPr lang="en-US" altLang="en-US" sz="1200" dirty="0"/>
          </a:p>
        </p:txBody>
      </p:sp>
      <p:pic>
        <p:nvPicPr>
          <p:cNvPr id="2050" name="Picture 2" descr="TC 2016 map"/>
          <p:cNvPicPr>
            <a:picLocks noChangeAspect="1" noChangeArrowheads="1"/>
          </p:cNvPicPr>
          <p:nvPr/>
        </p:nvPicPr>
        <p:blipFill rotWithShape="1">
          <a:blip r:embed="rId3">
            <a:extLst>
              <a:ext uri="{28A0092B-C50C-407E-A947-70E740481C1C}">
                <a14:useLocalDpi xmlns:a14="http://schemas.microsoft.com/office/drawing/2010/main" val="0"/>
              </a:ext>
            </a:extLst>
          </a:blip>
          <a:srcRect l="11615" r="9819"/>
          <a:stretch/>
        </p:blipFill>
        <p:spPr bwMode="auto">
          <a:xfrm>
            <a:off x="4483726" y="3356762"/>
            <a:ext cx="4207837" cy="283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62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a:xfrm>
            <a:off x="8458200" y="6443663"/>
            <a:ext cx="457200" cy="261937"/>
          </a:xfrm>
        </p:spPr>
        <p:txBody>
          <a:bodyPr/>
          <a:lstStyle/>
          <a:p>
            <a:pPr fontAlgn="base">
              <a:spcBef>
                <a:spcPct val="0"/>
              </a:spcBef>
              <a:spcAft>
                <a:spcPct val="0"/>
              </a:spcAft>
              <a:defRPr/>
            </a:pPr>
            <a:fld id="{F105CA56-2DB8-4900-A362-B63888389F34}" type="slidenum">
              <a:rPr lang="en-US">
                <a:latin typeface="+mj-lt"/>
              </a:rPr>
              <a:pPr fontAlgn="base">
                <a:spcBef>
                  <a:spcPct val="0"/>
                </a:spcBef>
                <a:spcAft>
                  <a:spcPct val="0"/>
                </a:spcAft>
                <a:defRPr/>
              </a:pPr>
              <a:t>11</a:t>
            </a:fld>
            <a:endParaRPr lang="en-US" dirty="0">
              <a:latin typeface="+mj-lt"/>
            </a:endParaRPr>
          </a:p>
        </p:txBody>
      </p:sp>
      <p:sp>
        <p:nvSpPr>
          <p:cNvPr id="45059" name="Content Placeholder 2"/>
          <p:cNvSpPr>
            <a:spLocks noGrp="1"/>
          </p:cNvSpPr>
          <p:nvPr>
            <p:ph idx="4294967295"/>
          </p:nvPr>
        </p:nvSpPr>
        <p:spPr>
          <a:xfrm>
            <a:off x="381000" y="1376364"/>
            <a:ext cx="8458199" cy="5100636"/>
          </a:xfrm>
        </p:spPr>
        <p:txBody>
          <a:bodyPr>
            <a:normAutofit fontScale="92500" lnSpcReduction="10000"/>
          </a:bodyPr>
          <a:lstStyle/>
          <a:p>
            <a:pPr>
              <a:defRPr/>
            </a:pPr>
            <a:r>
              <a:rPr lang="en-US" sz="2400" b="1" dirty="0" smtClean="0"/>
              <a:t>Population </a:t>
            </a:r>
          </a:p>
          <a:p>
            <a:pPr lvl="1">
              <a:defRPr/>
            </a:pPr>
            <a:r>
              <a:rPr lang="en-US" sz="2000" dirty="0"/>
              <a:t>Opioid </a:t>
            </a:r>
            <a:r>
              <a:rPr lang="en-US" sz="2000" dirty="0" smtClean="0"/>
              <a:t>dependent persons seeking treatment at primarily private substance abuse treatment programs</a:t>
            </a:r>
          </a:p>
          <a:p>
            <a:pPr lvl="1">
              <a:defRPr/>
            </a:pPr>
            <a:endParaRPr lang="en-US" sz="1400" b="1" dirty="0" smtClean="0"/>
          </a:p>
          <a:p>
            <a:pPr>
              <a:defRPr/>
            </a:pPr>
            <a:r>
              <a:rPr lang="en-US" sz="2400" b="1" dirty="0" smtClean="0"/>
              <a:t>Definition/Type of Cases</a:t>
            </a:r>
          </a:p>
          <a:p>
            <a:pPr lvl="1">
              <a:defRPr/>
            </a:pPr>
            <a:r>
              <a:rPr lang="en-US" sz="2000" dirty="0"/>
              <a:t>Self-reported </a:t>
            </a:r>
            <a:r>
              <a:rPr lang="en-US" sz="2000" dirty="0" smtClean="0"/>
              <a:t>prescription </a:t>
            </a:r>
            <a:r>
              <a:rPr lang="en-US" sz="2000" dirty="0"/>
              <a:t>or </a:t>
            </a:r>
            <a:r>
              <a:rPr lang="en-US" sz="2000" dirty="0" smtClean="0"/>
              <a:t>illicit opioid </a:t>
            </a:r>
            <a:r>
              <a:rPr lang="en-US" sz="2000" dirty="0"/>
              <a:t>to “get high” </a:t>
            </a:r>
            <a:r>
              <a:rPr lang="en-US" sz="2000" dirty="0" smtClean="0"/>
              <a:t>in past </a:t>
            </a:r>
            <a:r>
              <a:rPr lang="en-US" sz="2000" dirty="0"/>
              <a:t>30 </a:t>
            </a:r>
            <a:r>
              <a:rPr lang="en-US" sz="2000" dirty="0" smtClean="0"/>
              <a:t>days</a:t>
            </a:r>
          </a:p>
          <a:p>
            <a:pPr lvl="1">
              <a:defRPr/>
            </a:pPr>
            <a:endParaRPr lang="en-US" sz="1400" b="1" dirty="0" smtClean="0"/>
          </a:p>
          <a:p>
            <a:pPr>
              <a:defRPr/>
            </a:pPr>
            <a:r>
              <a:rPr lang="en-US" sz="2400" b="1" dirty="0" smtClean="0"/>
              <a:t>Coverage</a:t>
            </a:r>
          </a:p>
          <a:p>
            <a:pPr lvl="1">
              <a:defRPr/>
            </a:pPr>
            <a:r>
              <a:rPr lang="en-US" sz="2000" dirty="0" smtClean="0"/>
              <a:t>310 practices</a:t>
            </a:r>
          </a:p>
          <a:p>
            <a:pPr>
              <a:defRPr/>
            </a:pPr>
            <a:r>
              <a:rPr lang="en-US" sz="2400" b="1" dirty="0" smtClean="0"/>
              <a:t>Reporting Timeframe</a:t>
            </a:r>
          </a:p>
          <a:p>
            <a:pPr lvl="1">
              <a:defRPr/>
            </a:pPr>
            <a:r>
              <a:rPr lang="en-US" sz="2000" dirty="0" smtClean="0"/>
              <a:t>Quarterly </a:t>
            </a:r>
          </a:p>
          <a:p>
            <a:pPr>
              <a:defRPr/>
            </a:pPr>
            <a:r>
              <a:rPr lang="en-US" sz="2400" b="1" dirty="0" smtClean="0"/>
              <a:t>Period of Data Collection</a:t>
            </a:r>
          </a:p>
          <a:p>
            <a:pPr lvl="1">
              <a:defRPr/>
            </a:pPr>
            <a:r>
              <a:rPr lang="en-US" sz="2000" dirty="0" smtClean="0"/>
              <a:t>2008 – present</a:t>
            </a:r>
          </a:p>
          <a:p>
            <a:pPr>
              <a:defRPr/>
            </a:pPr>
            <a:r>
              <a:rPr lang="en-US" sz="2200" b="1" dirty="0" smtClean="0"/>
              <a:t>Washington University</a:t>
            </a:r>
          </a:p>
          <a:p>
            <a:pPr lvl="1">
              <a:defRPr/>
            </a:pPr>
            <a:r>
              <a:rPr lang="en-US" sz="2000" dirty="0" smtClean="0"/>
              <a:t>Ted Cicero, PhD</a:t>
            </a:r>
          </a:p>
          <a:p>
            <a:pPr lvl="1">
              <a:defRPr/>
            </a:pPr>
            <a:endParaRPr lang="en-US" sz="2000" b="1" dirty="0" smtClean="0"/>
          </a:p>
          <a:p>
            <a:pPr>
              <a:defRPr/>
            </a:pPr>
            <a:endParaRPr lang="en-US" dirty="0" smtClean="0"/>
          </a:p>
          <a:p>
            <a:pPr marL="0" indent="0">
              <a:buFontTx/>
              <a:buNone/>
              <a:defRPr/>
            </a:pPr>
            <a:endParaRPr lang="en-US" dirty="0" smtClean="0"/>
          </a:p>
        </p:txBody>
      </p:sp>
      <p:sp>
        <p:nvSpPr>
          <p:cNvPr id="27652" name="Title 1"/>
          <p:cNvSpPr>
            <a:spLocks noGrp="1"/>
          </p:cNvSpPr>
          <p:nvPr>
            <p:ph type="title" idx="4294967295"/>
          </p:nvPr>
        </p:nvSpPr>
        <p:spPr>
          <a:xfrm>
            <a:off x="228600" y="228600"/>
            <a:ext cx="8839200" cy="893762"/>
          </a:xfrm>
        </p:spPr>
        <p:txBody>
          <a:bodyPr>
            <a:normAutofit/>
          </a:bodyPr>
          <a:lstStyle/>
          <a:p>
            <a:r>
              <a:rPr lang="en-US" altLang="en-US" sz="3200" dirty="0" smtClean="0">
                <a:solidFill>
                  <a:schemeClr val="tx1"/>
                </a:solidFill>
              </a:rPr>
              <a:t>Survey of Key Informant’s Patients (SKIP)</a:t>
            </a:r>
          </a:p>
        </p:txBody>
      </p:sp>
      <p:sp>
        <p:nvSpPr>
          <p:cNvPr id="7" name="TextBox 9"/>
          <p:cNvSpPr txBox="1">
            <a:spLocks noChangeArrowheads="1"/>
          </p:cNvSpPr>
          <p:nvPr/>
        </p:nvSpPr>
        <p:spPr bwMode="auto">
          <a:xfrm>
            <a:off x="5029200" y="6075927"/>
            <a:ext cx="3161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smtClean="0"/>
              <a:t>2016 </a:t>
            </a:r>
            <a:r>
              <a:rPr lang="en-US" altLang="en-US" sz="1200" dirty="0" smtClean="0"/>
              <a:t>coverage – OTP and SKIP Combined</a:t>
            </a:r>
            <a:endParaRPr lang="en-US" altLang="en-US" sz="1200" dirty="0"/>
          </a:p>
        </p:txBody>
      </p:sp>
      <p:pic>
        <p:nvPicPr>
          <p:cNvPr id="8" name="Picture 2" descr="TC 2016 map"/>
          <p:cNvPicPr>
            <a:picLocks noChangeAspect="1" noChangeArrowheads="1"/>
          </p:cNvPicPr>
          <p:nvPr/>
        </p:nvPicPr>
        <p:blipFill rotWithShape="1">
          <a:blip r:embed="rId3">
            <a:extLst>
              <a:ext uri="{28A0092B-C50C-407E-A947-70E740481C1C}">
                <a14:useLocalDpi xmlns:a14="http://schemas.microsoft.com/office/drawing/2010/main" val="0"/>
              </a:ext>
            </a:extLst>
          </a:blip>
          <a:srcRect l="11615" r="9819"/>
          <a:stretch/>
        </p:blipFill>
        <p:spPr bwMode="auto">
          <a:xfrm>
            <a:off x="4598833" y="3418779"/>
            <a:ext cx="3898274" cy="262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8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a:xfrm>
            <a:off x="8458200" y="6443663"/>
            <a:ext cx="457200" cy="261937"/>
          </a:xfrm>
        </p:spPr>
        <p:txBody>
          <a:bodyPr/>
          <a:lstStyle/>
          <a:p>
            <a:pPr fontAlgn="base">
              <a:spcBef>
                <a:spcPct val="0"/>
              </a:spcBef>
              <a:spcAft>
                <a:spcPct val="0"/>
              </a:spcAft>
              <a:defRPr/>
            </a:pPr>
            <a:fld id="{FFC9E614-1D0B-4895-A001-F3B28391C801}" type="slidenum">
              <a:rPr lang="en-US">
                <a:latin typeface="+mj-lt"/>
              </a:rPr>
              <a:pPr fontAlgn="base">
                <a:spcBef>
                  <a:spcPct val="0"/>
                </a:spcBef>
                <a:spcAft>
                  <a:spcPct val="0"/>
                </a:spcAft>
                <a:defRPr/>
              </a:pPr>
              <a:t>12</a:t>
            </a:fld>
            <a:endParaRPr lang="en-US" dirty="0">
              <a:latin typeface="+mj-lt"/>
            </a:endParaRPr>
          </a:p>
        </p:txBody>
      </p:sp>
      <p:sp>
        <p:nvSpPr>
          <p:cNvPr id="48131" name="Content Placeholder 2"/>
          <p:cNvSpPr>
            <a:spLocks noGrp="1"/>
          </p:cNvSpPr>
          <p:nvPr>
            <p:ph idx="4294967295"/>
          </p:nvPr>
        </p:nvSpPr>
        <p:spPr>
          <a:xfrm>
            <a:off x="152400" y="1425575"/>
            <a:ext cx="8915400" cy="5127625"/>
          </a:xfrm>
        </p:spPr>
        <p:txBody>
          <a:bodyPr>
            <a:normAutofit lnSpcReduction="10000"/>
          </a:bodyPr>
          <a:lstStyle/>
          <a:p>
            <a:pPr>
              <a:defRPr/>
            </a:pPr>
            <a:r>
              <a:rPr lang="en-US" sz="2200" b="1" dirty="0" smtClean="0"/>
              <a:t>Population</a:t>
            </a:r>
            <a:r>
              <a:rPr lang="en-US" sz="1900" b="1" dirty="0" smtClean="0"/>
              <a:t> </a:t>
            </a:r>
          </a:p>
          <a:p>
            <a:pPr lvl="1">
              <a:defRPr/>
            </a:pPr>
            <a:r>
              <a:rPr lang="en-US" sz="1800" dirty="0" smtClean="0"/>
              <a:t>General adult population survey recruited through an online survey panel company</a:t>
            </a:r>
            <a:endParaRPr lang="en-US" sz="1800" b="1" dirty="0" smtClean="0"/>
          </a:p>
          <a:p>
            <a:pPr>
              <a:defRPr/>
            </a:pPr>
            <a:r>
              <a:rPr lang="en-US" sz="2200" b="1" dirty="0" smtClean="0"/>
              <a:t>Definition/Type of Cases</a:t>
            </a:r>
          </a:p>
          <a:p>
            <a:pPr lvl="1">
              <a:defRPr/>
            </a:pPr>
            <a:r>
              <a:rPr lang="en-US" sz="1800" dirty="0"/>
              <a:t>Self-reported </a:t>
            </a:r>
            <a:r>
              <a:rPr lang="en-US" sz="1800" dirty="0" smtClean="0"/>
              <a:t>lifetime use, as well as lifetime and recent non-medical use, of prescription drugs </a:t>
            </a:r>
          </a:p>
          <a:p>
            <a:pPr lvl="2">
              <a:defRPr/>
            </a:pPr>
            <a:r>
              <a:rPr lang="en-US" sz="1400" i="1" dirty="0" smtClean="0"/>
              <a:t>NMU: without a doctor’s prescription or any reason other than what was recommended by your doctor</a:t>
            </a:r>
            <a:endParaRPr lang="en-US" sz="1200" b="1" dirty="0" smtClean="0"/>
          </a:p>
          <a:p>
            <a:pPr>
              <a:defRPr/>
            </a:pPr>
            <a:r>
              <a:rPr lang="en-US" sz="2200" b="1" dirty="0" smtClean="0"/>
              <a:t>Coverage</a:t>
            </a:r>
            <a:endParaRPr lang="en-US" sz="2000" b="1" dirty="0" smtClean="0"/>
          </a:p>
          <a:p>
            <a:pPr lvl="1">
              <a:defRPr/>
            </a:pPr>
            <a:r>
              <a:rPr lang="en-US" sz="1800" dirty="0" smtClean="0"/>
              <a:t>30,000 respondents per launch from 50 states</a:t>
            </a:r>
          </a:p>
          <a:p>
            <a:pPr>
              <a:defRPr/>
            </a:pPr>
            <a:r>
              <a:rPr lang="en-US" sz="2200" b="1" dirty="0" smtClean="0"/>
              <a:t>Reporting Timeframe</a:t>
            </a:r>
          </a:p>
          <a:p>
            <a:pPr lvl="1">
              <a:defRPr/>
            </a:pPr>
            <a:r>
              <a:rPr lang="en-US" sz="1800" dirty="0" smtClean="0"/>
              <a:t>1</a:t>
            </a:r>
            <a:r>
              <a:rPr lang="en-US" sz="1800" baseline="30000" dirty="0" smtClean="0"/>
              <a:t>st</a:t>
            </a:r>
            <a:r>
              <a:rPr lang="en-US" sz="1800" dirty="0" smtClean="0"/>
              <a:t> and 3</a:t>
            </a:r>
            <a:r>
              <a:rPr lang="en-US" sz="1800" baseline="30000" dirty="0" smtClean="0"/>
              <a:t>rd</a:t>
            </a:r>
            <a:r>
              <a:rPr lang="en-US" sz="1800" dirty="0" smtClean="0"/>
              <a:t> quarters each year</a:t>
            </a:r>
          </a:p>
          <a:p>
            <a:pPr>
              <a:defRPr/>
            </a:pPr>
            <a:r>
              <a:rPr lang="en-US" sz="2200" b="1" dirty="0" smtClean="0"/>
              <a:t>Period of Data Collection</a:t>
            </a:r>
          </a:p>
          <a:p>
            <a:pPr lvl="1">
              <a:defRPr/>
            </a:pPr>
            <a:r>
              <a:rPr lang="en-US" sz="1800" dirty="0" smtClean="0"/>
              <a:t>3Q 2016 – Present</a:t>
            </a:r>
          </a:p>
          <a:p>
            <a:pPr>
              <a:defRPr/>
            </a:pPr>
            <a:r>
              <a:rPr lang="en-US" sz="2200" b="1" dirty="0" smtClean="0"/>
              <a:t>Denver Health</a:t>
            </a:r>
          </a:p>
          <a:p>
            <a:pPr lvl="1">
              <a:defRPr/>
            </a:pPr>
            <a:r>
              <a:rPr lang="en-US" sz="2200" dirty="0" smtClean="0"/>
              <a:t>Jody Green, PhD</a:t>
            </a:r>
          </a:p>
        </p:txBody>
      </p:sp>
      <p:sp>
        <p:nvSpPr>
          <p:cNvPr id="29700" name="Title 1"/>
          <p:cNvSpPr txBox="1">
            <a:spLocks/>
          </p:cNvSpPr>
          <p:nvPr/>
        </p:nvSpPr>
        <p:spPr bwMode="auto">
          <a:xfrm>
            <a:off x="152400" y="45720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3600" dirty="0">
                <a:latin typeface="+mn-lt"/>
              </a:rPr>
              <a:t>Survey of </a:t>
            </a:r>
            <a:r>
              <a:rPr lang="en-US" altLang="en-US" sz="3600" dirty="0" smtClean="0">
                <a:latin typeface="+mn-lt"/>
              </a:rPr>
              <a:t>NMU of Rx Drugs </a:t>
            </a:r>
            <a:r>
              <a:rPr lang="en-US" altLang="en-US" sz="3600" dirty="0">
                <a:latin typeface="+mn-lt"/>
              </a:rPr>
              <a:t>(NMURx)</a:t>
            </a:r>
          </a:p>
        </p:txBody>
      </p:sp>
      <p:grpSp>
        <p:nvGrpSpPr>
          <p:cNvPr id="22533" name="Group 2"/>
          <p:cNvGrpSpPr>
            <a:grpSpLocks/>
          </p:cNvGrpSpPr>
          <p:nvPr/>
        </p:nvGrpSpPr>
        <p:grpSpPr bwMode="auto">
          <a:xfrm>
            <a:off x="5943600" y="4038600"/>
            <a:ext cx="2641600" cy="2133600"/>
            <a:chOff x="111263598" y="110255145"/>
            <a:chExt cx="952907" cy="952907"/>
          </a:xfrm>
        </p:grpSpPr>
        <p:pic>
          <p:nvPicPr>
            <p:cNvPr id="22534" name="Picture 3" descr="computer_icon_by_coolmark82-d46vdq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63598" y="110255145"/>
              <a:ext cx="952907" cy="952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2535" name="Picture 4" descr="global-int-pisa"/>
            <p:cNvPicPr>
              <a:picLocks noChangeAspect="1" noChangeArrowheads="1"/>
            </p:cNvPicPr>
            <p:nvPr/>
          </p:nvPicPr>
          <p:blipFill>
            <a:blip r:embed="rId4">
              <a:clrChange>
                <a:clrFrom>
                  <a:srgbClr val="A9C3E0"/>
                </a:clrFrom>
                <a:clrTo>
                  <a:srgbClr val="A9C3E0">
                    <a:alpha val="0"/>
                  </a:srgbClr>
                </a:clrTo>
              </a:clrChange>
              <a:lum contrast="-40000"/>
              <a:extLst>
                <a:ext uri="{28A0092B-C50C-407E-A947-70E740481C1C}">
                  <a14:useLocalDpi xmlns:a14="http://schemas.microsoft.com/office/drawing/2010/main" val="0"/>
                </a:ext>
              </a:extLst>
            </a:blip>
            <a:srcRect l="905" t="23123" r="18613" b="11662"/>
            <a:stretch>
              <a:fillRect/>
            </a:stretch>
          </p:blipFill>
          <p:spPr bwMode="auto">
            <a:xfrm>
              <a:off x="111347795" y="110406732"/>
              <a:ext cx="769764" cy="47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15531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152400" y="152400"/>
            <a:ext cx="899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a:latin typeface="+mn-lt"/>
              </a:rPr>
              <a:t>Web Monitoring</a:t>
            </a:r>
          </a:p>
        </p:txBody>
      </p:sp>
      <p:sp>
        <p:nvSpPr>
          <p:cNvPr id="31747" name="Content Placeholder 2"/>
          <p:cNvSpPr txBox="1">
            <a:spLocks/>
          </p:cNvSpPr>
          <p:nvPr/>
        </p:nvSpPr>
        <p:spPr bwMode="auto">
          <a:xfrm>
            <a:off x="15875" y="1120775"/>
            <a:ext cx="906145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2400" b="1" dirty="0" smtClean="0">
                <a:latin typeface="+mn-lt"/>
              </a:rPr>
              <a:t>Qualitative </a:t>
            </a:r>
            <a:r>
              <a:rPr lang="en-US" altLang="en-US" sz="2400" b="1" dirty="0">
                <a:latin typeface="+mn-lt"/>
              </a:rPr>
              <a:t>measure </a:t>
            </a:r>
            <a:r>
              <a:rPr lang="en-US" altLang="en-US" sz="2400" dirty="0">
                <a:latin typeface="+mn-lt"/>
              </a:rPr>
              <a:t>of prescription drug abuse, misuse and </a:t>
            </a:r>
            <a:r>
              <a:rPr lang="en-US" altLang="en-US" sz="2400" dirty="0" smtClean="0">
                <a:latin typeface="+mn-lt"/>
              </a:rPr>
              <a:t>consequences </a:t>
            </a:r>
            <a:r>
              <a:rPr lang="en-US" altLang="en-US" sz="2400" dirty="0">
                <a:latin typeface="+mn-lt"/>
              </a:rPr>
              <a:t>(addiction, overdose and death) </a:t>
            </a:r>
          </a:p>
          <a:p>
            <a:pPr>
              <a:spcBef>
                <a:spcPct val="0"/>
              </a:spcBef>
            </a:pPr>
            <a:endParaRPr lang="en-US" altLang="en-US" sz="1200" b="1" dirty="0">
              <a:latin typeface="+mn-lt"/>
            </a:endParaRPr>
          </a:p>
          <a:p>
            <a:pPr>
              <a:spcBef>
                <a:spcPct val="0"/>
              </a:spcBef>
            </a:pPr>
            <a:r>
              <a:rPr lang="en-US" altLang="en-US" sz="2400" b="1" dirty="0">
                <a:latin typeface="+mn-lt"/>
              </a:rPr>
              <a:t>Early detection system </a:t>
            </a:r>
            <a:r>
              <a:rPr lang="en-US" altLang="en-US" sz="2400" dirty="0">
                <a:latin typeface="+mn-lt"/>
              </a:rPr>
              <a:t>to monitor new drug trends or emerging </a:t>
            </a:r>
            <a:r>
              <a:rPr lang="en-US" altLang="en-US" sz="2400" dirty="0" smtClean="0">
                <a:latin typeface="+mn-lt"/>
              </a:rPr>
              <a:t>activities</a:t>
            </a:r>
            <a:endParaRPr lang="en-US" altLang="en-US" sz="2400" dirty="0">
              <a:latin typeface="+mn-lt"/>
            </a:endParaRPr>
          </a:p>
        </p:txBody>
      </p:sp>
      <p:sp>
        <p:nvSpPr>
          <p:cNvPr id="4" name="Content Placeholder 2"/>
          <p:cNvSpPr txBox="1">
            <a:spLocks/>
          </p:cNvSpPr>
          <p:nvPr/>
        </p:nvSpPr>
        <p:spPr>
          <a:xfrm>
            <a:off x="0" y="2819400"/>
            <a:ext cx="8762999" cy="4191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defRPr/>
            </a:pPr>
            <a:r>
              <a:rPr lang="en-US" sz="2400" b="1" dirty="0"/>
              <a:t>Main </a:t>
            </a:r>
            <a:r>
              <a:rPr lang="en-US" sz="2400" b="1" dirty="0" smtClean="0"/>
              <a:t>sources:</a:t>
            </a:r>
          </a:p>
          <a:p>
            <a:pPr lvl="1">
              <a:spcBef>
                <a:spcPts val="0"/>
              </a:spcBef>
              <a:defRPr/>
            </a:pPr>
            <a:r>
              <a:rPr lang="en-US" sz="2000" dirty="0" smtClean="0"/>
              <a:t>Twitter/Facebook, Blogs/Forums</a:t>
            </a:r>
            <a:endParaRPr lang="en-US" sz="2000" dirty="0"/>
          </a:p>
          <a:p>
            <a:pPr>
              <a:spcBef>
                <a:spcPts val="0"/>
              </a:spcBef>
              <a:defRPr/>
            </a:pPr>
            <a:r>
              <a:rPr lang="en-US" altLang="en-US" sz="2400" b="1" kern="0" dirty="0" smtClean="0"/>
              <a:t>Post Coding:</a:t>
            </a:r>
          </a:p>
          <a:p>
            <a:pPr lvl="1">
              <a:spcBef>
                <a:spcPts val="0"/>
              </a:spcBef>
              <a:defRPr/>
            </a:pPr>
            <a:r>
              <a:rPr lang="en-US" altLang="en-US" sz="2000" b="1" kern="0" dirty="0" smtClean="0"/>
              <a:t>Theme: </a:t>
            </a:r>
            <a:r>
              <a:rPr lang="en-US" altLang="en-US" sz="2000" kern="0" dirty="0" smtClean="0"/>
              <a:t>diversion, detoxification, drug advice, ADF, side effects, pop culture, death, etc.</a:t>
            </a:r>
          </a:p>
          <a:p>
            <a:pPr lvl="1">
              <a:spcBef>
                <a:spcPts val="0"/>
              </a:spcBef>
              <a:defRPr/>
            </a:pPr>
            <a:r>
              <a:rPr lang="en-US" altLang="en-US" sz="2000" b="1" kern="0" dirty="0" smtClean="0"/>
              <a:t>Motive of use: </a:t>
            </a:r>
            <a:r>
              <a:rPr lang="en-US" altLang="en-US" sz="2000" kern="0" dirty="0" smtClean="0"/>
              <a:t>unintentional or intentional misuse, abuse, potential misuse, etc.</a:t>
            </a:r>
          </a:p>
          <a:p>
            <a:pPr lvl="1">
              <a:spcBef>
                <a:spcPts val="0"/>
              </a:spcBef>
              <a:defRPr/>
            </a:pPr>
            <a:r>
              <a:rPr lang="en-US" altLang="en-US" sz="2000" b="1" kern="0" dirty="0" smtClean="0"/>
              <a:t>Key measures: </a:t>
            </a:r>
            <a:r>
              <a:rPr lang="en-US" altLang="en-US" sz="2000" kern="0" dirty="0" smtClean="0"/>
              <a:t>addiction, overdose and death</a:t>
            </a:r>
          </a:p>
          <a:p>
            <a:pPr lvl="1">
              <a:spcBef>
                <a:spcPts val="0"/>
              </a:spcBef>
              <a:defRPr/>
            </a:pPr>
            <a:r>
              <a:rPr lang="en-US" altLang="en-US" sz="2000" b="1" kern="0" dirty="0" smtClean="0"/>
              <a:t>Co-ingestion</a:t>
            </a:r>
          </a:p>
          <a:p>
            <a:pPr lvl="1">
              <a:spcBef>
                <a:spcPts val="0"/>
              </a:spcBef>
              <a:defRPr/>
            </a:pPr>
            <a:r>
              <a:rPr lang="en-US" altLang="en-US" sz="2000" b="1" kern="0" dirty="0" smtClean="0"/>
              <a:t>Route/source</a:t>
            </a:r>
          </a:p>
          <a:p>
            <a:pPr lvl="1">
              <a:spcBef>
                <a:spcPts val="0"/>
              </a:spcBef>
              <a:defRPr/>
            </a:pPr>
            <a:r>
              <a:rPr lang="en-US" altLang="en-US" sz="2000" b="1" kern="0" dirty="0" smtClean="0"/>
              <a:t>Sentiment: </a:t>
            </a:r>
            <a:r>
              <a:rPr lang="en-US" altLang="en-US" sz="2000" kern="0" dirty="0" smtClean="0"/>
              <a:t>negative, neutral and positive</a:t>
            </a:r>
          </a:p>
          <a:p>
            <a:pPr>
              <a:spcBef>
                <a:spcPts val="0"/>
              </a:spcBef>
              <a:defRPr/>
            </a:pPr>
            <a:endParaRPr lang="en-US" altLang="en-US" sz="2400" kern="0" dirty="0" smtClean="0"/>
          </a:p>
        </p:txBody>
      </p:sp>
      <p:sp>
        <p:nvSpPr>
          <p:cNvPr id="9" name="Slide Number Placeholder 7"/>
          <p:cNvSpPr txBox="1">
            <a:spLocks/>
          </p:cNvSpPr>
          <p:nvPr/>
        </p:nvSpPr>
        <p:spPr>
          <a:xfrm>
            <a:off x="8458200" y="6357938"/>
            <a:ext cx="457200" cy="261937"/>
          </a:xfrm>
          <a:prstGeom prst="rect">
            <a:avLst/>
          </a:prstGeom>
        </p:spPr>
        <p:txBody>
          <a:bodyPr/>
          <a:lstStyle>
            <a:defPPr>
              <a:defRPr lang="en-US"/>
            </a:defPPr>
            <a:lvl1pPr algn="l" rtl="0" fontAlgn="auto">
              <a:spcBef>
                <a:spcPts val="0"/>
              </a:spcBef>
              <a:spcAft>
                <a:spcPts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fld id="{23CC2A16-D778-45BA-9904-92845E910EAF}" type="slidenum">
              <a:rPr lang="en-US" sz="1600" smtClean="0">
                <a:latin typeface="+mj-lt"/>
              </a:rPr>
              <a:pPr fontAlgn="base">
                <a:spcBef>
                  <a:spcPct val="0"/>
                </a:spcBef>
                <a:spcAft>
                  <a:spcPct val="0"/>
                </a:spcAft>
                <a:defRPr/>
              </a:pPr>
              <a:t>13</a:t>
            </a:fld>
            <a:endParaRPr lang="en-US" dirty="0">
              <a:latin typeface="+mj-lt"/>
            </a:endParaRPr>
          </a:p>
        </p:txBody>
      </p:sp>
    </p:spTree>
    <p:extLst>
      <p:ext uri="{BB962C8B-B14F-4D97-AF65-F5344CB8AC3E}">
        <p14:creationId xmlns:p14="http://schemas.microsoft.com/office/powerpoint/2010/main" val="1546084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28600" y="1349375"/>
            <a:ext cx="8915400" cy="5432425"/>
          </a:xfrm>
        </p:spPr>
        <p:txBody>
          <a:bodyPr/>
          <a:lstStyle/>
          <a:p>
            <a:pPr>
              <a:spcBef>
                <a:spcPct val="0"/>
              </a:spcBef>
            </a:pPr>
            <a:r>
              <a:rPr lang="en-US" altLang="en-US" sz="2400" b="1" dirty="0" smtClean="0"/>
              <a:t>Population </a:t>
            </a:r>
          </a:p>
          <a:p>
            <a:pPr lvl="1">
              <a:spcBef>
                <a:spcPct val="0"/>
              </a:spcBef>
            </a:pPr>
            <a:r>
              <a:rPr lang="en-US" altLang="en-US" sz="2000" dirty="0" smtClean="0"/>
              <a:t>Any person in US with access to the internet</a:t>
            </a:r>
          </a:p>
          <a:p>
            <a:pPr lvl="1">
              <a:spcBef>
                <a:spcPct val="0"/>
              </a:spcBef>
            </a:pPr>
            <a:endParaRPr lang="en-US" altLang="en-US" sz="1400" b="1" dirty="0" smtClean="0"/>
          </a:p>
          <a:p>
            <a:pPr>
              <a:spcBef>
                <a:spcPct val="0"/>
              </a:spcBef>
            </a:pPr>
            <a:r>
              <a:rPr lang="en-US" altLang="en-US" sz="2400" b="1" dirty="0" smtClean="0"/>
              <a:t>Definition/Type of Cases</a:t>
            </a:r>
          </a:p>
          <a:p>
            <a:pPr lvl="1">
              <a:spcBef>
                <a:spcPct val="0"/>
              </a:spcBef>
            </a:pPr>
            <a:r>
              <a:rPr lang="en-US" altLang="en-US" sz="2000" dirty="0" smtClean="0"/>
              <a:t>Utilize crowdsourcing methodology to calculate average price of specific prescription drug in particular location</a:t>
            </a:r>
          </a:p>
          <a:p>
            <a:pPr lvl="1">
              <a:spcBef>
                <a:spcPct val="0"/>
              </a:spcBef>
            </a:pPr>
            <a:r>
              <a:rPr lang="en-US" altLang="en-US" sz="2000" dirty="0" smtClean="0"/>
              <a:t>Validated by DD                                                   </a:t>
            </a:r>
          </a:p>
          <a:p>
            <a:pPr>
              <a:spcBef>
                <a:spcPct val="0"/>
              </a:spcBef>
            </a:pPr>
            <a:endParaRPr lang="en-US" altLang="en-US" sz="1400" b="1" dirty="0" smtClean="0"/>
          </a:p>
          <a:p>
            <a:pPr>
              <a:spcBef>
                <a:spcPct val="0"/>
              </a:spcBef>
            </a:pPr>
            <a:r>
              <a:rPr lang="en-US" altLang="en-US" sz="2400" b="1" dirty="0" smtClean="0"/>
              <a:t>Coverage</a:t>
            </a:r>
          </a:p>
          <a:p>
            <a:pPr lvl="1">
              <a:spcBef>
                <a:spcPct val="0"/>
              </a:spcBef>
            </a:pPr>
            <a:r>
              <a:rPr lang="en-US" altLang="en-US" sz="2000" dirty="0" smtClean="0"/>
              <a:t>All 50 states</a:t>
            </a:r>
          </a:p>
          <a:p>
            <a:pPr>
              <a:spcBef>
                <a:spcPct val="0"/>
              </a:spcBef>
            </a:pPr>
            <a:r>
              <a:rPr lang="en-US" altLang="en-US" sz="2400" b="1" dirty="0" smtClean="0"/>
              <a:t>Reporting Timeframe</a:t>
            </a:r>
          </a:p>
          <a:p>
            <a:pPr lvl="1">
              <a:spcBef>
                <a:spcPct val="0"/>
              </a:spcBef>
            </a:pPr>
            <a:r>
              <a:rPr lang="en-US" altLang="en-US" sz="2000" dirty="0" smtClean="0"/>
              <a:t>Quarterly</a:t>
            </a:r>
          </a:p>
          <a:p>
            <a:pPr>
              <a:spcBef>
                <a:spcPct val="0"/>
              </a:spcBef>
            </a:pPr>
            <a:r>
              <a:rPr lang="en-US" altLang="en-US" sz="2400" b="1" dirty="0" smtClean="0"/>
              <a:t>Data Collection</a:t>
            </a:r>
          </a:p>
          <a:p>
            <a:pPr lvl="1">
              <a:spcBef>
                <a:spcPct val="0"/>
              </a:spcBef>
            </a:pPr>
            <a:r>
              <a:rPr lang="en-US" altLang="en-US" sz="2000" dirty="0" smtClean="0"/>
              <a:t>2011 - present</a:t>
            </a:r>
          </a:p>
        </p:txBody>
      </p:sp>
      <p:sp>
        <p:nvSpPr>
          <p:cNvPr id="30723" name="Title 1"/>
          <p:cNvSpPr txBox="1">
            <a:spLocks/>
          </p:cNvSpPr>
          <p:nvPr/>
        </p:nvSpPr>
        <p:spPr bwMode="auto">
          <a:xfrm>
            <a:off x="304800" y="228600"/>
            <a:ext cx="88011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a:latin typeface="+mn-lt"/>
              </a:rPr>
              <a:t>StreetRx </a:t>
            </a:r>
            <a:r>
              <a:rPr lang="en-US" altLang="en-US" sz="3600" dirty="0" smtClean="0">
                <a:latin typeface="+mn-lt"/>
              </a:rPr>
              <a:t>(</a:t>
            </a:r>
            <a:r>
              <a:rPr lang="en-US" altLang="en-US" sz="3600" dirty="0">
                <a:latin typeface="+mn-lt"/>
                <a:hlinkClick r:id="rId3"/>
              </a:rPr>
              <a:t>www.streetrx.com</a:t>
            </a:r>
            <a:r>
              <a:rPr lang="en-US" altLang="en-US" sz="3600" dirty="0">
                <a:latin typeface="+mn-lt"/>
              </a:rPr>
              <a:t>)</a:t>
            </a:r>
          </a:p>
        </p:txBody>
      </p:sp>
      <p:sp>
        <p:nvSpPr>
          <p:cNvPr id="8" name="Slide Number Placeholder 7"/>
          <p:cNvSpPr txBox="1">
            <a:spLocks/>
          </p:cNvSpPr>
          <p:nvPr/>
        </p:nvSpPr>
        <p:spPr>
          <a:xfrm>
            <a:off x="8458200" y="6357938"/>
            <a:ext cx="457200" cy="261937"/>
          </a:xfrm>
          <a:prstGeom prst="rect">
            <a:avLst/>
          </a:prstGeom>
        </p:spPr>
        <p:txBody>
          <a:bodyPr/>
          <a:lstStyle>
            <a:defPPr>
              <a:defRPr lang="en-US"/>
            </a:defPPr>
            <a:lvl1pPr algn="l" rtl="0" fontAlgn="auto">
              <a:spcBef>
                <a:spcPts val="0"/>
              </a:spcBef>
              <a:spcAft>
                <a:spcPts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fld id="{07456065-FCBE-4D70-BFE6-E5EECCE632DE}" type="slidenum">
              <a:rPr lang="en-US" sz="1600" smtClean="0">
                <a:latin typeface="+mj-lt"/>
              </a:rPr>
              <a:pPr fontAlgn="base">
                <a:spcBef>
                  <a:spcPct val="0"/>
                </a:spcBef>
                <a:spcAft>
                  <a:spcPct val="0"/>
                </a:spcAft>
                <a:defRPr/>
              </a:pPr>
              <a:t>14</a:t>
            </a:fld>
            <a:endParaRPr lang="en-US" dirty="0">
              <a:latin typeface="+mj-l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352800"/>
            <a:ext cx="529993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8005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baile03\AppData\Local\Microsoft\Windows\Temporary Internet Files\Content.Outlook\4289CSVX\DD16CVR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848" y="3581400"/>
            <a:ext cx="4580283" cy="3200400"/>
          </a:xfrm>
          <a:prstGeom prst="rect">
            <a:avLst/>
          </a:prstGeom>
          <a:noFill/>
          <a:extLst>
            <a:ext uri="{909E8E84-426E-40DD-AFC4-6F175D3DCCD1}">
              <a14:hiddenFill xmlns:a14="http://schemas.microsoft.com/office/drawing/2010/main">
                <a:solidFill>
                  <a:srgbClr val="FFFFFF"/>
                </a:solidFill>
              </a14:hiddenFill>
            </a:ext>
          </a:extLst>
        </p:spPr>
      </p:pic>
      <p:sp>
        <p:nvSpPr>
          <p:cNvPr id="28674" name="Title 1"/>
          <p:cNvSpPr txBox="1">
            <a:spLocks/>
          </p:cNvSpPr>
          <p:nvPr/>
        </p:nvSpPr>
        <p:spPr bwMode="auto">
          <a:xfrm>
            <a:off x="381000" y="3968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a:latin typeface="+mn-lt"/>
              </a:rPr>
              <a:t>Drug Diversion (DD)</a:t>
            </a:r>
          </a:p>
        </p:txBody>
      </p:sp>
      <p:sp>
        <p:nvSpPr>
          <p:cNvPr id="3" name="Content Placeholder 2"/>
          <p:cNvSpPr txBox="1">
            <a:spLocks/>
          </p:cNvSpPr>
          <p:nvPr/>
        </p:nvSpPr>
        <p:spPr>
          <a:xfrm>
            <a:off x="76200" y="1112837"/>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b="1" dirty="0" smtClean="0"/>
              <a:t>Population</a:t>
            </a:r>
          </a:p>
          <a:p>
            <a:pPr lvl="1">
              <a:defRPr/>
            </a:pPr>
            <a:r>
              <a:rPr lang="en-US" sz="2000" dirty="0" smtClean="0"/>
              <a:t>Cases of prescription drug diversion</a:t>
            </a:r>
          </a:p>
          <a:p>
            <a:pPr>
              <a:defRPr/>
            </a:pPr>
            <a:r>
              <a:rPr lang="en-US" sz="2400" b="1" dirty="0" smtClean="0"/>
              <a:t>Definition/ Type of Cases</a:t>
            </a:r>
          </a:p>
          <a:p>
            <a:pPr lvl="1">
              <a:defRPr/>
            </a:pPr>
            <a:r>
              <a:rPr lang="en-US" sz="2000" dirty="0" smtClean="0"/>
              <a:t>Number of new instances of </a:t>
            </a:r>
          </a:p>
          <a:p>
            <a:pPr marL="457200" lvl="1" indent="0">
              <a:buFontTx/>
              <a:buNone/>
              <a:defRPr/>
            </a:pPr>
            <a:r>
              <a:rPr lang="en-US" sz="2000" dirty="0" smtClean="0"/>
              <a:t>pharmaceutical diversion investigated by </a:t>
            </a:r>
          </a:p>
          <a:p>
            <a:pPr marL="457200" lvl="1" indent="0">
              <a:buFontTx/>
              <a:buNone/>
              <a:defRPr/>
            </a:pPr>
            <a:r>
              <a:rPr lang="en-US" sz="2000" dirty="0" smtClean="0"/>
              <a:t>drug diversion units or reported to state regulatory boards</a:t>
            </a:r>
          </a:p>
          <a:p>
            <a:pPr>
              <a:defRPr/>
            </a:pPr>
            <a:r>
              <a:rPr lang="en-US" sz="2400" b="1" dirty="0" smtClean="0"/>
              <a:t>Coverage</a:t>
            </a:r>
          </a:p>
          <a:p>
            <a:pPr lvl="1">
              <a:defRPr/>
            </a:pPr>
            <a:r>
              <a:rPr lang="en-US" sz="2000" dirty="0" smtClean="0"/>
              <a:t>664 reporters/49 states</a:t>
            </a:r>
          </a:p>
          <a:p>
            <a:pPr>
              <a:defRPr/>
            </a:pPr>
            <a:r>
              <a:rPr lang="en-US" sz="2400" b="1" dirty="0" smtClean="0"/>
              <a:t>Reporting Timeframe</a:t>
            </a:r>
          </a:p>
          <a:p>
            <a:pPr lvl="1">
              <a:defRPr/>
            </a:pPr>
            <a:r>
              <a:rPr lang="en-US" sz="2000" dirty="0" smtClean="0"/>
              <a:t>Quarterly</a:t>
            </a:r>
          </a:p>
          <a:p>
            <a:pPr>
              <a:defRPr/>
            </a:pPr>
            <a:r>
              <a:rPr lang="en-US" sz="2400" b="1" dirty="0" smtClean="0"/>
              <a:t>Period of Data collection</a:t>
            </a:r>
          </a:p>
          <a:p>
            <a:pPr lvl="1">
              <a:defRPr/>
            </a:pPr>
            <a:r>
              <a:rPr lang="en-US" sz="2000" dirty="0" smtClean="0"/>
              <a:t>2002 - present</a:t>
            </a:r>
          </a:p>
          <a:p>
            <a:pPr marL="0" indent="0">
              <a:buFontTx/>
              <a:buNone/>
              <a:defRPr/>
            </a:pPr>
            <a:endParaRPr lang="en-US" dirty="0" smtClean="0"/>
          </a:p>
        </p:txBody>
      </p:sp>
      <p:sp>
        <p:nvSpPr>
          <p:cNvPr id="28678" name="TextBox 5"/>
          <p:cNvSpPr txBox="1">
            <a:spLocks noChangeArrowheads="1"/>
          </p:cNvSpPr>
          <p:nvPr/>
        </p:nvSpPr>
        <p:spPr bwMode="auto">
          <a:xfrm>
            <a:off x="7881938" y="6310313"/>
            <a:ext cx="1197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smtClean="0"/>
              <a:t>2016 </a:t>
            </a:r>
            <a:r>
              <a:rPr lang="en-US" altLang="en-US" sz="1200" dirty="0"/>
              <a:t>coverage</a:t>
            </a:r>
          </a:p>
        </p:txBody>
      </p:sp>
      <p:sp>
        <p:nvSpPr>
          <p:cNvPr id="9" name="Slide Number Placeholder 7"/>
          <p:cNvSpPr>
            <a:spLocks noGrp="1"/>
          </p:cNvSpPr>
          <p:nvPr>
            <p:ph type="sldNum" sz="quarter" idx="12"/>
          </p:nvPr>
        </p:nvSpPr>
        <p:spPr>
          <a:xfrm>
            <a:off x="8458200" y="6443663"/>
            <a:ext cx="457200" cy="261937"/>
          </a:xfrm>
        </p:spPr>
        <p:txBody>
          <a:bodyPr/>
          <a:lstStyle/>
          <a:p>
            <a:pPr fontAlgn="base">
              <a:spcBef>
                <a:spcPct val="0"/>
              </a:spcBef>
              <a:spcAft>
                <a:spcPct val="0"/>
              </a:spcAft>
              <a:defRPr/>
            </a:pPr>
            <a:fld id="{65C8AEF9-CA66-49AB-AA09-A5F90E02AE05}" type="slidenum">
              <a:rPr lang="en-US">
                <a:latin typeface="+mj-lt"/>
              </a:rPr>
              <a:pPr fontAlgn="base">
                <a:spcBef>
                  <a:spcPct val="0"/>
                </a:spcBef>
                <a:spcAft>
                  <a:spcPct val="0"/>
                </a:spcAft>
                <a:defRPr/>
              </a:pPr>
              <a:t>15</a:t>
            </a:fld>
            <a:endParaRPr lang="en-US" dirty="0">
              <a:latin typeface="+mj-lt"/>
            </a:endParaRPr>
          </a:p>
        </p:txBody>
      </p:sp>
      <p:graphicFrame>
        <p:nvGraphicFramePr>
          <p:cNvPr id="2" name="Chart 1"/>
          <p:cNvGraphicFramePr/>
          <p:nvPr>
            <p:extLst>
              <p:ext uri="{D42A27DB-BD31-4B8C-83A1-F6EECF244321}">
                <p14:modId xmlns:p14="http://schemas.microsoft.com/office/powerpoint/2010/main" val="1880552149"/>
              </p:ext>
            </p:extLst>
          </p:nvPr>
        </p:nvGraphicFramePr>
        <p:xfrm>
          <a:off x="5867401" y="533400"/>
          <a:ext cx="3276600" cy="2339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253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6"/>
          <p:cNvSpPr>
            <a:spLocks noGrp="1"/>
          </p:cNvSpPr>
          <p:nvPr>
            <p:ph idx="1"/>
          </p:nvPr>
        </p:nvSpPr>
        <p:spPr>
          <a:xfrm>
            <a:off x="533400" y="1600200"/>
            <a:ext cx="8229600" cy="4525963"/>
          </a:xfrm>
        </p:spPr>
        <p:txBody>
          <a:bodyPr/>
          <a:lstStyle/>
          <a:p>
            <a:r>
              <a:rPr lang="en-US" altLang="en-US" sz="2400" dirty="0" smtClean="0"/>
              <a:t>Spontaneous reports (Poison Center, StreetRx, Web Monitoring): voluntary self-reporting of aberrant behaviors </a:t>
            </a:r>
          </a:p>
          <a:p>
            <a:r>
              <a:rPr lang="en-US" altLang="en-US" sz="2400" dirty="0" smtClean="0"/>
              <a:t>Self-reporting (Poison Center, Opioid Treatment/SKIP, College Survey, StreetRx, Web Monitoring): cannot validate product identification or other reported behaviors</a:t>
            </a:r>
          </a:p>
          <a:p>
            <a:r>
              <a:rPr lang="en-US" altLang="en-US" sz="2400" dirty="0" smtClean="0"/>
              <a:t>De-identified data (Poison Center, StreetRx, Web Monitoring): source cannot be verified, additional information cannot be obtained.</a:t>
            </a:r>
          </a:p>
          <a:p>
            <a:r>
              <a:rPr lang="en-US" altLang="en-US" sz="2400" dirty="0" smtClean="0"/>
              <a:t>Geographical coverage is not universal across programs</a:t>
            </a:r>
          </a:p>
        </p:txBody>
      </p:sp>
      <p:sp>
        <p:nvSpPr>
          <p:cNvPr id="37890" name="Title 5"/>
          <p:cNvSpPr>
            <a:spLocks noGrp="1"/>
          </p:cNvSpPr>
          <p:nvPr>
            <p:ph type="title"/>
          </p:nvPr>
        </p:nvSpPr>
        <p:spPr>
          <a:xfrm>
            <a:off x="609600" y="304801"/>
            <a:ext cx="7315200" cy="990600"/>
          </a:xfrm>
        </p:spPr>
        <p:txBody>
          <a:bodyPr/>
          <a:lstStyle/>
          <a:p>
            <a:r>
              <a:rPr lang="en-US" altLang="en-US" sz="3600" dirty="0" smtClean="0">
                <a:solidFill>
                  <a:schemeClr val="tx1"/>
                </a:solidFill>
              </a:rPr>
              <a:t>RADARS</a:t>
            </a:r>
            <a:r>
              <a:rPr lang="en-US" altLang="en-US" sz="3600" baseline="30000" dirty="0" smtClean="0">
                <a:solidFill>
                  <a:schemeClr val="tx1"/>
                </a:solidFill>
              </a:rPr>
              <a:t>®</a:t>
            </a:r>
            <a:r>
              <a:rPr lang="en-US" altLang="en-US" sz="3600" dirty="0" smtClean="0">
                <a:solidFill>
                  <a:schemeClr val="tx1"/>
                </a:solidFill>
              </a:rPr>
              <a:t> System Limitations</a:t>
            </a:r>
          </a:p>
        </p:txBody>
      </p:sp>
      <p:sp>
        <p:nvSpPr>
          <p:cNvPr id="4" name="Slide Number Placeholder 7"/>
          <p:cNvSpPr>
            <a:spLocks noGrp="1"/>
          </p:cNvSpPr>
          <p:nvPr>
            <p:ph type="sldNum" sz="quarter" idx="12"/>
          </p:nvPr>
        </p:nvSpPr>
        <p:spPr>
          <a:xfrm>
            <a:off x="8458200" y="6357938"/>
            <a:ext cx="457200" cy="261937"/>
          </a:xfrm>
        </p:spPr>
        <p:txBody>
          <a:bodyPr/>
          <a:lstStyle/>
          <a:p>
            <a:pPr fontAlgn="base">
              <a:spcBef>
                <a:spcPct val="0"/>
              </a:spcBef>
              <a:spcAft>
                <a:spcPct val="0"/>
              </a:spcAft>
              <a:defRPr/>
            </a:pPr>
            <a:fld id="{4E04F49E-BF6F-4902-972E-3426544FCFC0}" type="slidenum">
              <a:rPr lang="en-US">
                <a:latin typeface="+mj-lt"/>
              </a:rPr>
              <a:pPr fontAlgn="base">
                <a:spcBef>
                  <a:spcPct val="0"/>
                </a:spcBef>
                <a:spcAft>
                  <a:spcPct val="0"/>
                </a:spcAft>
                <a:defRPr/>
              </a:pPr>
              <a:t>16</a:t>
            </a:fld>
            <a:endParaRPr lang="en-US" dirty="0">
              <a:latin typeface="+mj-lt"/>
            </a:endParaRPr>
          </a:p>
        </p:txBody>
      </p:sp>
    </p:spTree>
    <p:extLst>
      <p:ext uri="{BB962C8B-B14F-4D97-AF65-F5344CB8AC3E}">
        <p14:creationId xmlns:p14="http://schemas.microsoft.com/office/powerpoint/2010/main" val="826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Say About Prescription Drug Abuse?</a:t>
            </a:r>
            <a:endParaRPr lang="en-US" dirty="0"/>
          </a:p>
        </p:txBody>
      </p:sp>
    </p:spTree>
    <p:extLst>
      <p:ext uri="{BB962C8B-B14F-4D97-AF65-F5344CB8AC3E}">
        <p14:creationId xmlns:p14="http://schemas.microsoft.com/office/powerpoint/2010/main" val="90549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315200" cy="990600"/>
          </a:xfrm>
        </p:spPr>
        <p:txBody>
          <a:bodyPr>
            <a:noAutofit/>
          </a:bodyPr>
          <a:lstStyle/>
          <a:p>
            <a:r>
              <a:rPr lang="en-US" sz="3200" dirty="0" smtClean="0">
                <a:solidFill>
                  <a:schemeClr val="tx1"/>
                </a:solidFill>
              </a:rPr>
              <a:t>30,000 Feet: Prescription Opioid Abuse is Decreasing</a:t>
            </a:r>
            <a:endParaRPr lang="en-US" sz="3200" dirty="0">
              <a:solidFill>
                <a:schemeClr val="tx1"/>
              </a:solidFill>
            </a:endParaRPr>
          </a:p>
        </p:txBody>
      </p:sp>
      <p:sp>
        <p:nvSpPr>
          <p:cNvPr id="4" name="Slide Number Placeholder 3"/>
          <p:cNvSpPr>
            <a:spLocks noGrp="1"/>
          </p:cNvSpPr>
          <p:nvPr>
            <p:ph type="sldNum" sz="quarter" idx="12"/>
          </p:nvPr>
        </p:nvSpPr>
        <p:spPr>
          <a:xfrm>
            <a:off x="8001000" y="6411254"/>
            <a:ext cx="941203" cy="301752"/>
          </a:xfrm>
        </p:spPr>
        <p:txBody>
          <a:bodyPr/>
          <a:lstStyle/>
          <a:p>
            <a:fld id="{61B51F03-F3F2-A644-AEF5-CDBA0BF8CAE6}" type="slidenum">
              <a:rPr lang="en-US" smtClean="0"/>
              <a:pPr/>
              <a:t>18</a:t>
            </a:fld>
            <a:endParaRPr lang="en-US" dirty="0"/>
          </a:p>
        </p:txBody>
      </p:sp>
      <p:grpSp>
        <p:nvGrpSpPr>
          <p:cNvPr id="9" name="Group 8"/>
          <p:cNvGrpSpPr>
            <a:grpSpLocks/>
          </p:cNvGrpSpPr>
          <p:nvPr/>
        </p:nvGrpSpPr>
        <p:grpSpPr bwMode="auto">
          <a:xfrm>
            <a:off x="4495800" y="1426684"/>
            <a:ext cx="4114800" cy="5114331"/>
            <a:chOff x="4176817" y="2392796"/>
            <a:chExt cx="2216150" cy="2649538"/>
          </a:xfrm>
        </p:grpSpPr>
        <p:grpSp>
          <p:nvGrpSpPr>
            <p:cNvPr id="10" name="Group 6"/>
            <p:cNvGrpSpPr>
              <a:grpSpLocks/>
            </p:cNvGrpSpPr>
            <p:nvPr/>
          </p:nvGrpSpPr>
          <p:grpSpPr bwMode="auto">
            <a:xfrm>
              <a:off x="4176817" y="2392796"/>
              <a:ext cx="2216150" cy="2649538"/>
              <a:chOff x="4176817" y="2392796"/>
              <a:chExt cx="2216150" cy="2649538"/>
            </a:xfrm>
          </p:grpSpPr>
          <p:graphicFrame>
            <p:nvGraphicFramePr>
              <p:cNvPr id="12" name="Object 2"/>
              <p:cNvGraphicFramePr>
                <a:graphicFrameLocks noChangeAspect="1"/>
              </p:cNvGraphicFramePr>
              <p:nvPr>
                <p:extLst>
                  <p:ext uri="{D42A27DB-BD31-4B8C-83A1-F6EECF244321}">
                    <p14:modId xmlns:p14="http://schemas.microsoft.com/office/powerpoint/2010/main" val="3680099225"/>
                  </p:ext>
                </p:extLst>
              </p:nvPr>
            </p:nvGraphicFramePr>
            <p:xfrm>
              <a:off x="4176817" y="2392796"/>
              <a:ext cx="2216150" cy="2649538"/>
            </p:xfrm>
            <a:graphic>
              <a:graphicData uri="http://schemas.openxmlformats.org/presentationml/2006/ole">
                <mc:AlternateContent xmlns:mc="http://schemas.openxmlformats.org/markup-compatibility/2006">
                  <mc:Choice xmlns:v="urn:schemas-microsoft-com:vml" Requires="v">
                    <p:oleObj spid="_x0000_s1133" name="Acrobat Document" r:id="rId4" imgW="3565971" imgH="4389120" progId="Acrobat.Document.11">
                      <p:embed/>
                    </p:oleObj>
                  </mc:Choice>
                  <mc:Fallback>
                    <p:oleObj name="Acrobat Document" r:id="rId4" imgW="3565971" imgH="438912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817" y="2392796"/>
                            <a:ext cx="2216150" cy="264953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28" descr="StreetRx pl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2762" y="4259121"/>
                <a:ext cx="761999" cy="54863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TextBox 32"/>
            <p:cNvSpPr txBox="1">
              <a:spLocks noChangeArrowheads="1"/>
            </p:cNvSpPr>
            <p:nvPr/>
          </p:nvSpPr>
          <p:spPr bwMode="auto">
            <a:xfrm>
              <a:off x="4876800" y="4052501"/>
              <a:ext cx="5762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 b="1" dirty="0"/>
                <a:t>StreetRx</a:t>
              </a:r>
              <a:endParaRPr lang="en-US" sz="1100" b="1" dirty="0"/>
            </a:p>
          </p:txBody>
        </p:sp>
      </p:grpSp>
      <p:sp>
        <p:nvSpPr>
          <p:cNvPr id="3" name="TextBox 2"/>
          <p:cNvSpPr txBox="1"/>
          <p:nvPr/>
        </p:nvSpPr>
        <p:spPr>
          <a:xfrm>
            <a:off x="228600" y="5638800"/>
            <a:ext cx="3810000" cy="923330"/>
          </a:xfrm>
          <a:prstGeom prst="rect">
            <a:avLst/>
          </a:prstGeom>
          <a:noFill/>
        </p:spPr>
        <p:txBody>
          <a:bodyPr wrap="square" rtlCol="0">
            <a:spAutoFit/>
          </a:bodyPr>
          <a:lstStyle/>
          <a:p>
            <a:r>
              <a:rPr lang="en-US" dirty="0">
                <a:latin typeface="Calibri" pitchFamily="34" charset="0"/>
              </a:rPr>
              <a:t>Trends in Opioid Analgesic Abuse and Mortality in the United States</a:t>
            </a:r>
            <a:r>
              <a:rPr lang="en-US" dirty="0" smtClean="0">
                <a:latin typeface="Calibri" pitchFamily="34" charset="0"/>
              </a:rPr>
              <a:t>. </a:t>
            </a:r>
          </a:p>
          <a:p>
            <a:r>
              <a:rPr lang="en-US" dirty="0" smtClean="0">
                <a:latin typeface="Calibri" pitchFamily="34" charset="0"/>
              </a:rPr>
              <a:t>N </a:t>
            </a:r>
            <a:r>
              <a:rPr lang="en-US" dirty="0">
                <a:latin typeface="Calibri" pitchFamily="34" charset="0"/>
              </a:rPr>
              <a:t>Engl J Med </a:t>
            </a:r>
            <a:r>
              <a:rPr lang="en-US" dirty="0" smtClean="0">
                <a:latin typeface="Calibri" pitchFamily="34" charset="0"/>
              </a:rPr>
              <a:t>2015;372:241-8</a:t>
            </a:r>
            <a:endParaRPr lang="en-US" dirty="0">
              <a:latin typeface="Calibri" pitchFamily="34" charset="0"/>
            </a:endParaRPr>
          </a:p>
        </p:txBody>
      </p:sp>
    </p:spTree>
    <p:extLst>
      <p:ext uri="{BB962C8B-B14F-4D97-AF65-F5344CB8AC3E}">
        <p14:creationId xmlns:p14="http://schemas.microsoft.com/office/powerpoint/2010/main" val="53464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541259262"/>
              </p:ext>
            </p:extLst>
          </p:nvPr>
        </p:nvGraphicFramePr>
        <p:xfrm>
          <a:off x="1198970" y="1704722"/>
          <a:ext cx="7038721" cy="423887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8458200" y="6324600"/>
            <a:ext cx="457200" cy="307975"/>
          </a:xfrm>
        </p:spPr>
        <p:txBody>
          <a:bodyPr/>
          <a:lstStyle/>
          <a:p>
            <a:pPr>
              <a:defRPr/>
            </a:pPr>
            <a:fld id="{77A61FD6-BE23-4FD0-A518-55212E902357}" type="slidenum">
              <a:rPr lang="en-US" smtClean="0"/>
              <a:pPr>
                <a:defRPr/>
              </a:pPr>
              <a:t>19</a:t>
            </a:fld>
            <a:endParaRPr lang="en-US" dirty="0"/>
          </a:p>
        </p:txBody>
      </p:sp>
      <p:sp>
        <p:nvSpPr>
          <p:cNvPr id="31746" name="Title 1"/>
          <p:cNvSpPr>
            <a:spLocks noGrp="1"/>
          </p:cNvSpPr>
          <p:nvPr>
            <p:ph type="title"/>
          </p:nvPr>
        </p:nvSpPr>
        <p:spPr>
          <a:xfrm>
            <a:off x="381000" y="381000"/>
            <a:ext cx="8229600" cy="990600"/>
          </a:xfrm>
        </p:spPr>
        <p:txBody>
          <a:bodyPr>
            <a:normAutofit fontScale="90000"/>
          </a:bodyPr>
          <a:lstStyle/>
          <a:p>
            <a:r>
              <a:rPr lang="en-US" altLang="en-US" sz="3600" dirty="0" smtClean="0">
                <a:solidFill>
                  <a:schemeClr val="tx1"/>
                </a:solidFill>
              </a:rPr>
              <a:t>RADARS Poison Center Intentional Abuse, 2006 - 2016</a:t>
            </a:r>
          </a:p>
        </p:txBody>
      </p:sp>
      <p:sp>
        <p:nvSpPr>
          <p:cNvPr id="3" name="Oval 2"/>
          <p:cNvSpPr/>
          <p:nvPr/>
        </p:nvSpPr>
        <p:spPr>
          <a:xfrm>
            <a:off x="4953000" y="3124200"/>
            <a:ext cx="1087367" cy="986785"/>
          </a:xfrm>
          <a:prstGeom prst="ellipse">
            <a:avLst/>
          </a:prstGeom>
          <a:noFill/>
          <a:ln w="38100">
            <a:solidFill>
              <a:srgbClr val="FFFF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2933260"/>
            <a:ext cx="1000530" cy="738664"/>
          </a:xfrm>
          <a:prstGeom prst="rect">
            <a:avLst/>
          </a:prstGeom>
          <a:noFill/>
        </p:spPr>
        <p:txBody>
          <a:bodyPr wrap="none" rtlCol="0">
            <a:spAutoFit/>
          </a:bodyPr>
          <a:lstStyle/>
          <a:p>
            <a:pPr algn="ctr"/>
            <a:r>
              <a:rPr lang="en-US" sz="1400" b="1" dirty="0" smtClean="0">
                <a:latin typeface="Calibri" pitchFamily="34" charset="0"/>
              </a:rPr>
              <a:t>Per </a:t>
            </a:r>
          </a:p>
          <a:p>
            <a:pPr algn="ctr"/>
            <a:r>
              <a:rPr lang="en-US" sz="1400" b="1" dirty="0" smtClean="0">
                <a:latin typeface="Calibri" pitchFamily="34" charset="0"/>
              </a:rPr>
              <a:t>100,000</a:t>
            </a:r>
          </a:p>
          <a:p>
            <a:pPr algn="ctr"/>
            <a:r>
              <a:rPr lang="en-US" sz="1400" b="1" dirty="0" smtClean="0">
                <a:latin typeface="Calibri" pitchFamily="34" charset="0"/>
              </a:rPr>
              <a:t>population</a:t>
            </a:r>
            <a:endParaRPr lang="en-US" sz="1400" b="1" dirty="0">
              <a:latin typeface="Calibri" pitchFamily="34" charset="0"/>
            </a:endParaRPr>
          </a:p>
        </p:txBody>
      </p:sp>
      <p:sp>
        <p:nvSpPr>
          <p:cNvPr id="4" name="Right Arrow 3"/>
          <p:cNvSpPr/>
          <p:nvPr/>
        </p:nvSpPr>
        <p:spPr>
          <a:xfrm>
            <a:off x="801110" y="3944869"/>
            <a:ext cx="1277813" cy="484632"/>
          </a:xfrm>
          <a:prstGeom prst="rightArrow">
            <a:avLst/>
          </a:prstGeom>
          <a:solidFill>
            <a:schemeClr val="bg1"/>
          </a:solid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8BBC"/>
                </a:solidFill>
                <a:latin typeface="Calibri" panose="020F0502020204030204" pitchFamily="34" charset="0"/>
              </a:rPr>
              <a:t>Methadone</a:t>
            </a:r>
            <a:endParaRPr lang="en-US" sz="1400" b="1" dirty="0">
              <a:solidFill>
                <a:srgbClr val="008BBC"/>
              </a:solidFill>
              <a:latin typeface="Calibri" panose="020F0502020204030204" pitchFamily="34" charset="0"/>
            </a:endParaRPr>
          </a:p>
        </p:txBody>
      </p:sp>
      <p:sp>
        <p:nvSpPr>
          <p:cNvPr id="5" name="Right Arrow 4"/>
          <p:cNvSpPr/>
          <p:nvPr/>
        </p:nvSpPr>
        <p:spPr>
          <a:xfrm flipH="1">
            <a:off x="6570731" y="4422298"/>
            <a:ext cx="1165253" cy="485521"/>
          </a:xfrm>
          <a:prstGeom prst="rightArrow">
            <a:avLst/>
          </a:prstGeom>
          <a:solidFill>
            <a:schemeClr val="bg1"/>
          </a:solidFill>
          <a:ln w="19050">
            <a:solidFill>
              <a:srgbClr val="F6B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DAA308"/>
                </a:solidFill>
                <a:latin typeface="Calibri" panose="020F0502020204030204" pitchFamily="34" charset="0"/>
              </a:rPr>
              <a:t>Bup</a:t>
            </a:r>
            <a:endParaRPr lang="en-US" sz="1400" b="1" dirty="0">
              <a:solidFill>
                <a:srgbClr val="DAA308"/>
              </a:solidFill>
              <a:latin typeface="Calibri" panose="020F0502020204030204" pitchFamily="34" charset="0"/>
            </a:endParaRPr>
          </a:p>
        </p:txBody>
      </p:sp>
      <p:grpSp>
        <p:nvGrpSpPr>
          <p:cNvPr id="7" name="Group 6"/>
          <p:cNvGrpSpPr/>
          <p:nvPr/>
        </p:nvGrpSpPr>
        <p:grpSpPr>
          <a:xfrm>
            <a:off x="4946662" y="1752600"/>
            <a:ext cx="1095172" cy="3581400"/>
            <a:chOff x="4946662" y="1752600"/>
            <a:chExt cx="1095172" cy="3581400"/>
          </a:xfrm>
        </p:grpSpPr>
        <p:cxnSp>
          <p:nvCxnSpPr>
            <p:cNvPr id="9" name="Straight Connector 8"/>
            <p:cNvCxnSpPr/>
            <p:nvPr/>
          </p:nvCxnSpPr>
          <p:spPr>
            <a:xfrm flipV="1">
              <a:off x="5486400" y="2041891"/>
              <a:ext cx="0" cy="329210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46662" y="1752600"/>
              <a:ext cx="1095172" cy="646331"/>
            </a:xfrm>
            <a:prstGeom prst="rect">
              <a:avLst/>
            </a:prstGeom>
            <a:solidFill>
              <a:schemeClr val="tx1"/>
            </a:solidFill>
            <a:ln>
              <a:solidFill>
                <a:schemeClr val="accent1"/>
              </a:solidFill>
            </a:ln>
          </p:spPr>
          <p:txBody>
            <a:bodyPr wrap="none" rtlCol="0">
              <a:spAutoFit/>
            </a:bodyPr>
            <a:lstStyle/>
            <a:p>
              <a:pPr algn="ctr"/>
              <a:r>
                <a:rPr lang="en-US" dirty="0" smtClean="0">
                  <a:solidFill>
                    <a:srgbClr val="FF0000"/>
                  </a:solidFill>
                </a:rPr>
                <a:t>HC </a:t>
              </a:r>
            </a:p>
            <a:p>
              <a:pPr algn="ctr"/>
              <a:r>
                <a:rPr lang="en-US" dirty="0" smtClean="0">
                  <a:solidFill>
                    <a:srgbClr val="FF0000"/>
                  </a:solidFill>
                </a:rPr>
                <a:t>Resched</a:t>
              </a:r>
              <a:endParaRPr lang="en-US" dirty="0">
                <a:solidFill>
                  <a:srgbClr val="FF0000"/>
                </a:solidFill>
              </a:endParaRPr>
            </a:p>
          </p:txBody>
        </p:sp>
      </p:grpSp>
    </p:spTree>
    <p:extLst>
      <p:ext uri="{BB962C8B-B14F-4D97-AF65-F5344CB8AC3E}">
        <p14:creationId xmlns:p14="http://schemas.microsoft.com/office/powerpoint/2010/main" val="4083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315200" cy="1154097"/>
          </a:xfrm>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a:xfrm>
            <a:off x="914400" y="1676401"/>
            <a:ext cx="7315200" cy="4632960"/>
          </a:xfrm>
        </p:spPr>
        <p:txBody>
          <a:bodyPr>
            <a:normAutofit/>
          </a:bodyPr>
          <a:lstStyle/>
          <a:p>
            <a:r>
              <a:rPr lang="en-US" sz="2400" dirty="0" smtClean="0"/>
              <a:t>Challenges of Rx Drug Abuse Surveillance</a:t>
            </a:r>
          </a:p>
          <a:p>
            <a:pPr lvl="1"/>
            <a:r>
              <a:rPr lang="en-US" sz="2000" dirty="0" smtClean="0"/>
              <a:t>Product specificity</a:t>
            </a:r>
          </a:p>
          <a:p>
            <a:pPr lvl="1"/>
            <a:r>
              <a:rPr lang="en-US" sz="2000" dirty="0" smtClean="0"/>
              <a:t>Confounders and biases</a:t>
            </a:r>
          </a:p>
          <a:p>
            <a:r>
              <a:rPr lang="en-US" sz="2400" dirty="0" smtClean="0"/>
              <a:t>RADARS System</a:t>
            </a:r>
          </a:p>
          <a:p>
            <a:r>
              <a:rPr lang="en-US" sz="2400" dirty="0" smtClean="0"/>
              <a:t>Observations from RADARS and other programs</a:t>
            </a:r>
          </a:p>
          <a:p>
            <a:pPr lvl="1"/>
            <a:r>
              <a:rPr lang="en-US" sz="2000" dirty="0" smtClean="0"/>
              <a:t>Decreasing prescription opioid abuse, increasing heroin/ fentanyl</a:t>
            </a:r>
          </a:p>
          <a:p>
            <a:pPr lvl="1"/>
            <a:r>
              <a:rPr lang="en-US" sz="2000" dirty="0" smtClean="0"/>
              <a:t>IR v. ER</a:t>
            </a:r>
          </a:p>
          <a:p>
            <a:pPr lvl="1"/>
            <a:r>
              <a:rPr lang="en-US" sz="2000" dirty="0" smtClean="0"/>
              <a:t>Economics of opioid abuse</a:t>
            </a:r>
          </a:p>
          <a:p>
            <a:pPr lvl="1"/>
            <a:r>
              <a:rPr lang="en-US" sz="2000" dirty="0" smtClean="0"/>
              <a:t>Opioids with abuse deterrent properties</a:t>
            </a:r>
          </a:p>
          <a:p>
            <a:r>
              <a:rPr lang="en-US" sz="2400" dirty="0" smtClean="0"/>
              <a:t>Summary</a:t>
            </a:r>
          </a:p>
        </p:txBody>
      </p:sp>
      <p:sp>
        <p:nvSpPr>
          <p:cNvPr id="4" name="Slide Number Placeholder 3"/>
          <p:cNvSpPr>
            <a:spLocks noGrp="1"/>
          </p:cNvSpPr>
          <p:nvPr>
            <p:ph type="sldNum" sz="quarter" idx="12"/>
          </p:nvPr>
        </p:nvSpPr>
        <p:spPr>
          <a:xfrm>
            <a:off x="8001000" y="6324600"/>
            <a:ext cx="941203" cy="301752"/>
          </a:xfrm>
        </p:spPr>
        <p:txBody>
          <a:bodyPr/>
          <a:lstStyle/>
          <a:p>
            <a:fld id="{F87B1C65-1C58-41E7-9E7B-AF8D752CE3C8}" type="slidenum">
              <a:rPr lang="en-US" smtClean="0"/>
              <a:t>2</a:t>
            </a:fld>
            <a:endParaRPr lang="en-US" dirty="0"/>
          </a:p>
        </p:txBody>
      </p:sp>
    </p:spTree>
    <p:extLst>
      <p:ext uri="{BB962C8B-B14F-4D97-AF65-F5344CB8AC3E}">
        <p14:creationId xmlns:p14="http://schemas.microsoft.com/office/powerpoint/2010/main" val="3473618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Box 4"/>
          <p:cNvSpPr txBox="1">
            <a:spLocks noChangeArrowheads="1"/>
          </p:cNvSpPr>
          <p:nvPr/>
        </p:nvSpPr>
        <p:spPr bwMode="auto">
          <a:xfrm>
            <a:off x="457200" y="6400800"/>
            <a:ext cx="8175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r>
              <a:rPr lang="en-US" altLang="en-US" sz="1600" dirty="0">
                <a:solidFill>
                  <a:schemeClr val="tx1"/>
                </a:solidFill>
              </a:rPr>
              <a:t>Rudd et al. </a:t>
            </a:r>
            <a:r>
              <a:rPr lang="pl-PL" altLang="en-US" sz="1600" i="1" dirty="0">
                <a:solidFill>
                  <a:schemeClr val="tx1"/>
                </a:solidFill>
              </a:rPr>
              <a:t>MMWR Morb Mortal Wkly Rep. </a:t>
            </a:r>
            <a:r>
              <a:rPr lang="pl-PL" altLang="en-US" sz="1600" dirty="0">
                <a:solidFill>
                  <a:schemeClr val="tx1"/>
                </a:solidFill>
              </a:rPr>
              <a:t>2016 Jan 1;64(50-51):1378-82.</a:t>
            </a:r>
            <a:endParaRPr lang="en-US" altLang="en-US" sz="1600" dirty="0">
              <a:solidFill>
                <a:schemeClr val="tx1"/>
              </a:solidFill>
            </a:endParaRPr>
          </a:p>
        </p:txBody>
      </p:sp>
      <p:sp>
        <p:nvSpPr>
          <p:cNvPr id="8" name="Flowchart: Manual Input 7"/>
          <p:cNvSpPr/>
          <p:nvPr/>
        </p:nvSpPr>
        <p:spPr>
          <a:xfrm>
            <a:off x="1371600" y="3657600"/>
            <a:ext cx="6248400" cy="16002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flipH="1">
            <a:off x="7543800" y="3276600"/>
            <a:ext cx="1371600" cy="1066800"/>
          </a:xfrm>
          <a:prstGeom prst="rightArrow">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solidFill>
                  <a:schemeClr val="tx1"/>
                </a:solidFill>
              </a:rPr>
              <a:t>Most Rx </a:t>
            </a:r>
            <a:r>
              <a:rPr lang="en-US" sz="1600" b="1" dirty="0">
                <a:solidFill>
                  <a:schemeClr val="tx1"/>
                </a:solidFill>
              </a:rPr>
              <a:t>Opioids</a:t>
            </a:r>
          </a:p>
        </p:txBody>
      </p:sp>
      <p:sp>
        <p:nvSpPr>
          <p:cNvPr id="2" name="Slide Number Placeholder 1"/>
          <p:cNvSpPr>
            <a:spLocks noGrp="1"/>
          </p:cNvSpPr>
          <p:nvPr>
            <p:ph type="sldNum" sz="quarter" idx="12"/>
          </p:nvPr>
        </p:nvSpPr>
        <p:spPr>
          <a:xfrm>
            <a:off x="8077200" y="6379684"/>
            <a:ext cx="941203" cy="301752"/>
          </a:xfrm>
        </p:spPr>
        <p:txBody>
          <a:bodyPr/>
          <a:lstStyle/>
          <a:p>
            <a:fld id="{F87B1C65-1C58-41E7-9E7B-AF8D752CE3C8}" type="slidenum">
              <a:rPr lang="en-US" smtClean="0"/>
              <a:t>20</a:t>
            </a:fld>
            <a:endParaRPr lang="en-US" dirty="0"/>
          </a:p>
        </p:txBody>
      </p:sp>
    </p:spTree>
    <p:extLst>
      <p:ext uri="{BB962C8B-B14F-4D97-AF65-F5344CB8AC3E}">
        <p14:creationId xmlns:p14="http://schemas.microsoft.com/office/powerpoint/2010/main" val="5767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87610476"/>
              </p:ext>
            </p:extLst>
          </p:nvPr>
        </p:nvGraphicFramePr>
        <p:xfrm>
          <a:off x="685800" y="1626218"/>
          <a:ext cx="8458200" cy="5005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57535" y="533400"/>
            <a:ext cx="8827911" cy="702735"/>
          </a:xfrm>
        </p:spPr>
        <p:txBody>
          <a:bodyPr>
            <a:normAutofit/>
          </a:bodyPr>
          <a:lstStyle/>
          <a:p>
            <a:r>
              <a:rPr lang="en-US" sz="3200" dirty="0" smtClean="0">
                <a:solidFill>
                  <a:schemeClr val="tx1"/>
                </a:solidFill>
              </a:rPr>
              <a:t>Poison Center Cases -Similar Observation</a:t>
            </a:r>
            <a:endParaRPr lang="en-US" sz="3200" dirty="0">
              <a:solidFill>
                <a:schemeClr val="tx1"/>
              </a:solidFill>
            </a:endParaRPr>
          </a:p>
        </p:txBody>
      </p:sp>
      <p:sp>
        <p:nvSpPr>
          <p:cNvPr id="9" name="TextBox 8"/>
          <p:cNvSpPr txBox="1"/>
          <p:nvPr/>
        </p:nvSpPr>
        <p:spPr>
          <a:xfrm>
            <a:off x="0" y="1367135"/>
            <a:ext cx="9067800" cy="461665"/>
          </a:xfrm>
          <a:prstGeom prst="rect">
            <a:avLst/>
          </a:prstGeom>
          <a:noFill/>
        </p:spPr>
        <p:txBody>
          <a:bodyPr wrap="square" rtlCol="0">
            <a:spAutoFit/>
          </a:bodyPr>
          <a:lstStyle/>
          <a:p>
            <a:pPr algn="ctr"/>
            <a:r>
              <a:rPr lang="en-US" sz="2400" b="1" dirty="0" smtClean="0">
                <a:latin typeface="Calibri" pitchFamily="34" charset="0"/>
              </a:rPr>
              <a:t>Deaths Involving Natural &amp; Semisynthetic Opioids, 2003 to 2015</a:t>
            </a:r>
          </a:p>
        </p:txBody>
      </p:sp>
    </p:spTree>
    <p:extLst>
      <p:ext uri="{BB962C8B-B14F-4D97-AF65-F5344CB8AC3E}">
        <p14:creationId xmlns:p14="http://schemas.microsoft.com/office/powerpoint/2010/main" val="80336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838200" y="5920876"/>
            <a:ext cx="817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endParaRPr lang="en-US" altLang="en-US" sz="1800" dirty="0">
              <a:solidFill>
                <a:schemeClr val="bg2"/>
              </a:solidFill>
            </a:endParaRPr>
          </a:p>
        </p:txBody>
      </p:sp>
      <p:sp>
        <p:nvSpPr>
          <p:cNvPr id="4" name="Title 3"/>
          <p:cNvSpPr>
            <a:spLocks noGrp="1"/>
          </p:cNvSpPr>
          <p:nvPr>
            <p:ph type="title"/>
          </p:nvPr>
        </p:nvSpPr>
        <p:spPr>
          <a:xfrm>
            <a:off x="228600" y="381000"/>
            <a:ext cx="8229600" cy="1066800"/>
          </a:xfrm>
        </p:spPr>
        <p:txBody>
          <a:bodyPr>
            <a:normAutofit/>
          </a:bodyPr>
          <a:lstStyle/>
          <a:p>
            <a:pPr>
              <a:defRPr/>
            </a:pPr>
            <a:r>
              <a:rPr lang="en-US" sz="3200" dirty="0" smtClean="0">
                <a:solidFill>
                  <a:schemeClr val="tx1"/>
                </a:solidFill>
              </a:rPr>
              <a:t>Role of Heroin and Synthetics in NVSS Death Rates</a:t>
            </a:r>
            <a:endParaRPr lang="en-US" sz="3200" dirty="0">
              <a:solidFill>
                <a:schemeClr val="tx1"/>
              </a:solidFill>
            </a:endParaRPr>
          </a:p>
        </p:txBody>
      </p:sp>
      <p:sp>
        <p:nvSpPr>
          <p:cNvPr id="25604" name="AutoShape 4" descr="id:image001.png@01D29CBA.13A5F8A0"/>
          <p:cNvSpPr>
            <a:spLocks noChangeAspect="1" noChangeArrowheads="1"/>
          </p:cNvSpPr>
          <p:nvPr/>
        </p:nvSpPr>
        <p:spPr bwMode="auto">
          <a:xfrm>
            <a:off x="0" y="0"/>
            <a:ext cx="57054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endParaRPr lang="en-US" altLang="en-US" sz="1800" dirty="0">
              <a:solidFill>
                <a:schemeClr val="tx1"/>
              </a:solidFill>
            </a:endParaRPr>
          </a:p>
        </p:txBody>
      </p:sp>
      <p:pic>
        <p:nvPicPr>
          <p:cNvPr id="256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828800"/>
            <a:ext cx="7232650" cy="38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001000" y="6400800"/>
            <a:ext cx="941203" cy="301752"/>
          </a:xfrm>
        </p:spPr>
        <p:txBody>
          <a:bodyPr/>
          <a:lstStyle/>
          <a:p>
            <a:fld id="{F87B1C65-1C58-41E7-9E7B-AF8D752CE3C8}" type="slidenum">
              <a:rPr lang="en-US" smtClean="0"/>
              <a:t>22</a:t>
            </a:fld>
            <a:endParaRPr lang="en-US" dirty="0"/>
          </a:p>
        </p:txBody>
      </p:sp>
    </p:spTree>
    <p:extLst>
      <p:ext uri="{BB962C8B-B14F-4D97-AF65-F5344CB8AC3E}">
        <p14:creationId xmlns:p14="http://schemas.microsoft.com/office/powerpoint/2010/main" val="305026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077200" cy="1154097"/>
          </a:xfrm>
        </p:spPr>
        <p:txBody>
          <a:bodyPr>
            <a:noAutofit/>
          </a:bodyPr>
          <a:lstStyle/>
          <a:p>
            <a:r>
              <a:rPr lang="en-US" sz="3200" dirty="0" smtClean="0">
                <a:solidFill>
                  <a:schemeClr val="tx1"/>
                </a:solidFill>
              </a:rPr>
              <a:t>Other Data : Rx and Opioid Overdose Decreasing – Claims made Analysis</a:t>
            </a:r>
            <a:endParaRPr lang="en-US" sz="32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818" y="1676400"/>
            <a:ext cx="467436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477000"/>
            <a:ext cx="5998180" cy="369332"/>
          </a:xfrm>
          <a:prstGeom prst="rect">
            <a:avLst/>
          </a:prstGeom>
          <a:noFill/>
        </p:spPr>
        <p:txBody>
          <a:bodyPr wrap="none" rtlCol="0">
            <a:spAutoFit/>
          </a:bodyPr>
          <a:lstStyle/>
          <a:p>
            <a:r>
              <a:rPr lang="en-US" dirty="0" smtClean="0"/>
              <a:t>Larochelle, et al. </a:t>
            </a:r>
            <a:r>
              <a:rPr lang="en-US" i="1" dirty="0"/>
              <a:t>JAMA Intern Med</a:t>
            </a:r>
            <a:r>
              <a:rPr lang="en-US" dirty="0"/>
              <a:t>. 2015;175(6):</a:t>
            </a:r>
            <a:r>
              <a:rPr lang="en-US" dirty="0" smtClean="0"/>
              <a:t>978-987</a:t>
            </a:r>
            <a:endParaRPr lang="en-US" dirty="0"/>
          </a:p>
        </p:txBody>
      </p:sp>
    </p:spTree>
    <p:extLst>
      <p:ext uri="{BB962C8B-B14F-4D97-AF65-F5344CB8AC3E}">
        <p14:creationId xmlns:p14="http://schemas.microsoft.com/office/powerpoint/2010/main" val="338042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R:\RADARS\Ad Hoc Data Requests\Internal requests\AH 522 2014 10 17 Manuscript IR versus ER\report output\analysis with oxymorphone\MG Dispense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83138"/>
            <a:ext cx="6524740" cy="490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7848600" cy="1154097"/>
          </a:xfrm>
        </p:spPr>
        <p:txBody>
          <a:bodyPr>
            <a:noAutofit/>
          </a:bodyPr>
          <a:lstStyle/>
          <a:p>
            <a:r>
              <a:rPr lang="en-US" sz="3200" dirty="0" smtClean="0">
                <a:solidFill>
                  <a:schemeClr val="tx1"/>
                </a:solidFill>
              </a:rPr>
              <a:t>Only 15%-20% of Opioids Dispensed are Extended Release</a:t>
            </a:r>
            <a:endParaRPr lang="en-US" sz="3200" dirty="0">
              <a:solidFill>
                <a:schemeClr val="tx1"/>
              </a:solidFill>
            </a:endParaRPr>
          </a:p>
        </p:txBody>
      </p:sp>
      <p:sp>
        <p:nvSpPr>
          <p:cNvPr id="3" name="Slide Number Placeholder 2"/>
          <p:cNvSpPr>
            <a:spLocks noGrp="1"/>
          </p:cNvSpPr>
          <p:nvPr>
            <p:ph type="sldNum" sz="quarter" idx="12"/>
          </p:nvPr>
        </p:nvSpPr>
        <p:spPr>
          <a:xfrm>
            <a:off x="8001000" y="6341968"/>
            <a:ext cx="941203" cy="301752"/>
          </a:xfrm>
        </p:spPr>
        <p:txBody>
          <a:bodyPr/>
          <a:lstStyle/>
          <a:p>
            <a:fld id="{F87B1C65-1C58-41E7-9E7B-AF8D752CE3C8}" type="slidenum">
              <a:rPr lang="en-US" smtClean="0"/>
              <a:t>24</a:t>
            </a:fld>
            <a:endParaRPr lang="en-US" dirty="0"/>
          </a:p>
        </p:txBody>
      </p:sp>
    </p:spTree>
    <p:extLst>
      <p:ext uri="{BB962C8B-B14F-4D97-AF65-F5344CB8AC3E}">
        <p14:creationId xmlns:p14="http://schemas.microsoft.com/office/powerpoint/2010/main" val="1930348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 r="31965"/>
          <a:stretch/>
        </p:blipFill>
        <p:spPr bwMode="auto">
          <a:xfrm>
            <a:off x="1874520" y="1371599"/>
            <a:ext cx="539496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217502"/>
            <a:ext cx="7315200" cy="1154097"/>
          </a:xfrm>
        </p:spPr>
        <p:txBody>
          <a:bodyPr>
            <a:normAutofit/>
          </a:bodyPr>
          <a:lstStyle/>
          <a:p>
            <a:r>
              <a:rPr lang="en-US" sz="3200" dirty="0" smtClean="0">
                <a:solidFill>
                  <a:schemeClr val="tx1"/>
                </a:solidFill>
              </a:rPr>
              <a:t>Poison Center Abuse Rate Greater for IR Formulations</a:t>
            </a:r>
            <a:endParaRPr lang="en-US" sz="3200" dirty="0">
              <a:solidFill>
                <a:schemeClr val="tx1"/>
              </a:solidFill>
            </a:endParaRPr>
          </a:p>
        </p:txBody>
      </p:sp>
      <p:sp>
        <p:nvSpPr>
          <p:cNvPr id="3" name="Rectangle 2"/>
          <p:cNvSpPr/>
          <p:nvPr/>
        </p:nvSpPr>
        <p:spPr>
          <a:xfrm>
            <a:off x="4495800" y="1371599"/>
            <a:ext cx="2773680" cy="5381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8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32075"/>
          <a:stretch/>
        </p:blipFill>
        <p:spPr bwMode="auto">
          <a:xfrm>
            <a:off x="1828800" y="1828801"/>
            <a:ext cx="5486400" cy="452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609600"/>
            <a:ext cx="7315200" cy="762000"/>
          </a:xfrm>
        </p:spPr>
        <p:txBody>
          <a:bodyPr>
            <a:noAutofit/>
          </a:bodyPr>
          <a:lstStyle/>
          <a:p>
            <a:r>
              <a:rPr lang="en-US" sz="3200" dirty="0" smtClean="0">
                <a:solidFill>
                  <a:schemeClr val="tx1"/>
                </a:solidFill>
              </a:rPr>
              <a:t>Opioid Treatment Program IR Also More Common</a:t>
            </a:r>
            <a:endParaRPr lang="en-US" sz="3200" dirty="0">
              <a:solidFill>
                <a:schemeClr val="tx1"/>
              </a:solidFill>
            </a:endParaRPr>
          </a:p>
        </p:txBody>
      </p:sp>
      <p:sp>
        <p:nvSpPr>
          <p:cNvPr id="3" name="Slide Number Placeholder 2"/>
          <p:cNvSpPr>
            <a:spLocks noGrp="1"/>
          </p:cNvSpPr>
          <p:nvPr>
            <p:ph type="sldNum" sz="quarter" idx="12"/>
          </p:nvPr>
        </p:nvSpPr>
        <p:spPr>
          <a:xfrm>
            <a:off x="7848600" y="6354117"/>
            <a:ext cx="941203" cy="301752"/>
          </a:xfrm>
        </p:spPr>
        <p:txBody>
          <a:bodyPr/>
          <a:lstStyle/>
          <a:p>
            <a:fld id="{F87B1C65-1C58-41E7-9E7B-AF8D752CE3C8}" type="slidenum">
              <a:rPr lang="en-US" smtClean="0"/>
              <a:t>26</a:t>
            </a:fld>
            <a:endParaRPr lang="en-US" dirty="0"/>
          </a:p>
        </p:txBody>
      </p:sp>
      <p:sp>
        <p:nvSpPr>
          <p:cNvPr id="5" name="Rectangle 4"/>
          <p:cNvSpPr/>
          <p:nvPr/>
        </p:nvSpPr>
        <p:spPr>
          <a:xfrm>
            <a:off x="4572000" y="1828800"/>
            <a:ext cx="2743200" cy="45237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4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1192213" y="6461125"/>
            <a:ext cx="7669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r>
              <a:rPr lang="en-US" altLang="en-US" sz="1600" dirty="0">
                <a:solidFill>
                  <a:schemeClr val="tx1"/>
                </a:solidFill>
              </a:rPr>
              <a:t>Cicero et al. </a:t>
            </a:r>
            <a:r>
              <a:rPr lang="en-US" altLang="en-US" sz="1600" i="1" dirty="0" smtClean="0">
                <a:solidFill>
                  <a:schemeClr val="tx1"/>
                </a:solidFill>
              </a:rPr>
              <a:t>Pharmacoepidemiol </a:t>
            </a:r>
            <a:r>
              <a:rPr lang="en-US" altLang="en-US" sz="1600" i="1" dirty="0">
                <a:solidFill>
                  <a:schemeClr val="tx1"/>
                </a:solidFill>
              </a:rPr>
              <a:t>Drug Safety </a:t>
            </a:r>
            <a:r>
              <a:rPr lang="en-US" altLang="en-US" sz="1600" dirty="0">
                <a:solidFill>
                  <a:schemeClr val="tx1"/>
                </a:solidFill>
              </a:rPr>
              <a:t>2017; 26: 56–62.</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807" y="1484978"/>
            <a:ext cx="6656387" cy="483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7315200" cy="1154097"/>
          </a:xfrm>
        </p:spPr>
        <p:txBody>
          <a:bodyPr>
            <a:normAutofit/>
          </a:bodyPr>
          <a:lstStyle/>
          <a:p>
            <a:r>
              <a:rPr lang="en-US" sz="3200" dirty="0" smtClean="0">
                <a:solidFill>
                  <a:schemeClr val="tx1"/>
                </a:solidFill>
              </a:rPr>
              <a:t>Experienced Drug Abusers Use Both ER and IR Products</a:t>
            </a:r>
            <a:endParaRPr lang="en-US" sz="3200" dirty="0">
              <a:solidFill>
                <a:schemeClr val="tx1"/>
              </a:solidFill>
            </a:endParaRPr>
          </a:p>
        </p:txBody>
      </p:sp>
    </p:spTree>
    <p:extLst>
      <p:ext uri="{BB962C8B-B14F-4D97-AF65-F5344CB8AC3E}">
        <p14:creationId xmlns:p14="http://schemas.microsoft.com/office/powerpoint/2010/main" val="382587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2356923"/>
            <a:ext cx="4333875" cy="31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457200" y="6461125"/>
            <a:ext cx="7669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r>
              <a:rPr lang="en-US" altLang="en-US" sz="1600" dirty="0">
                <a:solidFill>
                  <a:schemeClr val="tx1"/>
                </a:solidFill>
              </a:rPr>
              <a:t>Cicero et al. </a:t>
            </a:r>
            <a:r>
              <a:rPr lang="en-US" altLang="en-US" sz="1600" i="1" dirty="0">
                <a:solidFill>
                  <a:schemeClr val="tx1"/>
                </a:solidFill>
              </a:rPr>
              <a:t>Pharmacoepidemiology and Drug Safety </a:t>
            </a:r>
            <a:r>
              <a:rPr lang="en-US" altLang="en-US" sz="1600" dirty="0">
                <a:solidFill>
                  <a:schemeClr val="tx1"/>
                </a:solidFill>
              </a:rPr>
              <a:t>2017; 26: 56–62.</a:t>
            </a:r>
          </a:p>
        </p:txBody>
      </p:sp>
      <p:sp>
        <p:nvSpPr>
          <p:cNvPr id="2" name="Title 1"/>
          <p:cNvSpPr>
            <a:spLocks noGrp="1"/>
          </p:cNvSpPr>
          <p:nvPr>
            <p:ph type="title"/>
          </p:nvPr>
        </p:nvSpPr>
        <p:spPr>
          <a:xfrm>
            <a:off x="457200" y="304800"/>
            <a:ext cx="7315200" cy="1154097"/>
          </a:xfrm>
        </p:spPr>
        <p:txBody>
          <a:bodyPr>
            <a:normAutofit/>
          </a:bodyPr>
          <a:lstStyle/>
          <a:p>
            <a:r>
              <a:rPr lang="en-US" sz="3200" dirty="0" smtClean="0">
                <a:solidFill>
                  <a:schemeClr val="tx1"/>
                </a:solidFill>
              </a:rPr>
              <a:t>Experienced Abuser Now Prefer IR Opioid Analgesics</a:t>
            </a:r>
            <a:endParaRPr lang="en-US" sz="3200" dirty="0">
              <a:solidFill>
                <a:schemeClr val="tx1"/>
              </a:solidFill>
            </a:endParaRPr>
          </a:p>
        </p:txBody>
      </p:sp>
      <p:sp>
        <p:nvSpPr>
          <p:cNvPr id="3" name="Slide Number Placeholder 2"/>
          <p:cNvSpPr>
            <a:spLocks noGrp="1"/>
          </p:cNvSpPr>
          <p:nvPr>
            <p:ph type="sldNum" sz="quarter" idx="12"/>
          </p:nvPr>
        </p:nvSpPr>
        <p:spPr>
          <a:xfrm>
            <a:off x="7924800" y="6310249"/>
            <a:ext cx="941203" cy="301752"/>
          </a:xfrm>
        </p:spPr>
        <p:txBody>
          <a:bodyPr/>
          <a:lstStyle/>
          <a:p>
            <a:fld id="{F87B1C65-1C58-41E7-9E7B-AF8D752CE3C8}" type="slidenum">
              <a:rPr lang="en-US" smtClean="0"/>
              <a:t>28</a:t>
            </a:fld>
            <a:endParaRPr lang="en-US" dirty="0"/>
          </a:p>
        </p:txBody>
      </p:sp>
    </p:spTree>
    <p:extLst>
      <p:ext uri="{BB962C8B-B14F-4D97-AF65-F5344CB8AC3E}">
        <p14:creationId xmlns:p14="http://schemas.microsoft.com/office/powerpoint/2010/main" val="3691928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1"/>
            <a:ext cx="7315200" cy="1066800"/>
          </a:xfrm>
        </p:spPr>
        <p:txBody>
          <a:bodyPr>
            <a:normAutofit/>
          </a:bodyPr>
          <a:lstStyle/>
          <a:p>
            <a:pPr eaLnBrk="1" fontAlgn="auto" hangingPunct="1">
              <a:spcAft>
                <a:spcPts val="0"/>
              </a:spcAft>
              <a:defRPr/>
            </a:pPr>
            <a:r>
              <a:rPr lang="en-US" sz="3200" dirty="0">
                <a:solidFill>
                  <a:schemeClr val="tx1"/>
                </a:solidFill>
              </a:rPr>
              <a:t>The </a:t>
            </a:r>
            <a:r>
              <a:rPr lang="en-US" sz="3200" dirty="0" smtClean="0">
                <a:solidFill>
                  <a:schemeClr val="tx1"/>
                </a:solidFill>
              </a:rPr>
              <a:t>IR </a:t>
            </a:r>
            <a:r>
              <a:rPr lang="en-US" sz="3200" dirty="0">
                <a:solidFill>
                  <a:schemeClr val="tx1"/>
                </a:solidFill>
              </a:rPr>
              <a:t>Opioid Threat </a:t>
            </a:r>
          </a:p>
        </p:txBody>
      </p:sp>
      <p:sp>
        <p:nvSpPr>
          <p:cNvPr id="5" name="Content Placeholder 2"/>
          <p:cNvSpPr txBox="1">
            <a:spLocks/>
          </p:cNvSpPr>
          <p:nvPr/>
        </p:nvSpPr>
        <p:spPr>
          <a:xfrm>
            <a:off x="457200" y="1676400"/>
            <a:ext cx="8382000" cy="4525963"/>
          </a:xfrm>
          <a:prstGeom prst="rect">
            <a:avLst/>
          </a:prstGeom>
        </p:spPr>
        <p:txBody>
          <a:bodyPr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defRPr/>
            </a:pPr>
            <a:r>
              <a:rPr lang="en-US" sz="2800" dirty="0" smtClean="0"/>
              <a:t>IR products were always the most important part of the opioid problem</a:t>
            </a:r>
          </a:p>
          <a:p>
            <a:pPr lvl="1">
              <a:buFont typeface="Arial" pitchFamily="34" charset="0"/>
              <a:buChar char="•"/>
              <a:defRPr/>
            </a:pPr>
            <a:r>
              <a:rPr lang="en-US" sz="2800" dirty="0" smtClean="0"/>
              <a:t>Most people start on an IR opioid</a:t>
            </a:r>
          </a:p>
          <a:p>
            <a:pPr lvl="1">
              <a:buFont typeface="Arial" pitchFamily="34" charset="0"/>
              <a:buChar char="•"/>
              <a:defRPr/>
            </a:pPr>
            <a:r>
              <a:rPr lang="en-US" sz="2800" dirty="0" smtClean="0"/>
              <a:t>IR much more available</a:t>
            </a:r>
          </a:p>
          <a:p>
            <a:pPr lvl="1">
              <a:buFont typeface="Arial" pitchFamily="34" charset="0"/>
              <a:buChar char="•"/>
              <a:defRPr/>
            </a:pPr>
            <a:r>
              <a:rPr lang="en-US" sz="2800" dirty="0" smtClean="0"/>
              <a:t>IR cheaper in many cases</a:t>
            </a:r>
          </a:p>
          <a:p>
            <a:pPr>
              <a:buFont typeface="Arial" pitchFamily="34" charset="0"/>
              <a:buChar char="•"/>
              <a:defRPr/>
            </a:pPr>
            <a:r>
              <a:rPr lang="en-US" sz="2800" dirty="0" smtClean="0"/>
              <a:t>Targeting both IR and ER decreases “squeezing the balloon” effect</a:t>
            </a:r>
          </a:p>
        </p:txBody>
      </p:sp>
    </p:spTree>
    <p:extLst>
      <p:ext uri="{BB962C8B-B14F-4D97-AF65-F5344CB8AC3E}">
        <p14:creationId xmlns:p14="http://schemas.microsoft.com/office/powerpoint/2010/main" val="270811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457200" y="6400800"/>
            <a:ext cx="8175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eaLnBrk="1" hangingPunct="1">
              <a:spcBef>
                <a:spcPct val="0"/>
              </a:spcBef>
              <a:buFontTx/>
              <a:buNone/>
            </a:pPr>
            <a:r>
              <a:rPr lang="en-US" altLang="en-US" sz="1600" dirty="0">
                <a:solidFill>
                  <a:schemeClr val="tx1"/>
                </a:solidFill>
              </a:rPr>
              <a:t>Rudd et al. </a:t>
            </a:r>
            <a:r>
              <a:rPr lang="pl-PL" altLang="en-US" sz="1600" i="1" dirty="0">
                <a:solidFill>
                  <a:schemeClr val="tx1"/>
                </a:solidFill>
              </a:rPr>
              <a:t>MMWR Morb Mortal Wkly Rep. </a:t>
            </a:r>
            <a:r>
              <a:rPr lang="pl-PL" altLang="en-US" sz="1600" dirty="0">
                <a:solidFill>
                  <a:schemeClr val="tx1"/>
                </a:solidFill>
              </a:rPr>
              <a:t>2016 Jan 1;64(50-51):1378-82.</a:t>
            </a:r>
            <a:endParaRPr lang="en-US" altLang="en-US" sz="1600" dirty="0">
              <a:solidFill>
                <a:schemeClr val="tx1"/>
              </a:solidFill>
            </a:endParaRPr>
          </a:p>
        </p:txBody>
      </p:sp>
      <p:pic>
        <p:nvPicPr>
          <p:cNvPr id="92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Manual Input 7"/>
          <p:cNvSpPr/>
          <p:nvPr/>
        </p:nvSpPr>
        <p:spPr>
          <a:xfrm>
            <a:off x="1371600" y="3657600"/>
            <a:ext cx="6248400" cy="16002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1219200" y="1434405"/>
            <a:ext cx="4800600" cy="1384995"/>
          </a:xfrm>
          <a:prstGeom prst="rect">
            <a:avLst/>
          </a:prstGeom>
          <a:solidFill>
            <a:schemeClr val="tx1"/>
          </a:solidFill>
        </p:spPr>
        <p:txBody>
          <a:bodyPr wrap="square" rtlCol="0">
            <a:spAutoFit/>
          </a:bodyPr>
          <a:lstStyle/>
          <a:p>
            <a:pPr algn="ctr"/>
            <a:endParaRPr lang="en-US" sz="2800" dirty="0">
              <a:solidFill>
                <a:schemeClr val="bg1"/>
              </a:solidFill>
            </a:endParaRPr>
          </a:p>
          <a:p>
            <a:pPr algn="ctr"/>
            <a:r>
              <a:rPr lang="en-US" sz="2800" dirty="0" smtClean="0">
                <a:solidFill>
                  <a:schemeClr val="bg1"/>
                </a:solidFill>
              </a:rPr>
              <a:t>One Problem?</a:t>
            </a:r>
          </a:p>
          <a:p>
            <a:endParaRPr lang="en-US" sz="2800" dirty="0">
              <a:solidFill>
                <a:schemeClr val="bg1"/>
              </a:solidFill>
            </a:endParaRPr>
          </a:p>
        </p:txBody>
      </p:sp>
    </p:spTree>
    <p:extLst>
      <p:ext uri="{BB962C8B-B14F-4D97-AF65-F5344CB8AC3E}">
        <p14:creationId xmlns:p14="http://schemas.microsoft.com/office/powerpoint/2010/main" val="41089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990600"/>
          </a:xfrm>
        </p:spPr>
        <p:txBody>
          <a:bodyPr>
            <a:normAutofit/>
          </a:bodyPr>
          <a:lstStyle/>
          <a:p>
            <a:r>
              <a:rPr lang="en-US" sz="3200" dirty="0" smtClean="0">
                <a:solidFill>
                  <a:schemeClr val="tx1"/>
                </a:solidFill>
              </a:rPr>
              <a:t>“Abuse Deterrent” Formulations</a:t>
            </a:r>
            <a:endParaRPr lang="en-US" sz="3200" dirty="0">
              <a:solidFill>
                <a:schemeClr val="tx1"/>
              </a:solidFill>
            </a:endParaRPr>
          </a:p>
        </p:txBody>
      </p:sp>
      <p:sp>
        <p:nvSpPr>
          <p:cNvPr id="4" name="Content Placeholder 3"/>
          <p:cNvSpPr>
            <a:spLocks noGrp="1"/>
          </p:cNvSpPr>
          <p:nvPr>
            <p:ph idx="1"/>
          </p:nvPr>
        </p:nvSpPr>
        <p:spPr>
          <a:xfrm>
            <a:off x="762000" y="1676400"/>
            <a:ext cx="7315200" cy="3539527"/>
          </a:xfrm>
        </p:spPr>
        <p:txBody>
          <a:bodyPr>
            <a:noAutofit/>
          </a:bodyPr>
          <a:lstStyle/>
          <a:p>
            <a:r>
              <a:rPr lang="en-US" sz="2400" dirty="0" smtClean="0">
                <a:solidFill>
                  <a:schemeClr val="tx1"/>
                </a:solidFill>
              </a:rPr>
              <a:t>What is the evidence that opioid analgesics with abuse deterrent labeling improve outcomes (abuse, misuse, overdose, death)?</a:t>
            </a:r>
          </a:p>
          <a:p>
            <a:r>
              <a:rPr lang="en-US" sz="2400" dirty="0" smtClean="0">
                <a:solidFill>
                  <a:schemeClr val="tx1"/>
                </a:solidFill>
              </a:rPr>
              <a:t>Systematic review</a:t>
            </a:r>
          </a:p>
          <a:p>
            <a:pPr lvl="1"/>
            <a:r>
              <a:rPr lang="en-US" sz="2200" dirty="0" smtClean="0">
                <a:solidFill>
                  <a:schemeClr val="tx1"/>
                </a:solidFill>
              </a:rPr>
              <a:t>44 reports on opioids with abuse deterrent labeling</a:t>
            </a:r>
          </a:p>
          <a:p>
            <a:pPr lvl="1"/>
            <a:r>
              <a:rPr lang="en-US" sz="2200" dirty="0" smtClean="0">
                <a:solidFill>
                  <a:schemeClr val="tx1"/>
                </a:solidFill>
              </a:rPr>
              <a:t>Hydrocodone (n=7)</a:t>
            </a:r>
          </a:p>
          <a:p>
            <a:pPr lvl="1"/>
            <a:r>
              <a:rPr lang="en-US" sz="2200" dirty="0" smtClean="0">
                <a:solidFill>
                  <a:schemeClr val="tx1"/>
                </a:solidFill>
              </a:rPr>
              <a:t>Morphine (n=5) </a:t>
            </a:r>
          </a:p>
          <a:p>
            <a:pPr lvl="1"/>
            <a:r>
              <a:rPr lang="en-US" sz="2200" dirty="0" smtClean="0">
                <a:solidFill>
                  <a:schemeClr val="tx1"/>
                </a:solidFill>
              </a:rPr>
              <a:t>Oxycodone (n=32)*</a:t>
            </a:r>
          </a:p>
          <a:p>
            <a:r>
              <a:rPr lang="en-US" sz="2400" dirty="0" smtClean="0">
                <a:solidFill>
                  <a:schemeClr val="tx1"/>
                </a:solidFill>
              </a:rPr>
              <a:t>Hill Criteria</a:t>
            </a:r>
          </a:p>
          <a:p>
            <a:r>
              <a:rPr lang="en-US" sz="2400" dirty="0" smtClean="0">
                <a:solidFill>
                  <a:schemeClr val="tx1"/>
                </a:solidFill>
              </a:rPr>
              <a:t>Also </a:t>
            </a:r>
            <a:r>
              <a:rPr lang="en-US" sz="2400" dirty="0">
                <a:solidFill>
                  <a:schemeClr val="tx1"/>
                </a:solidFill>
              </a:rPr>
              <a:t>assessed confounding factors and </a:t>
            </a:r>
            <a:r>
              <a:rPr lang="en-US" sz="2400" dirty="0" smtClean="0">
                <a:solidFill>
                  <a:schemeClr val="tx1"/>
                </a:solidFill>
              </a:rPr>
              <a:t>bias</a:t>
            </a:r>
            <a:endParaRPr lang="en-US" sz="2400" dirty="0">
              <a:solidFill>
                <a:schemeClr val="tx1"/>
              </a:solidFill>
            </a:endParaRPr>
          </a:p>
        </p:txBody>
      </p:sp>
      <p:sp>
        <p:nvSpPr>
          <p:cNvPr id="3" name="Slide Number Placeholder 2"/>
          <p:cNvSpPr>
            <a:spLocks noGrp="1"/>
          </p:cNvSpPr>
          <p:nvPr>
            <p:ph type="sldNum" sz="quarter" idx="12"/>
          </p:nvPr>
        </p:nvSpPr>
        <p:spPr>
          <a:xfrm>
            <a:off x="8458200" y="6303704"/>
            <a:ext cx="419625" cy="348372"/>
          </a:xfrm>
          <a:prstGeom prst="rect">
            <a:avLst/>
          </a:prstGeom>
        </p:spPr>
        <p:txBody>
          <a:bodyPr/>
          <a:lstStyle/>
          <a:p>
            <a:pPr>
              <a:defRPr/>
            </a:pPr>
            <a:fld id="{87F27758-C78E-4141-ADFA-2038FACB0F62}" type="slidenum">
              <a:rPr lang="en-US" smtClean="0"/>
              <a:pPr>
                <a:defRPr/>
              </a:pPr>
              <a:t>30</a:t>
            </a:fld>
            <a:endParaRPr lang="en-US" dirty="0"/>
          </a:p>
        </p:txBody>
      </p:sp>
      <p:sp>
        <p:nvSpPr>
          <p:cNvPr id="5" name="TextBox 4"/>
          <p:cNvSpPr txBox="1"/>
          <p:nvPr/>
        </p:nvSpPr>
        <p:spPr>
          <a:xfrm>
            <a:off x="475129" y="6293224"/>
            <a:ext cx="5638851" cy="369332"/>
          </a:xfrm>
          <a:prstGeom prst="rect">
            <a:avLst/>
          </a:prstGeom>
          <a:noFill/>
        </p:spPr>
        <p:txBody>
          <a:bodyPr wrap="none" rtlCol="0">
            <a:spAutoFit/>
          </a:bodyPr>
          <a:lstStyle/>
          <a:p>
            <a:r>
              <a:rPr lang="en-US" dirty="0" smtClean="0">
                <a:latin typeface="Calibri" panose="020F0502020204030204" pitchFamily="34" charset="0"/>
              </a:rPr>
              <a:t>Dart, Iwanicki, Dasgupta, Cicero, Schnoll, 2017, submitted.</a:t>
            </a:r>
            <a:endParaRPr lang="en-US" dirty="0">
              <a:latin typeface="Calibri" panose="020F0502020204030204" pitchFamily="34" charset="0"/>
            </a:endParaRPr>
          </a:p>
        </p:txBody>
      </p:sp>
    </p:spTree>
    <p:extLst>
      <p:ext uri="{BB962C8B-B14F-4D97-AF65-F5344CB8AC3E}">
        <p14:creationId xmlns:p14="http://schemas.microsoft.com/office/powerpoint/2010/main" val="229374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1"/>
            <a:ext cx="7315200" cy="990600"/>
          </a:xfrm>
        </p:spPr>
        <p:txBody>
          <a:bodyPr>
            <a:normAutofit/>
          </a:bodyPr>
          <a:lstStyle/>
          <a:p>
            <a:r>
              <a:rPr lang="en-US" sz="3200" dirty="0" smtClean="0">
                <a:solidFill>
                  <a:schemeClr val="tx1"/>
                </a:solidFill>
              </a:rPr>
              <a:t>Bradford Hill Criteria</a:t>
            </a:r>
            <a:endParaRPr lang="en-US" sz="3200" dirty="0">
              <a:solidFill>
                <a:schemeClr val="tx1"/>
              </a:solidFill>
            </a:endParaRPr>
          </a:p>
        </p:txBody>
      </p:sp>
      <p:sp>
        <p:nvSpPr>
          <p:cNvPr id="4" name="Slide Number Placeholder 3"/>
          <p:cNvSpPr>
            <a:spLocks noGrp="1"/>
          </p:cNvSpPr>
          <p:nvPr>
            <p:ph type="sldNum" sz="quarter" idx="12"/>
          </p:nvPr>
        </p:nvSpPr>
        <p:spPr>
          <a:xfrm>
            <a:off x="8001000" y="6477000"/>
            <a:ext cx="941203" cy="301752"/>
          </a:xfrm>
        </p:spPr>
        <p:txBody>
          <a:bodyPr/>
          <a:lstStyle/>
          <a:p>
            <a:fld id="{61B51F03-F3F2-A644-AEF5-CDBA0BF8CAE6}"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3295927"/>
              </p:ext>
            </p:extLst>
          </p:nvPr>
        </p:nvGraphicFramePr>
        <p:xfrm>
          <a:off x="219636" y="1371600"/>
          <a:ext cx="8704728" cy="5230368"/>
        </p:xfrm>
        <a:graphic>
          <a:graphicData uri="http://schemas.openxmlformats.org/drawingml/2006/table">
            <a:tbl>
              <a:tblPr firstRow="1" bandRow="1">
                <a:tableStyleId>{5C22544A-7EE6-4342-B048-85BDC9FD1C3A}</a:tableStyleId>
              </a:tblPr>
              <a:tblGrid>
                <a:gridCol w="2142145"/>
                <a:gridCol w="6562583"/>
              </a:tblGrid>
              <a:tr h="370840">
                <a:tc>
                  <a:txBody>
                    <a:bodyPr/>
                    <a:lstStyle/>
                    <a:p>
                      <a:r>
                        <a:rPr lang="en-US" dirty="0" smtClean="0">
                          <a:latin typeface="Calibri" panose="020F0502020204030204" pitchFamily="34" charset="0"/>
                        </a:rPr>
                        <a:t>Factor</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Description</a:t>
                      </a:r>
                      <a:endParaRPr lang="en-US" dirty="0">
                        <a:latin typeface="Calibri" panose="020F0502020204030204" pitchFamily="34" charset="0"/>
                      </a:endParaRPr>
                    </a:p>
                  </a:txBody>
                  <a:tcPr/>
                </a:tc>
              </a:tr>
              <a:tr h="370840">
                <a:tc>
                  <a:txBody>
                    <a:bodyPr/>
                    <a:lstStyle/>
                    <a:p>
                      <a:pPr marL="0" marR="0">
                        <a:lnSpc>
                          <a:spcPct val="115000"/>
                        </a:lnSpc>
                        <a:spcBef>
                          <a:spcPts val="0"/>
                        </a:spcBef>
                        <a:spcAft>
                          <a:spcPts val="0"/>
                        </a:spcAft>
                      </a:pPr>
                      <a:r>
                        <a:rPr lang="en-US" sz="1800" b="1" dirty="0" smtClean="0">
                          <a:effectLst/>
                          <a:latin typeface="Calibri"/>
                          <a:ea typeface="Times New Roman"/>
                          <a:cs typeface="Times New Roman"/>
                        </a:rPr>
                        <a:t>Strength </a:t>
                      </a:r>
                      <a:r>
                        <a:rPr lang="en-US" sz="1800" dirty="0" smtClean="0">
                          <a:effectLst/>
                          <a:latin typeface="Calibri"/>
                          <a:ea typeface="Times New Roman"/>
                          <a:cs typeface="Times New Roman"/>
                        </a:rPr>
                        <a:t>(</a:t>
                      </a:r>
                      <a:r>
                        <a:rPr lang="en-US" sz="1800" u="none" strike="noStrike" dirty="0">
                          <a:effectLst/>
                          <a:latin typeface="Calibri"/>
                          <a:ea typeface="Times New Roman"/>
                          <a:cs typeface="Times New Roman"/>
                          <a:hlinkClick r:id="rId3" tooltip="Effect size"/>
                        </a:rPr>
                        <a:t>effect size</a:t>
                      </a:r>
                      <a:r>
                        <a:rPr lang="en-US" sz="1800" dirty="0">
                          <a:effectLst/>
                          <a:latin typeface="Calibri"/>
                          <a:ea typeface="Times New Roman"/>
                          <a:cs typeface="Times New Roman"/>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Calibri"/>
                          <a:ea typeface="Times New Roman"/>
                          <a:cs typeface="Times New Roman"/>
                        </a:rPr>
                        <a:t>The larger the association, </a:t>
                      </a:r>
                      <a:r>
                        <a:rPr lang="en-US" sz="1800" b="1" dirty="0">
                          <a:effectLst/>
                          <a:latin typeface="Calibri"/>
                          <a:ea typeface="Calibri"/>
                          <a:cs typeface="Times New Roman"/>
                        </a:rPr>
                        <a:t>the more likely that it is causal</a:t>
                      </a:r>
                      <a:r>
                        <a:rPr lang="en-US" sz="1800" b="1" dirty="0" smtClean="0">
                          <a:effectLst/>
                          <a:latin typeface="Calibri"/>
                          <a:ea typeface="Calibri"/>
                          <a:cs typeface="Times New Roman"/>
                        </a:rPr>
                        <a:t>.</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effectLst/>
                          <a:latin typeface="Calibri"/>
                          <a:ea typeface="Times New Roman"/>
                          <a:cs typeface="Times New Roman"/>
                        </a:rPr>
                        <a:t>Consistency</a:t>
                      </a:r>
                      <a:r>
                        <a:rPr lang="en-US" sz="1800" dirty="0">
                          <a:effectLst/>
                          <a:latin typeface="Calibri"/>
                          <a:ea typeface="Times New Roman"/>
                          <a:cs typeface="Times New Roman"/>
                        </a:rPr>
                        <a:t> (</a:t>
                      </a:r>
                      <a:r>
                        <a:rPr lang="en-US" sz="1800" u="none" strike="noStrike" dirty="0">
                          <a:effectLst/>
                          <a:latin typeface="Calibri"/>
                          <a:ea typeface="Times New Roman"/>
                          <a:cs typeface="Times New Roman"/>
                          <a:hlinkClick r:id="rId4" tooltip="Reproducibility"/>
                        </a:rPr>
                        <a:t>reproducibility</a:t>
                      </a:r>
                      <a:r>
                        <a:rPr lang="en-US" sz="1800" dirty="0">
                          <a:effectLst/>
                          <a:latin typeface="Calibri"/>
                          <a:ea typeface="Times New Roman"/>
                          <a:cs typeface="Times New Roman"/>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latin typeface="Calibri"/>
                          <a:ea typeface="Times New Roman"/>
                          <a:cs typeface="Times New Roman"/>
                        </a:rPr>
                        <a:t>“Has </a:t>
                      </a:r>
                      <a:r>
                        <a:rPr lang="en-US" sz="1800" b="1" dirty="0">
                          <a:effectLst/>
                          <a:latin typeface="Calibri"/>
                          <a:ea typeface="Times New Roman"/>
                          <a:cs typeface="Times New Roman"/>
                        </a:rPr>
                        <a:t>it been repeatedly observed by different persons, in different places, circumstances and times</a:t>
                      </a:r>
                      <a:r>
                        <a:rPr lang="en-US" sz="1800" b="1" dirty="0" smtClean="0">
                          <a:effectLst/>
                          <a:latin typeface="Calibri"/>
                          <a:ea typeface="Times New Roman"/>
                          <a:cs typeface="Times New Roman"/>
                        </a:rPr>
                        <a:t>?”</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effectLst/>
                          <a:latin typeface="Calibri"/>
                          <a:ea typeface="Times New Roman"/>
                          <a:cs typeface="Times New Roman"/>
                        </a:rPr>
                        <a:t>Specificity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latin typeface="Calibri"/>
                          <a:ea typeface="Times New Roman"/>
                          <a:cs typeface="Times New Roman"/>
                        </a:rPr>
                        <a:t>Causal </a:t>
                      </a:r>
                      <a:r>
                        <a:rPr lang="en-US" sz="1800" b="1" dirty="0">
                          <a:effectLst/>
                          <a:latin typeface="Calibri"/>
                          <a:ea typeface="Times New Roman"/>
                          <a:cs typeface="Times New Roman"/>
                        </a:rPr>
                        <a:t>relationship is supported </a:t>
                      </a:r>
                      <a:r>
                        <a:rPr lang="en-US" sz="1800" b="1" dirty="0" smtClean="0">
                          <a:effectLst/>
                          <a:latin typeface="Calibri"/>
                          <a:ea typeface="Times New Roman"/>
                          <a:cs typeface="Times New Roman"/>
                        </a:rPr>
                        <a:t>by a very </a:t>
                      </a:r>
                      <a:r>
                        <a:rPr lang="en-US" sz="1800" b="1" dirty="0">
                          <a:effectLst/>
                          <a:latin typeface="Calibri"/>
                          <a:ea typeface="Times New Roman"/>
                          <a:cs typeface="Times New Roman"/>
                        </a:rPr>
                        <a:t>specific population at a specific site and disease with no other likely </a:t>
                      </a:r>
                      <a:r>
                        <a:rPr lang="en-US" sz="1800" b="1" dirty="0" smtClean="0">
                          <a:effectLst/>
                          <a:latin typeface="Calibri"/>
                          <a:ea typeface="Times New Roman"/>
                          <a:cs typeface="Times New Roman"/>
                        </a:rPr>
                        <a:t>explanation</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effectLst/>
                          <a:latin typeface="Calibri"/>
                          <a:ea typeface="Times New Roman"/>
                          <a:cs typeface="Times New Roman"/>
                        </a:rPr>
                        <a:t>Temporality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Calibri"/>
                          <a:ea typeface="Calibri"/>
                          <a:cs typeface="Times New Roman"/>
                        </a:rPr>
                        <a:t>The effect has to occur after the </a:t>
                      </a:r>
                      <a:r>
                        <a:rPr lang="en-US" sz="1800" b="1" dirty="0" smtClean="0">
                          <a:effectLst/>
                          <a:latin typeface="Calibri"/>
                          <a:ea typeface="Calibri"/>
                          <a:cs typeface="Times New Roman"/>
                        </a:rPr>
                        <a:t>cause and </a:t>
                      </a:r>
                      <a:r>
                        <a:rPr lang="en-US" sz="1800" b="1" dirty="0">
                          <a:effectLst/>
                          <a:latin typeface="Calibri"/>
                          <a:ea typeface="Calibri"/>
                          <a:cs typeface="Times New Roman"/>
                        </a:rPr>
                        <a:t>after expected </a:t>
                      </a:r>
                      <a:r>
                        <a:rPr lang="en-US" sz="1800" b="1" dirty="0" smtClean="0">
                          <a:effectLst/>
                          <a:latin typeface="Calibri"/>
                          <a:ea typeface="Calibri"/>
                          <a:cs typeface="Times New Roman"/>
                        </a:rPr>
                        <a:t>delay</a:t>
                      </a:r>
                      <a:endParaRPr lang="en-US" sz="1600" b="1" dirty="0">
                        <a:effectLst/>
                        <a:latin typeface="Calibri"/>
                        <a:ea typeface="Calibri"/>
                        <a:cs typeface="Times New Roman"/>
                      </a:endParaRPr>
                    </a:p>
                  </a:txBody>
                  <a:tcPr marL="68580" marR="68580" marT="0" marB="0"/>
                </a:tc>
              </a:tr>
              <a:tr h="257046">
                <a:tc>
                  <a:txBody>
                    <a:bodyPr/>
                    <a:lstStyle/>
                    <a:p>
                      <a:pPr marL="0" marR="0">
                        <a:lnSpc>
                          <a:spcPct val="115000"/>
                        </a:lnSpc>
                        <a:spcBef>
                          <a:spcPts val="0"/>
                        </a:spcBef>
                        <a:spcAft>
                          <a:spcPts val="0"/>
                        </a:spcAft>
                      </a:pPr>
                      <a:r>
                        <a:rPr lang="en-US" sz="1800" b="0" dirty="0">
                          <a:effectLst/>
                          <a:latin typeface="Calibri"/>
                          <a:ea typeface="Times New Roman"/>
                          <a:cs typeface="Times New Roman"/>
                        </a:rPr>
                        <a:t>Biological gradient</a:t>
                      </a:r>
                      <a:endParaRPr lang="en-US" sz="16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a:ea typeface="Times New Roman"/>
                          <a:cs typeface="Times New Roman"/>
                        </a:rPr>
                        <a:t>Greater exposure should generally lead to greater </a:t>
                      </a:r>
                      <a:r>
                        <a:rPr lang="en-US" sz="1800" dirty="0" smtClean="0">
                          <a:effectLst/>
                          <a:latin typeface="Calibri"/>
                          <a:ea typeface="Times New Roman"/>
                          <a:cs typeface="Times New Roman"/>
                        </a:rPr>
                        <a:t>incidence.</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u="none" strike="noStrike" dirty="0" smtClean="0">
                          <a:effectLst/>
                          <a:latin typeface="Calibri"/>
                          <a:ea typeface="Times New Roman"/>
                          <a:cs typeface="Times New Roman"/>
                        </a:rPr>
                        <a:t>Plausibility</a:t>
                      </a:r>
                      <a:endParaRPr lang="en-US" sz="1600" u="none"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Calibri"/>
                          <a:ea typeface="Times New Roman"/>
                          <a:cs typeface="Times New Roman"/>
                        </a:rPr>
                        <a:t>A plausible mechanism between cause and </a:t>
                      </a:r>
                      <a:r>
                        <a:rPr lang="en-US" sz="1800" b="1" dirty="0" smtClean="0">
                          <a:effectLst/>
                          <a:latin typeface="Calibri"/>
                          <a:ea typeface="Times New Roman"/>
                          <a:cs typeface="Times New Roman"/>
                        </a:rPr>
                        <a:t>effect</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effectLst/>
                          <a:latin typeface="Calibri"/>
                          <a:ea typeface="Times New Roman"/>
                          <a:cs typeface="Times New Roman"/>
                        </a:rPr>
                        <a:t>Coherence</a:t>
                      </a:r>
                      <a:r>
                        <a:rPr lang="en-US" sz="1800" dirty="0">
                          <a:effectLst/>
                          <a:latin typeface="Calibri"/>
                          <a:ea typeface="Times New Roman"/>
                          <a:cs typeface="Times New Roman"/>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Calibri"/>
                          <a:ea typeface="Times New Roman"/>
                          <a:cs typeface="Times New Roman"/>
                        </a:rPr>
                        <a:t>Coherence between epidemiological and laboratory </a:t>
                      </a:r>
                      <a:r>
                        <a:rPr lang="en-US" sz="1800" b="1" dirty="0" smtClean="0">
                          <a:effectLst/>
                          <a:latin typeface="Calibri"/>
                          <a:ea typeface="Times New Roman"/>
                          <a:cs typeface="Times New Roman"/>
                        </a:rPr>
                        <a:t>findings</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0" dirty="0">
                          <a:effectLst/>
                          <a:latin typeface="Calibri"/>
                          <a:ea typeface="Times New Roman"/>
                          <a:cs typeface="Times New Roman"/>
                        </a:rPr>
                        <a:t>Experiment</a:t>
                      </a:r>
                      <a:endParaRPr lang="en-US" sz="16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a:ea typeface="Times New Roman"/>
                          <a:cs typeface="Times New Roman"/>
                        </a:rPr>
                        <a:t>"…</a:t>
                      </a:r>
                      <a:r>
                        <a:rPr lang="en-US" sz="1800" dirty="0">
                          <a:solidFill>
                            <a:srgbClr val="000000"/>
                          </a:solidFill>
                          <a:effectLst/>
                          <a:latin typeface="Calibri"/>
                          <a:ea typeface="Times New Roman"/>
                          <a:cs typeface="Times New Roman"/>
                        </a:rPr>
                        <a:t> </a:t>
                      </a:r>
                      <a:r>
                        <a:rPr lang="en-US" sz="1800" dirty="0" smtClean="0">
                          <a:solidFill>
                            <a:srgbClr val="000000"/>
                          </a:solidFill>
                          <a:effectLst/>
                          <a:latin typeface="Calibri"/>
                          <a:ea typeface="Times New Roman"/>
                          <a:cs typeface="Times New Roman"/>
                        </a:rPr>
                        <a:t>some </a:t>
                      </a:r>
                      <a:r>
                        <a:rPr lang="en-US" sz="1800" dirty="0">
                          <a:solidFill>
                            <a:srgbClr val="000000"/>
                          </a:solidFill>
                          <a:effectLst/>
                          <a:latin typeface="Calibri"/>
                          <a:ea typeface="Times New Roman"/>
                          <a:cs typeface="Times New Roman"/>
                        </a:rPr>
                        <a:t>preventive action is taken. Does it in fact prevent</a:t>
                      </a:r>
                      <a:r>
                        <a:rPr lang="en-US" sz="1800" dirty="0" smtClean="0">
                          <a:solidFill>
                            <a:srgbClr val="000000"/>
                          </a:solidFill>
                          <a:effectLst/>
                          <a:latin typeface="Calibri"/>
                          <a:ea typeface="Times New Roman"/>
                          <a:cs typeface="Times New Roman"/>
                        </a:rPr>
                        <a:t>?”</a:t>
                      </a:r>
                      <a:endParaRPr lang="en-US" sz="1600"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0" dirty="0">
                          <a:effectLst/>
                          <a:latin typeface="Calibri"/>
                          <a:ea typeface="Times New Roman"/>
                          <a:cs typeface="Times New Roman"/>
                        </a:rPr>
                        <a:t>Analogy </a:t>
                      </a:r>
                      <a:endParaRPr lang="en-US" sz="16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a:ea typeface="Times New Roman"/>
                          <a:cs typeface="Times New Roman"/>
                        </a:rPr>
                        <a:t>The effect of similar factors may be considered.</a:t>
                      </a:r>
                      <a:endParaRPr lang="en-US" sz="1600" dirty="0">
                        <a:effectLst/>
                        <a:latin typeface="Calibri"/>
                        <a:ea typeface="Calibri"/>
                        <a:cs typeface="Times New Roman"/>
                      </a:endParaRPr>
                    </a:p>
                  </a:txBody>
                  <a:tcPr marL="68580" marR="68580" marT="0" marB="0"/>
                </a:tc>
              </a:tr>
              <a:tr h="256795">
                <a:tc gridSpan="2">
                  <a:txBody>
                    <a:bodyPr/>
                    <a:lstStyle/>
                    <a:p>
                      <a:pPr marL="0" marR="0">
                        <a:lnSpc>
                          <a:spcPct val="115000"/>
                        </a:lnSpc>
                        <a:spcBef>
                          <a:spcPts val="0"/>
                        </a:spcBef>
                        <a:spcAft>
                          <a:spcPts val="0"/>
                        </a:spcAft>
                      </a:pPr>
                      <a:r>
                        <a:rPr lang="en-US" sz="1800" b="1" dirty="0">
                          <a:effectLst/>
                          <a:latin typeface="Calibri"/>
                          <a:ea typeface="Calibri"/>
                          <a:cs typeface="Times New Roman"/>
                        </a:rPr>
                        <a:t> </a:t>
                      </a:r>
                      <a:r>
                        <a:rPr lang="en-US" sz="1800" b="1" dirty="0" smtClean="0">
                          <a:effectLst/>
                          <a:latin typeface="Calibri"/>
                          <a:ea typeface="Calibri"/>
                          <a:cs typeface="Times New Roman"/>
                        </a:rPr>
                        <a:t>Additional Criteria</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370840">
                <a:tc>
                  <a:txBody>
                    <a:bodyPr/>
                    <a:lstStyle/>
                    <a:p>
                      <a:pPr marL="0" marR="0">
                        <a:lnSpc>
                          <a:spcPct val="115000"/>
                        </a:lnSpc>
                        <a:spcBef>
                          <a:spcPts val="0"/>
                        </a:spcBef>
                        <a:spcAft>
                          <a:spcPts val="0"/>
                        </a:spcAft>
                      </a:pPr>
                      <a:r>
                        <a:rPr lang="en-US" sz="1800" b="1" dirty="0" smtClean="0">
                          <a:effectLst/>
                          <a:latin typeface="Calibri"/>
                          <a:ea typeface="Calibri"/>
                          <a:cs typeface="Times New Roman"/>
                        </a:rPr>
                        <a:t>Confounding</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latin typeface="Calibri"/>
                          <a:ea typeface="Calibri"/>
                          <a:cs typeface="Times New Roman"/>
                        </a:rPr>
                        <a:t>Alternative </a:t>
                      </a:r>
                      <a:r>
                        <a:rPr lang="en-US" sz="1800" b="1" dirty="0">
                          <a:effectLst/>
                          <a:latin typeface="Calibri"/>
                          <a:ea typeface="Calibri"/>
                          <a:cs typeface="Times New Roman"/>
                        </a:rPr>
                        <a:t>explanations for the observed </a:t>
                      </a:r>
                      <a:r>
                        <a:rPr lang="en-US" sz="1800" b="1" dirty="0" smtClean="0">
                          <a:effectLst/>
                          <a:latin typeface="Calibri"/>
                          <a:ea typeface="Calibri"/>
                          <a:cs typeface="Times New Roman"/>
                        </a:rPr>
                        <a:t>associations</a:t>
                      </a:r>
                      <a:endParaRPr lang="en-US" sz="1600" b="1" dirty="0">
                        <a:effectLst/>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a:effectLst/>
                          <a:latin typeface="Calibri"/>
                          <a:ea typeface="Calibri"/>
                          <a:cs typeface="Times New Roman"/>
                        </a:rPr>
                        <a:t>Bias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a:ea typeface="Calibri"/>
                          <a:cs typeface="Times New Roman"/>
                        </a:rPr>
                        <a:t>Systematic artifacts of data collection or study </a:t>
                      </a:r>
                      <a:r>
                        <a:rPr lang="en-US" sz="1800" dirty="0" smtClean="0">
                          <a:effectLst/>
                          <a:latin typeface="Calibri"/>
                          <a:ea typeface="Calibri"/>
                          <a:cs typeface="Times New Roman"/>
                        </a:rPr>
                        <a:t>design</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54709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5309"/>
            <a:ext cx="7391400" cy="1154097"/>
          </a:xfrm>
        </p:spPr>
        <p:txBody>
          <a:bodyPr>
            <a:normAutofit/>
          </a:bodyPr>
          <a:lstStyle/>
          <a:p>
            <a:r>
              <a:rPr lang="en-US" sz="3200" dirty="0" smtClean="0">
                <a:solidFill>
                  <a:schemeClr val="tx1"/>
                </a:solidFill>
              </a:rPr>
              <a:t>Cases Involving Intentional Abuse, Poison Center Program</a:t>
            </a:r>
            <a:endParaRPr lang="en-US" sz="3200" dirty="0">
              <a:solidFill>
                <a:schemeClr val="tx1"/>
              </a:solidFill>
            </a:endParaRPr>
          </a:p>
        </p:txBody>
      </p:sp>
      <p:sp>
        <p:nvSpPr>
          <p:cNvPr id="3" name="Slide Number Placeholder 2"/>
          <p:cNvSpPr>
            <a:spLocks noGrp="1"/>
          </p:cNvSpPr>
          <p:nvPr>
            <p:ph type="sldNum" sz="quarter" idx="12"/>
          </p:nvPr>
        </p:nvSpPr>
        <p:spPr>
          <a:xfrm>
            <a:off x="7924800" y="6324600"/>
            <a:ext cx="941203" cy="301752"/>
          </a:xfrm>
        </p:spPr>
        <p:txBody>
          <a:bodyPr/>
          <a:lstStyle/>
          <a:p>
            <a:pPr>
              <a:defRPr/>
            </a:pPr>
            <a:fld id="{87F27758-C78E-4141-ADFA-2038FACB0F62}" type="slidenum">
              <a:rPr lang="en-US" smtClean="0"/>
              <a:pPr>
                <a:defRPr/>
              </a:pPr>
              <a:t>32</a:t>
            </a:fld>
            <a:endParaRPr lang="en-US" dirty="0"/>
          </a:p>
        </p:txBody>
      </p:sp>
      <p:pic>
        <p:nvPicPr>
          <p:cNvPr id="4" name="Picture 3"/>
          <p:cNvPicPr/>
          <p:nvPr/>
        </p:nvPicPr>
        <p:blipFill>
          <a:blip r:embed="rId3"/>
          <a:stretch>
            <a:fillRect/>
          </a:stretch>
        </p:blipFill>
        <p:spPr>
          <a:xfrm>
            <a:off x="1042416" y="1626616"/>
            <a:ext cx="7217918" cy="4621784"/>
          </a:xfrm>
          <a:prstGeom prst="rect">
            <a:avLst/>
          </a:prstGeom>
        </p:spPr>
      </p:pic>
      <p:cxnSp>
        <p:nvCxnSpPr>
          <p:cNvPr id="6" name="Straight Connector 5"/>
          <p:cNvCxnSpPr/>
          <p:nvPr/>
        </p:nvCxnSpPr>
        <p:spPr>
          <a:xfrm>
            <a:off x="2446313" y="1821002"/>
            <a:ext cx="0" cy="3396343"/>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95803" y="1809136"/>
            <a:ext cx="1608774" cy="923330"/>
          </a:xfrm>
          <a:prstGeom prst="rect">
            <a:avLst/>
          </a:prstGeom>
          <a:noFill/>
          <a:ln>
            <a:solidFill>
              <a:srgbClr val="FF0000"/>
            </a:solidFill>
          </a:ln>
        </p:spPr>
        <p:txBody>
          <a:bodyPr wrap="none" rtlCol="0">
            <a:spAutoFit/>
          </a:bodyPr>
          <a:lstStyle/>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Effect Size</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Temporality</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Specificity</a:t>
            </a:r>
          </a:p>
        </p:txBody>
      </p:sp>
      <p:sp>
        <p:nvSpPr>
          <p:cNvPr id="9" name="TextBox 8"/>
          <p:cNvSpPr txBox="1"/>
          <p:nvPr/>
        </p:nvSpPr>
        <p:spPr>
          <a:xfrm>
            <a:off x="1743248" y="1821006"/>
            <a:ext cx="1412694" cy="338554"/>
          </a:xfrm>
          <a:prstGeom prst="rect">
            <a:avLst/>
          </a:prstGeom>
          <a:solidFill>
            <a:srgbClr val="FF0000"/>
          </a:solidFill>
        </p:spPr>
        <p:txBody>
          <a:bodyPr wrap="none" rtlCol="0">
            <a:spAutoFit/>
          </a:bodyPr>
          <a:lstStyle/>
          <a:p>
            <a:r>
              <a:rPr lang="en-US" sz="1600" b="1" dirty="0" smtClean="0">
                <a:latin typeface="Calibri" panose="020F0502020204030204" pitchFamily="34" charset="0"/>
              </a:rPr>
              <a:t>Reformulation</a:t>
            </a:r>
            <a:endParaRPr lang="en-US" sz="1600" b="1" dirty="0">
              <a:latin typeface="Calibri" panose="020F0502020204030204" pitchFamily="34" charset="0"/>
            </a:endParaRPr>
          </a:p>
        </p:txBody>
      </p:sp>
      <p:cxnSp>
        <p:nvCxnSpPr>
          <p:cNvPr id="10" name="Straight Connector 9"/>
          <p:cNvCxnSpPr/>
          <p:nvPr/>
        </p:nvCxnSpPr>
        <p:spPr>
          <a:xfrm>
            <a:off x="3370588" y="1844752"/>
            <a:ext cx="0" cy="3372593"/>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45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193"/>
            <a:ext cx="7315200" cy="972008"/>
          </a:xfrm>
        </p:spPr>
        <p:txBody>
          <a:bodyPr>
            <a:normAutofit/>
          </a:bodyPr>
          <a:lstStyle/>
          <a:p>
            <a:r>
              <a:rPr lang="en-US" sz="3200" dirty="0" smtClean="0">
                <a:solidFill>
                  <a:schemeClr val="tx1"/>
                </a:solidFill>
              </a:rPr>
              <a:t>Investigations Opened, Drug Diversion</a:t>
            </a:r>
            <a:endParaRPr lang="en-US" sz="3200" dirty="0">
              <a:solidFill>
                <a:schemeClr val="tx1"/>
              </a:solidFill>
            </a:endParaRPr>
          </a:p>
        </p:txBody>
      </p:sp>
      <p:sp>
        <p:nvSpPr>
          <p:cNvPr id="3" name="Slide Number Placeholder 2"/>
          <p:cNvSpPr>
            <a:spLocks noGrp="1"/>
          </p:cNvSpPr>
          <p:nvPr>
            <p:ph type="sldNum" sz="quarter" idx="12"/>
          </p:nvPr>
        </p:nvSpPr>
        <p:spPr>
          <a:xfrm>
            <a:off x="7924800" y="6324600"/>
            <a:ext cx="941203" cy="301752"/>
          </a:xfrm>
        </p:spPr>
        <p:txBody>
          <a:bodyPr/>
          <a:lstStyle/>
          <a:p>
            <a:pPr>
              <a:defRPr/>
            </a:pPr>
            <a:fld id="{87F27758-C78E-4141-ADFA-2038FACB0F62}" type="slidenum">
              <a:rPr lang="en-US" smtClean="0"/>
              <a:pPr>
                <a:defRPr/>
              </a:pPr>
              <a:t>33</a:t>
            </a:fld>
            <a:endParaRPr lang="en-US" dirty="0"/>
          </a:p>
        </p:txBody>
      </p:sp>
      <p:pic>
        <p:nvPicPr>
          <p:cNvPr id="4" name="Picture 3"/>
          <p:cNvPicPr/>
          <p:nvPr/>
        </p:nvPicPr>
        <p:blipFill>
          <a:blip r:embed="rId3"/>
          <a:stretch>
            <a:fillRect/>
          </a:stretch>
        </p:blipFill>
        <p:spPr>
          <a:xfrm>
            <a:off x="1069223" y="1693898"/>
            <a:ext cx="7126288" cy="4478302"/>
          </a:xfrm>
          <a:prstGeom prst="rect">
            <a:avLst/>
          </a:prstGeom>
        </p:spPr>
      </p:pic>
      <p:cxnSp>
        <p:nvCxnSpPr>
          <p:cNvPr id="6" name="Straight Connector 5"/>
          <p:cNvCxnSpPr/>
          <p:nvPr/>
        </p:nvCxnSpPr>
        <p:spPr>
          <a:xfrm>
            <a:off x="2434438" y="1836401"/>
            <a:ext cx="0" cy="3325091"/>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377049" y="1836405"/>
            <a:ext cx="1608774" cy="923330"/>
          </a:xfrm>
          <a:prstGeom prst="rect">
            <a:avLst/>
          </a:prstGeom>
          <a:noFill/>
          <a:ln>
            <a:solidFill>
              <a:srgbClr val="FF0000"/>
            </a:solidFill>
          </a:ln>
        </p:spPr>
        <p:txBody>
          <a:bodyPr wrap="none" rtlCol="0">
            <a:spAutoFit/>
          </a:bodyPr>
          <a:lstStyle/>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Effect Size</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Temporality</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Specificity</a:t>
            </a:r>
          </a:p>
        </p:txBody>
      </p:sp>
      <p:sp>
        <p:nvSpPr>
          <p:cNvPr id="8" name="TextBox 7"/>
          <p:cNvSpPr txBox="1"/>
          <p:nvPr/>
        </p:nvSpPr>
        <p:spPr>
          <a:xfrm>
            <a:off x="1743248" y="1836405"/>
            <a:ext cx="1412694" cy="338554"/>
          </a:xfrm>
          <a:prstGeom prst="rect">
            <a:avLst/>
          </a:prstGeom>
          <a:solidFill>
            <a:srgbClr val="FF0000"/>
          </a:solidFill>
        </p:spPr>
        <p:txBody>
          <a:bodyPr wrap="none" rtlCol="0">
            <a:spAutoFit/>
          </a:bodyPr>
          <a:lstStyle/>
          <a:p>
            <a:r>
              <a:rPr lang="en-US" sz="1600" b="1" dirty="0" smtClean="0">
                <a:latin typeface="Calibri" panose="020F0502020204030204" pitchFamily="34" charset="0"/>
              </a:rPr>
              <a:t>Reformulation</a:t>
            </a:r>
            <a:endParaRPr lang="en-US" sz="1600" b="1" dirty="0">
              <a:latin typeface="Calibri" panose="020F0502020204030204" pitchFamily="34" charset="0"/>
            </a:endParaRPr>
          </a:p>
        </p:txBody>
      </p:sp>
      <p:cxnSp>
        <p:nvCxnSpPr>
          <p:cNvPr id="12" name="Straight Connector 11"/>
          <p:cNvCxnSpPr/>
          <p:nvPr/>
        </p:nvCxnSpPr>
        <p:spPr>
          <a:xfrm>
            <a:off x="3287463" y="1836401"/>
            <a:ext cx="0" cy="3325091"/>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520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1154097"/>
          </a:xfrm>
        </p:spPr>
        <p:txBody>
          <a:bodyPr>
            <a:normAutofit/>
          </a:bodyPr>
          <a:lstStyle/>
          <a:p>
            <a:r>
              <a:rPr lang="en-US" sz="3200" dirty="0">
                <a:solidFill>
                  <a:schemeClr val="tx1"/>
                </a:solidFill>
              </a:rPr>
              <a:t>Drugs Used in Past 30 Days</a:t>
            </a:r>
            <a:r>
              <a:rPr lang="en-US" sz="3200" dirty="0" smtClean="0">
                <a:solidFill>
                  <a:schemeClr val="tx1"/>
                </a:solidFill>
              </a:rPr>
              <a:t>, Opioid Treatment Program</a:t>
            </a:r>
            <a:endParaRPr lang="en-US" sz="3200" dirty="0">
              <a:solidFill>
                <a:schemeClr val="tx1"/>
              </a:solidFill>
            </a:endParaRPr>
          </a:p>
        </p:txBody>
      </p:sp>
      <p:sp>
        <p:nvSpPr>
          <p:cNvPr id="3" name="Slide Number Placeholder 2"/>
          <p:cNvSpPr>
            <a:spLocks noGrp="1"/>
          </p:cNvSpPr>
          <p:nvPr>
            <p:ph type="sldNum" sz="quarter" idx="12"/>
          </p:nvPr>
        </p:nvSpPr>
        <p:spPr>
          <a:xfrm>
            <a:off x="8001000" y="6324600"/>
            <a:ext cx="941203" cy="301752"/>
          </a:xfrm>
        </p:spPr>
        <p:txBody>
          <a:bodyPr/>
          <a:lstStyle/>
          <a:p>
            <a:pPr>
              <a:defRPr/>
            </a:pPr>
            <a:fld id="{87F27758-C78E-4141-ADFA-2038FACB0F62}" type="slidenum">
              <a:rPr lang="en-US" smtClean="0"/>
              <a:pPr>
                <a:defRPr/>
              </a:pPr>
              <a:t>34</a:t>
            </a:fld>
            <a:endParaRPr lang="en-US" dirty="0"/>
          </a:p>
        </p:txBody>
      </p:sp>
      <p:pic>
        <p:nvPicPr>
          <p:cNvPr id="4" name="Picture 3"/>
          <p:cNvPicPr/>
          <p:nvPr/>
        </p:nvPicPr>
        <p:blipFill>
          <a:blip r:embed="rId3"/>
          <a:stretch>
            <a:fillRect/>
          </a:stretch>
        </p:blipFill>
        <p:spPr>
          <a:xfrm>
            <a:off x="1246910" y="1714339"/>
            <a:ext cx="6590804" cy="4457861"/>
          </a:xfrm>
          <a:prstGeom prst="rect">
            <a:avLst/>
          </a:prstGeom>
        </p:spPr>
      </p:pic>
      <p:cxnSp>
        <p:nvCxnSpPr>
          <p:cNvPr id="5" name="Straight Connector 4"/>
          <p:cNvCxnSpPr/>
          <p:nvPr/>
        </p:nvCxnSpPr>
        <p:spPr>
          <a:xfrm>
            <a:off x="2443674" y="1998624"/>
            <a:ext cx="2639" cy="3140423"/>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87053" y="1837713"/>
            <a:ext cx="1608774" cy="1200329"/>
          </a:xfrm>
          <a:prstGeom prst="rect">
            <a:avLst/>
          </a:prstGeom>
          <a:noFill/>
          <a:ln>
            <a:solidFill>
              <a:srgbClr val="FF0000"/>
            </a:solidFill>
          </a:ln>
        </p:spPr>
        <p:txBody>
          <a:bodyPr wrap="none" rtlCol="0">
            <a:spAutoFit/>
          </a:bodyPr>
          <a:lstStyle/>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Effect Size</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Temporality</a:t>
            </a:r>
          </a:p>
          <a:p>
            <a:pPr marL="285750" indent="-285750">
              <a:buFont typeface="Arial" panose="020B0604020202020204" pitchFamily="34" charset="0"/>
              <a:buChar char="•"/>
            </a:pPr>
            <a:r>
              <a:rPr lang="en-US" b="1" dirty="0" smtClean="0">
                <a:solidFill>
                  <a:schemeClr val="bg1"/>
                </a:solidFill>
                <a:latin typeface="Calibri" panose="020F0502020204030204" pitchFamily="34" charset="0"/>
              </a:rPr>
              <a:t>Specificity</a:t>
            </a:r>
          </a:p>
          <a:p>
            <a:pPr marL="285750" indent="-285750">
              <a:buFont typeface="Arial" panose="020B0604020202020204" pitchFamily="34" charset="0"/>
              <a:buChar char="•"/>
            </a:pPr>
            <a:r>
              <a:rPr lang="en-US" b="1" dirty="0" smtClean="0">
                <a:solidFill>
                  <a:srgbClr val="FF0000"/>
                </a:solidFill>
                <a:latin typeface="Calibri" panose="020F0502020204030204" pitchFamily="34" charset="0"/>
              </a:rPr>
              <a:t>Consistency</a:t>
            </a:r>
          </a:p>
        </p:txBody>
      </p:sp>
      <p:sp>
        <p:nvSpPr>
          <p:cNvPr id="8" name="TextBox 7"/>
          <p:cNvSpPr txBox="1"/>
          <p:nvPr/>
        </p:nvSpPr>
        <p:spPr>
          <a:xfrm>
            <a:off x="1743248" y="1813958"/>
            <a:ext cx="1412694" cy="338554"/>
          </a:xfrm>
          <a:prstGeom prst="rect">
            <a:avLst/>
          </a:prstGeom>
          <a:solidFill>
            <a:srgbClr val="FF0000"/>
          </a:solidFill>
        </p:spPr>
        <p:txBody>
          <a:bodyPr wrap="none" rtlCol="0">
            <a:spAutoFit/>
          </a:bodyPr>
          <a:lstStyle/>
          <a:p>
            <a:r>
              <a:rPr lang="en-US" sz="1600" b="1" dirty="0" smtClean="0">
                <a:latin typeface="Calibri" panose="020F0502020204030204" pitchFamily="34" charset="0"/>
              </a:rPr>
              <a:t>Reformulation</a:t>
            </a:r>
            <a:endParaRPr lang="en-US" b="1" dirty="0">
              <a:latin typeface="Calibri" panose="020F0502020204030204" pitchFamily="34" charset="0"/>
            </a:endParaRPr>
          </a:p>
        </p:txBody>
      </p:sp>
      <p:cxnSp>
        <p:nvCxnSpPr>
          <p:cNvPr id="9" name="Straight Connector 8"/>
          <p:cNvCxnSpPr/>
          <p:nvPr/>
        </p:nvCxnSpPr>
        <p:spPr>
          <a:xfrm>
            <a:off x="3465588" y="1825829"/>
            <a:ext cx="0" cy="3325091"/>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76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05" y="228601"/>
            <a:ext cx="7605395" cy="1066800"/>
          </a:xfrm>
        </p:spPr>
        <p:txBody>
          <a:bodyPr>
            <a:normAutofit/>
          </a:bodyPr>
          <a:lstStyle/>
          <a:p>
            <a:r>
              <a:rPr lang="en-US" sz="2800" b="0" dirty="0" smtClean="0">
                <a:solidFill>
                  <a:schemeClr val="tx1"/>
                </a:solidFill>
              </a:rPr>
              <a:t>Reported Change in Treatment Measures </a:t>
            </a:r>
            <a:r>
              <a:rPr lang="en-US" sz="2800" b="0" dirty="0">
                <a:solidFill>
                  <a:schemeClr val="tx1"/>
                </a:solidFill>
              </a:rPr>
              <a:t>of </a:t>
            </a:r>
            <a:r>
              <a:rPr lang="en-US" sz="2800" b="0" dirty="0" smtClean="0">
                <a:solidFill>
                  <a:schemeClr val="tx1"/>
                </a:solidFill>
              </a:rPr>
              <a:t>Abuse After Reformulation </a:t>
            </a:r>
            <a:r>
              <a:rPr lang="en-US" sz="2800" b="0" dirty="0">
                <a:solidFill>
                  <a:schemeClr val="tx1"/>
                </a:solidFill>
              </a:rPr>
              <a:t>of </a:t>
            </a:r>
            <a:r>
              <a:rPr lang="en-US" sz="2800" b="0" dirty="0" smtClean="0">
                <a:solidFill>
                  <a:schemeClr val="tx1"/>
                </a:solidFill>
              </a:rPr>
              <a:t>Oxycodone ER</a:t>
            </a:r>
            <a:endParaRPr lang="en-US" sz="2800" b="0" dirty="0">
              <a:solidFill>
                <a:schemeClr val="tx1"/>
              </a:solidFill>
            </a:endParaRPr>
          </a:p>
        </p:txBody>
      </p:sp>
      <p:sp>
        <p:nvSpPr>
          <p:cNvPr id="3" name="Slide Number Placeholder 2"/>
          <p:cNvSpPr>
            <a:spLocks noGrp="1"/>
          </p:cNvSpPr>
          <p:nvPr>
            <p:ph type="sldNum" sz="quarter" idx="12"/>
          </p:nvPr>
        </p:nvSpPr>
        <p:spPr>
          <a:xfrm>
            <a:off x="8001000" y="6324600"/>
            <a:ext cx="941203" cy="301752"/>
          </a:xfrm>
        </p:spPr>
        <p:txBody>
          <a:bodyPr/>
          <a:lstStyle/>
          <a:p>
            <a:pPr>
              <a:defRPr/>
            </a:pPr>
            <a:fld id="{87F27758-C78E-4141-ADFA-2038FACB0F62}" type="slidenum">
              <a:rPr lang="en-US" smtClean="0"/>
              <a:pPr>
                <a:defRPr/>
              </a:pPr>
              <a:t>35</a:t>
            </a:fld>
            <a:endParaRPr lang="en-US" dirty="0"/>
          </a:p>
        </p:txBody>
      </p:sp>
      <p:pic>
        <p:nvPicPr>
          <p:cNvPr id="4" name="Picture 3"/>
          <p:cNvPicPr/>
          <p:nvPr/>
        </p:nvPicPr>
        <p:blipFill>
          <a:blip r:embed="rId3"/>
          <a:stretch>
            <a:fillRect/>
          </a:stretch>
        </p:blipFill>
        <p:spPr>
          <a:xfrm>
            <a:off x="1014984" y="1502790"/>
            <a:ext cx="7196328" cy="4075050"/>
          </a:xfrm>
          <a:prstGeom prst="rect">
            <a:avLst/>
          </a:prstGeom>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05" y="3187931"/>
            <a:ext cx="399923" cy="23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423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7" y="139669"/>
            <a:ext cx="8645320" cy="1155700"/>
          </a:xfrm>
        </p:spPr>
        <p:txBody>
          <a:bodyPr>
            <a:noAutofit/>
          </a:bodyPr>
          <a:lstStyle/>
          <a:p>
            <a:r>
              <a:rPr lang="en-US" sz="3200" dirty="0" smtClean="0">
                <a:solidFill>
                  <a:schemeClr val="tx1"/>
                </a:solidFill>
              </a:rPr>
              <a:t>Sydney </a:t>
            </a:r>
            <a:r>
              <a:rPr lang="en-US" sz="3200" b="0" dirty="0" smtClean="0">
                <a:solidFill>
                  <a:schemeClr val="tx1"/>
                </a:solidFill>
              </a:rPr>
              <a:t>Medically </a:t>
            </a:r>
            <a:r>
              <a:rPr lang="en-US" sz="3200" b="0" dirty="0">
                <a:solidFill>
                  <a:schemeClr val="tx1"/>
                </a:solidFill>
              </a:rPr>
              <a:t>Supervised Injecting </a:t>
            </a:r>
            <a:r>
              <a:rPr lang="en-US" sz="3200" b="0" dirty="0" smtClean="0">
                <a:solidFill>
                  <a:schemeClr val="tx1"/>
                </a:solidFill>
              </a:rPr>
              <a:t/>
            </a:r>
            <a:br>
              <a:rPr lang="en-US" sz="3200" b="0" dirty="0" smtClean="0">
                <a:solidFill>
                  <a:schemeClr val="tx1"/>
                </a:solidFill>
              </a:rPr>
            </a:br>
            <a:r>
              <a:rPr lang="en-US" sz="3200" b="0" dirty="0" smtClean="0">
                <a:solidFill>
                  <a:schemeClr val="tx1"/>
                </a:solidFill>
              </a:rPr>
              <a:t>Centre </a:t>
            </a:r>
            <a:r>
              <a:rPr lang="en-US" sz="3200" b="0" dirty="0">
                <a:solidFill>
                  <a:schemeClr val="tx1"/>
                </a:solidFill>
              </a:rPr>
              <a:t>(MSIC), </a:t>
            </a:r>
            <a:r>
              <a:rPr lang="en-US" sz="3200" b="0" dirty="0" smtClean="0">
                <a:solidFill>
                  <a:schemeClr val="tx1"/>
                </a:solidFill>
              </a:rPr>
              <a:t>July 2009–August 2014</a:t>
            </a:r>
            <a:endParaRPr lang="en-US" sz="3200" dirty="0">
              <a:solidFill>
                <a:schemeClr val="tx1"/>
              </a:solidFill>
            </a:endParaRPr>
          </a:p>
        </p:txBody>
      </p:sp>
      <p:sp>
        <p:nvSpPr>
          <p:cNvPr id="27" name="TextBox 26"/>
          <p:cNvSpPr txBox="1"/>
          <p:nvPr/>
        </p:nvSpPr>
        <p:spPr>
          <a:xfrm>
            <a:off x="381000" y="6451905"/>
            <a:ext cx="6019800" cy="276999"/>
          </a:xfrm>
          <a:prstGeom prst="rect">
            <a:avLst/>
          </a:prstGeom>
          <a:noFill/>
        </p:spPr>
        <p:txBody>
          <a:bodyPr wrap="square" rtlCol="0" anchor="ctr">
            <a:spAutoFit/>
          </a:bodyPr>
          <a:lstStyle/>
          <a:p>
            <a:r>
              <a:rPr lang="en-US" sz="1200" b="1" dirty="0">
                <a:latin typeface="Calibri" panose="020F0502020204030204" pitchFamily="34" charset="0"/>
              </a:rPr>
              <a:t>Degenhardt et al., </a:t>
            </a:r>
            <a:r>
              <a:rPr lang="en-US" sz="1200" b="1" i="1" dirty="0">
                <a:latin typeface="Calibri" panose="020F0502020204030204" pitchFamily="34" charset="0"/>
              </a:rPr>
              <a:t>Drug Alc Dependence </a:t>
            </a:r>
            <a:r>
              <a:rPr lang="en-US" sz="1200" b="1" dirty="0">
                <a:latin typeface="Calibri" panose="020F0502020204030204" pitchFamily="34" charset="0"/>
              </a:rPr>
              <a:t>2015; 151: 56-57.</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43" y="1258646"/>
            <a:ext cx="8498894" cy="50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32158" y="1371600"/>
            <a:ext cx="1141659" cy="584775"/>
          </a:xfrm>
          <a:prstGeom prst="rect">
            <a:avLst/>
          </a:prstGeom>
          <a:solidFill>
            <a:srgbClr val="FF0000"/>
          </a:solidFill>
          <a:ln>
            <a:solidFill>
              <a:schemeClr val="bg1"/>
            </a:solidFill>
          </a:ln>
        </p:spPr>
        <p:txBody>
          <a:bodyPr wrap="none" rtlCol="0">
            <a:spAutoFit/>
          </a:bodyPr>
          <a:lstStyle/>
          <a:p>
            <a:pPr algn="ctr"/>
            <a:r>
              <a:rPr lang="en-US" sz="1600" dirty="0" smtClean="0"/>
              <a:t>Intro</a:t>
            </a:r>
          </a:p>
          <a:p>
            <a:pPr algn="ctr"/>
            <a:r>
              <a:rPr lang="en-US" sz="1600" dirty="0" smtClean="0"/>
              <a:t>OxyContin</a:t>
            </a:r>
            <a:endParaRPr lang="en-US" sz="16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253262" y="5573617"/>
            <a:ext cx="1743075" cy="762000"/>
          </a:xfrm>
          <a:prstGeom prst="rect">
            <a:avLst/>
          </a:prstGeom>
          <a:noFill/>
          <a:ln>
            <a:noFill/>
          </a:ln>
        </p:spPr>
      </p:pic>
    </p:spTree>
    <p:extLst>
      <p:ext uri="{BB962C8B-B14F-4D97-AF65-F5344CB8AC3E}">
        <p14:creationId xmlns:p14="http://schemas.microsoft.com/office/powerpoint/2010/main" val="235063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DART\AppData\Local\Microsoft\Windows\Temporary Internet Files\Content.Outlook\9V12ZVG4\past y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37" y="1474718"/>
            <a:ext cx="7781327" cy="5002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52400"/>
            <a:ext cx="7315200" cy="1154097"/>
          </a:xfrm>
        </p:spPr>
        <p:txBody>
          <a:bodyPr>
            <a:normAutofit/>
          </a:bodyPr>
          <a:lstStyle/>
          <a:p>
            <a:r>
              <a:rPr lang="en-US" sz="2800" b="0" dirty="0">
                <a:solidFill>
                  <a:schemeClr val="tx1"/>
                </a:solidFill>
              </a:rPr>
              <a:t>Nonmedical Use of OxyContin</a:t>
            </a:r>
            <a:r>
              <a:rPr lang="en-US" sz="2800" b="0" baseline="30000" dirty="0">
                <a:solidFill>
                  <a:schemeClr val="tx1"/>
                </a:solidFill>
              </a:rPr>
              <a:t>®</a:t>
            </a:r>
            <a:r>
              <a:rPr lang="en-US" sz="2800" b="0" dirty="0">
                <a:solidFill>
                  <a:schemeClr val="tx1"/>
                </a:solidFill>
              </a:rPr>
              <a:t>, National Survey of Drug Use and Health, 2006 – </a:t>
            </a:r>
            <a:r>
              <a:rPr lang="en-US" sz="2800" b="0" dirty="0" smtClean="0">
                <a:solidFill>
                  <a:schemeClr val="tx1"/>
                </a:solidFill>
              </a:rPr>
              <a:t>2014</a:t>
            </a:r>
            <a:endParaRPr lang="en-US" sz="2800" b="0" dirty="0">
              <a:solidFill>
                <a:schemeClr val="tx1"/>
              </a:solidFill>
            </a:endParaRPr>
          </a:p>
        </p:txBody>
      </p:sp>
      <p:sp>
        <p:nvSpPr>
          <p:cNvPr id="3" name="Slide Number Placeholder 2"/>
          <p:cNvSpPr>
            <a:spLocks noGrp="1"/>
          </p:cNvSpPr>
          <p:nvPr>
            <p:ph type="sldNum" sz="quarter" idx="12"/>
          </p:nvPr>
        </p:nvSpPr>
        <p:spPr>
          <a:xfrm>
            <a:off x="8001000" y="6326124"/>
            <a:ext cx="941203" cy="301752"/>
          </a:xfrm>
        </p:spPr>
        <p:txBody>
          <a:bodyPr/>
          <a:lstStyle/>
          <a:p>
            <a:fld id="{12142307-435F-41C3-9BD5-2DD46775EA65}" type="slidenum">
              <a:rPr lang="en-AU" smtClean="0">
                <a:solidFill>
                  <a:prstClr val="black">
                    <a:tint val="75000"/>
                  </a:prstClr>
                </a:solidFill>
              </a:rPr>
              <a:pPr/>
              <a:t>37</a:t>
            </a:fld>
            <a:endParaRPr lang="en-AU" dirty="0">
              <a:solidFill>
                <a:prstClr val="black">
                  <a:tint val="75000"/>
                </a:prstClr>
              </a:solidFill>
            </a:endParaRPr>
          </a:p>
        </p:txBody>
      </p:sp>
      <p:cxnSp>
        <p:nvCxnSpPr>
          <p:cNvPr id="5" name="Straight Connector 4"/>
          <p:cNvCxnSpPr/>
          <p:nvPr/>
        </p:nvCxnSpPr>
        <p:spPr>
          <a:xfrm>
            <a:off x="5334000" y="2327687"/>
            <a:ext cx="0" cy="3172176"/>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29140" y="1997970"/>
            <a:ext cx="1412694" cy="338554"/>
          </a:xfrm>
          <a:prstGeom prst="rect">
            <a:avLst/>
          </a:prstGeom>
          <a:solidFill>
            <a:srgbClr val="FF0000"/>
          </a:solidFill>
        </p:spPr>
        <p:txBody>
          <a:bodyPr wrap="none" rtlCol="0">
            <a:spAutoFit/>
          </a:bodyPr>
          <a:lstStyle/>
          <a:p>
            <a:r>
              <a:rPr lang="en-US" sz="1600" b="1" dirty="0" smtClean="0">
                <a:latin typeface="Calibri" panose="020F0502020204030204" pitchFamily="34" charset="0"/>
              </a:rPr>
              <a:t>Reformulation</a:t>
            </a:r>
            <a:endParaRPr lang="en-US" sz="1600" b="1" dirty="0">
              <a:latin typeface="Calibri" panose="020F0502020204030204" pitchFamily="34" charset="0"/>
            </a:endParaRPr>
          </a:p>
        </p:txBody>
      </p:sp>
    </p:spTree>
    <p:extLst>
      <p:ext uri="{BB962C8B-B14F-4D97-AF65-F5344CB8AC3E}">
        <p14:creationId xmlns:p14="http://schemas.microsoft.com/office/powerpoint/2010/main" val="2001326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4132296174"/>
              </p:ext>
            </p:extLst>
          </p:nvPr>
        </p:nvGraphicFramePr>
        <p:xfrm>
          <a:off x="0" y="914400"/>
          <a:ext cx="9144000" cy="596338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4783138" y="985838"/>
            <a:ext cx="7937" cy="4795837"/>
          </a:xfrm>
          <a:prstGeom prst="line">
            <a:avLst/>
          </a:prstGeom>
          <a:ln w="1905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25925" y="985838"/>
            <a:ext cx="1143000" cy="431800"/>
          </a:xfrm>
          <a:prstGeom prst="rect">
            <a:avLst/>
          </a:prstGeom>
          <a:solidFill>
            <a:srgbClr val="FF0000"/>
          </a:solidFill>
          <a:ln>
            <a:solidFill>
              <a:srgbClr val="C00000"/>
            </a:solidFill>
          </a:ln>
        </p:spPr>
        <p:txBody>
          <a:bodyPr>
            <a:spAutoFit/>
          </a:bodyPr>
          <a:lstStyle/>
          <a:p>
            <a:pPr algn="ctr">
              <a:defRPr/>
            </a:pPr>
            <a:r>
              <a:rPr lang="en-US" sz="1100" b="1" kern="0" dirty="0">
                <a:latin typeface="Calibri" panose="020F0502020204030204" pitchFamily="34" charset="0"/>
                <a:cs typeface="Arial" charset="0"/>
              </a:rPr>
              <a:t>Oxycodone ER</a:t>
            </a:r>
          </a:p>
          <a:p>
            <a:pPr algn="ctr">
              <a:defRPr/>
            </a:pPr>
            <a:r>
              <a:rPr lang="en-US" sz="1100" b="1" kern="0" dirty="0">
                <a:latin typeface="Calibri" panose="020F0502020204030204" pitchFamily="34" charset="0"/>
                <a:cs typeface="Arial" charset="0"/>
              </a:rPr>
              <a:t>Reformulation</a:t>
            </a:r>
          </a:p>
        </p:txBody>
      </p:sp>
      <p:cxnSp>
        <p:nvCxnSpPr>
          <p:cNvPr id="8" name="Straight Connector 7"/>
          <p:cNvCxnSpPr/>
          <p:nvPr/>
        </p:nvCxnSpPr>
        <p:spPr>
          <a:xfrm flipH="1">
            <a:off x="3171825" y="982663"/>
            <a:ext cx="44450" cy="4799012"/>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flipH="1">
            <a:off x="3373438" y="1303338"/>
            <a:ext cx="30162" cy="4473575"/>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1905000" y="1014413"/>
            <a:ext cx="1308100" cy="261937"/>
          </a:xfrm>
          <a:prstGeom prst="rect">
            <a:avLst/>
          </a:prstGeom>
          <a:noFill/>
          <a:ln w="19050">
            <a:solidFill>
              <a:srgbClr val="C00000"/>
            </a:solidFill>
          </a:ln>
        </p:spPr>
        <p:txBody>
          <a:bodyPr>
            <a:spAutoFit/>
          </a:bodyPr>
          <a:lstStyle/>
          <a:p>
            <a:pPr>
              <a:defRPr/>
            </a:pPr>
            <a:r>
              <a:rPr lang="en-US" sz="1100" b="1" kern="0" dirty="0">
                <a:solidFill>
                  <a:srgbClr val="C00000"/>
                </a:solidFill>
                <a:latin typeface="Calibri" panose="020F0502020204030204" pitchFamily="34" charset="0"/>
                <a:cs typeface="Arial" charset="0"/>
              </a:rPr>
              <a:t>WA Rx Guidelines</a:t>
            </a:r>
          </a:p>
        </p:txBody>
      </p:sp>
      <p:sp>
        <p:nvSpPr>
          <p:cNvPr id="13" name="TextBox 12"/>
          <p:cNvSpPr txBox="1"/>
          <p:nvPr/>
        </p:nvSpPr>
        <p:spPr>
          <a:xfrm>
            <a:off x="2286000" y="1314450"/>
            <a:ext cx="1114425" cy="431800"/>
          </a:xfrm>
          <a:prstGeom prst="rect">
            <a:avLst/>
          </a:prstGeom>
          <a:solidFill>
            <a:schemeClr val="tx1"/>
          </a:solidFill>
          <a:ln w="19050">
            <a:solidFill>
              <a:srgbClr val="C00000"/>
            </a:solidFill>
          </a:ln>
        </p:spPr>
        <p:txBody>
          <a:bodyPr>
            <a:spAutoFit/>
          </a:bodyPr>
          <a:lstStyle/>
          <a:p>
            <a:pPr>
              <a:defRPr/>
            </a:pPr>
            <a:r>
              <a:rPr lang="en-US" sz="1100" b="1" kern="0" dirty="0">
                <a:solidFill>
                  <a:srgbClr val="C00000"/>
                </a:solidFill>
                <a:latin typeface="Calibri" panose="020F0502020204030204" pitchFamily="34" charset="0"/>
                <a:cs typeface="Arial" charset="0"/>
              </a:rPr>
              <a:t>National Drug Take Back</a:t>
            </a:r>
          </a:p>
        </p:txBody>
      </p:sp>
      <p:cxnSp>
        <p:nvCxnSpPr>
          <p:cNvPr id="21" name="Straight Connector 20"/>
          <p:cNvCxnSpPr/>
          <p:nvPr/>
        </p:nvCxnSpPr>
        <p:spPr>
          <a:xfrm flipH="1">
            <a:off x="5849938" y="1073150"/>
            <a:ext cx="57150" cy="4708525"/>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flipH="1">
            <a:off x="5435600" y="998538"/>
            <a:ext cx="17463" cy="4783137"/>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5897563" y="998538"/>
            <a:ext cx="503237" cy="415925"/>
          </a:xfrm>
          <a:prstGeom prst="rect">
            <a:avLst/>
          </a:prstGeom>
          <a:noFill/>
          <a:ln w="19050">
            <a:solidFill>
              <a:srgbClr val="C00000"/>
            </a:solidFill>
          </a:ln>
        </p:spPr>
        <p:txBody>
          <a:bodyPr>
            <a:spAutoFit/>
          </a:bodyPr>
          <a:lstStyle/>
          <a:p>
            <a:pPr algn="ctr">
              <a:defRPr/>
            </a:pPr>
            <a:r>
              <a:rPr lang="en-US" sz="1050" b="1" kern="0" dirty="0">
                <a:solidFill>
                  <a:srgbClr val="C00000"/>
                </a:solidFill>
                <a:latin typeface="Calibri" panose="020F0502020204030204" pitchFamily="34" charset="0"/>
                <a:cs typeface="Arial" charset="0"/>
              </a:rPr>
              <a:t>TIRF REMS</a:t>
            </a:r>
          </a:p>
        </p:txBody>
      </p:sp>
      <p:sp>
        <p:nvSpPr>
          <p:cNvPr id="19" name="TextBox 18"/>
          <p:cNvSpPr txBox="1"/>
          <p:nvPr/>
        </p:nvSpPr>
        <p:spPr>
          <a:xfrm>
            <a:off x="5453063" y="993775"/>
            <a:ext cx="311150" cy="261938"/>
          </a:xfrm>
          <a:prstGeom prst="rect">
            <a:avLst/>
          </a:prstGeom>
          <a:noFill/>
          <a:ln w="19050">
            <a:solidFill>
              <a:srgbClr val="C00000"/>
            </a:solidFill>
          </a:ln>
        </p:spPr>
        <p:txBody>
          <a:bodyPr>
            <a:spAutoFit/>
          </a:bodyPr>
          <a:lstStyle/>
          <a:p>
            <a:pPr>
              <a:defRPr/>
            </a:pPr>
            <a:r>
              <a:rPr lang="en-US" sz="1100" b="1" kern="0" dirty="0">
                <a:solidFill>
                  <a:srgbClr val="C00000"/>
                </a:solidFill>
                <a:latin typeface="Calibri" panose="020F0502020204030204" pitchFamily="34" charset="0"/>
                <a:cs typeface="Arial" charset="0"/>
              </a:rPr>
              <a:t>FL</a:t>
            </a:r>
          </a:p>
        </p:txBody>
      </p:sp>
      <p:cxnSp>
        <p:nvCxnSpPr>
          <p:cNvPr id="27" name="Straight Connector 26"/>
          <p:cNvCxnSpPr>
            <a:endCxn id="29" idx="1"/>
          </p:cNvCxnSpPr>
          <p:nvPr/>
        </p:nvCxnSpPr>
        <p:spPr>
          <a:xfrm>
            <a:off x="6483350" y="982663"/>
            <a:ext cx="7938" cy="215900"/>
          </a:xfrm>
          <a:prstGeom prst="line">
            <a:avLst/>
          </a:prstGeom>
          <a:ln w="19050">
            <a:solidFill>
              <a:srgbClr val="C00000"/>
            </a:solidFill>
            <a:prstDash val="sysDot"/>
          </a:ln>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6491288" y="990600"/>
            <a:ext cx="519112" cy="415925"/>
          </a:xfrm>
          <a:prstGeom prst="rect">
            <a:avLst/>
          </a:prstGeom>
          <a:noFill/>
          <a:ln w="19050">
            <a:solidFill>
              <a:srgbClr val="C00000"/>
            </a:solidFill>
          </a:ln>
        </p:spPr>
        <p:txBody>
          <a:bodyPr>
            <a:spAutoFit/>
          </a:bodyPr>
          <a:lstStyle/>
          <a:p>
            <a:pPr algn="ctr">
              <a:defRPr/>
            </a:pPr>
            <a:r>
              <a:rPr lang="en-US" sz="1050" b="1" kern="0" dirty="0">
                <a:solidFill>
                  <a:srgbClr val="C00000"/>
                </a:solidFill>
                <a:latin typeface="Calibri" panose="020F0502020204030204" pitchFamily="34" charset="0"/>
                <a:cs typeface="Arial" charset="0"/>
              </a:rPr>
              <a:t>ER/LA REMS</a:t>
            </a:r>
          </a:p>
        </p:txBody>
      </p:sp>
      <p:cxnSp>
        <p:nvCxnSpPr>
          <p:cNvPr id="30" name="Straight Connector 29"/>
          <p:cNvCxnSpPr/>
          <p:nvPr/>
        </p:nvCxnSpPr>
        <p:spPr>
          <a:xfrm flipH="1">
            <a:off x="7265988" y="993775"/>
            <a:ext cx="38100" cy="4778375"/>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7305675" y="990600"/>
            <a:ext cx="773113" cy="430213"/>
          </a:xfrm>
          <a:prstGeom prst="rect">
            <a:avLst/>
          </a:prstGeom>
          <a:noFill/>
          <a:ln w="19050">
            <a:solidFill>
              <a:srgbClr val="C00000"/>
            </a:solidFill>
          </a:ln>
        </p:spPr>
        <p:txBody>
          <a:bodyPr>
            <a:spAutoFit/>
          </a:bodyPr>
          <a:lstStyle/>
          <a:p>
            <a:pPr>
              <a:defRPr/>
            </a:pPr>
            <a:r>
              <a:rPr lang="en-US" sz="1100" b="1" kern="0" dirty="0">
                <a:solidFill>
                  <a:srgbClr val="C00000"/>
                </a:solidFill>
                <a:latin typeface="Calibri" panose="020F0502020204030204" pitchFamily="34" charset="0"/>
                <a:cs typeface="Arial" charset="0"/>
              </a:rPr>
              <a:t>HC-APAP Tramadol</a:t>
            </a:r>
          </a:p>
        </p:txBody>
      </p:sp>
      <p:sp>
        <p:nvSpPr>
          <p:cNvPr id="2" name="TextBox 1"/>
          <p:cNvSpPr txBox="1"/>
          <p:nvPr/>
        </p:nvSpPr>
        <p:spPr>
          <a:xfrm>
            <a:off x="808038" y="3381375"/>
            <a:ext cx="1098550" cy="276225"/>
          </a:xfrm>
          <a:prstGeom prst="rect">
            <a:avLst/>
          </a:prstGeom>
          <a:noFill/>
        </p:spPr>
        <p:txBody>
          <a:bodyPr wrap="none">
            <a:spAutoFit/>
          </a:bodyPr>
          <a:lstStyle/>
          <a:p>
            <a:pPr>
              <a:defRPr/>
            </a:pPr>
            <a:r>
              <a:rPr lang="en-US" sz="1200" b="1" kern="0" dirty="0">
                <a:solidFill>
                  <a:srgbClr val="002060"/>
                </a:solidFill>
                <a:latin typeface="Calibri" panose="020F0502020204030204" pitchFamily="34" charset="0"/>
                <a:cs typeface="Arial" charset="0"/>
              </a:rPr>
              <a:t>Oxycodone ER</a:t>
            </a:r>
          </a:p>
        </p:txBody>
      </p:sp>
      <p:sp>
        <p:nvSpPr>
          <p:cNvPr id="20" name="TextBox 19"/>
          <p:cNvSpPr txBox="1"/>
          <p:nvPr/>
        </p:nvSpPr>
        <p:spPr>
          <a:xfrm>
            <a:off x="817563" y="3913188"/>
            <a:ext cx="579437" cy="277812"/>
          </a:xfrm>
          <a:prstGeom prst="rect">
            <a:avLst/>
          </a:prstGeom>
          <a:noFill/>
        </p:spPr>
        <p:txBody>
          <a:bodyPr wrap="none">
            <a:spAutoFit/>
          </a:bodyPr>
          <a:lstStyle/>
          <a:p>
            <a:pPr>
              <a:defRPr/>
            </a:pPr>
            <a:r>
              <a:rPr lang="en-US" sz="1200" b="1" kern="0" dirty="0">
                <a:solidFill>
                  <a:srgbClr val="C00000"/>
                </a:solidFill>
                <a:latin typeface="Calibri" panose="020F0502020204030204" pitchFamily="34" charset="0"/>
                <a:cs typeface="Arial" charset="0"/>
              </a:rPr>
              <a:t>PDMP</a:t>
            </a:r>
          </a:p>
        </p:txBody>
      </p:sp>
      <p:sp>
        <p:nvSpPr>
          <p:cNvPr id="22" name="TextBox 21"/>
          <p:cNvSpPr txBox="1"/>
          <p:nvPr/>
        </p:nvSpPr>
        <p:spPr>
          <a:xfrm>
            <a:off x="795338" y="4905375"/>
            <a:ext cx="1084262" cy="276225"/>
          </a:xfrm>
          <a:prstGeom prst="rect">
            <a:avLst/>
          </a:prstGeom>
          <a:noFill/>
        </p:spPr>
        <p:txBody>
          <a:bodyPr wrap="none">
            <a:spAutoFit/>
          </a:bodyPr>
          <a:lstStyle/>
          <a:p>
            <a:pPr>
              <a:defRPr/>
            </a:pPr>
            <a:r>
              <a:rPr lang="en-US" sz="1200" b="1" kern="0" dirty="0">
                <a:solidFill>
                  <a:schemeClr val="bg1"/>
                </a:solidFill>
                <a:latin typeface="Calibri" panose="020F0502020204030204" pitchFamily="34" charset="0"/>
                <a:cs typeface="Arial" charset="0"/>
              </a:rPr>
              <a:t>Other Opioids</a:t>
            </a:r>
          </a:p>
        </p:txBody>
      </p:sp>
      <p:cxnSp>
        <p:nvCxnSpPr>
          <p:cNvPr id="24" name="Straight Connector 23"/>
          <p:cNvCxnSpPr/>
          <p:nvPr/>
        </p:nvCxnSpPr>
        <p:spPr>
          <a:xfrm flipH="1">
            <a:off x="7851775" y="1714500"/>
            <a:ext cx="38100" cy="4067175"/>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sp>
        <p:nvSpPr>
          <p:cNvPr id="25" name="TextBox 24"/>
          <p:cNvSpPr txBox="1"/>
          <p:nvPr/>
        </p:nvSpPr>
        <p:spPr>
          <a:xfrm>
            <a:off x="7086600" y="1524000"/>
            <a:ext cx="803275" cy="431800"/>
          </a:xfrm>
          <a:prstGeom prst="rect">
            <a:avLst/>
          </a:prstGeom>
          <a:solidFill>
            <a:schemeClr val="tx1"/>
          </a:solidFill>
          <a:ln w="19050">
            <a:solidFill>
              <a:srgbClr val="C00000"/>
            </a:solidFill>
          </a:ln>
        </p:spPr>
        <p:txBody>
          <a:bodyPr>
            <a:spAutoFit/>
          </a:bodyPr>
          <a:lstStyle/>
          <a:p>
            <a:pPr>
              <a:defRPr/>
            </a:pPr>
            <a:r>
              <a:rPr lang="en-US" sz="1100" b="1" kern="0" dirty="0">
                <a:solidFill>
                  <a:srgbClr val="C00000"/>
                </a:solidFill>
                <a:latin typeface="Calibri" panose="020F0502020204030204" pitchFamily="34" charset="0"/>
                <a:cs typeface="Arial" charset="0"/>
              </a:rPr>
              <a:t>CDC Pain Guideline</a:t>
            </a:r>
          </a:p>
        </p:txBody>
      </p:sp>
      <p:cxnSp>
        <p:nvCxnSpPr>
          <p:cNvPr id="26" name="Straight Connector 25"/>
          <p:cNvCxnSpPr/>
          <p:nvPr/>
        </p:nvCxnSpPr>
        <p:spPr>
          <a:xfrm flipH="1">
            <a:off x="6435725" y="1073150"/>
            <a:ext cx="57150" cy="4708525"/>
          </a:xfrm>
          <a:prstGeom prst="line">
            <a:avLst/>
          </a:prstGeom>
          <a:ln w="19050">
            <a:solidFill>
              <a:srgbClr val="C00000"/>
            </a:solidFill>
            <a:prstDash val="sysDot"/>
          </a:ln>
          <a:effectLst/>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0" y="220663"/>
            <a:ext cx="9144000" cy="461665"/>
          </a:xfrm>
          <a:prstGeom prst="rect">
            <a:avLst/>
          </a:prstGeom>
          <a:noFill/>
        </p:spPr>
        <p:txBody>
          <a:bodyPr wrap="square">
            <a:spAutoFit/>
          </a:bodyPr>
          <a:lstStyle/>
          <a:p>
            <a:pPr algn="ctr">
              <a:defRPr/>
            </a:pPr>
            <a:r>
              <a:rPr lang="en-US" sz="2400" b="1" kern="0" dirty="0" smtClean="0">
                <a:cs typeface="Arial" charset="0"/>
              </a:rPr>
              <a:t>Confounding Main Challenge to Interpretation of ADF Data</a:t>
            </a:r>
            <a:endParaRPr lang="en-US" sz="2400" b="1" kern="0" dirty="0">
              <a:cs typeface="Arial" charset="0"/>
            </a:endParaRPr>
          </a:p>
        </p:txBody>
      </p:sp>
      <p:sp>
        <p:nvSpPr>
          <p:cNvPr id="25624" name="Slide Number Placeholder 3"/>
          <p:cNvSpPr>
            <a:spLocks noGrp="1"/>
          </p:cNvSpPr>
          <p:nvPr>
            <p:ph type="sldNum" sz="quarter" idx="12"/>
          </p:nvPr>
        </p:nvSpPr>
        <p:spPr bwMode="auto">
          <a:xfrm>
            <a:off x="7870825" y="6400800"/>
            <a:ext cx="941203" cy="301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a:spcBef>
                <a:spcPct val="0"/>
              </a:spcBef>
              <a:buFontTx/>
              <a:buNone/>
            </a:pPr>
            <a:fld id="{5F27F0FE-9EDA-4F0B-B96F-19A7A2C09AC1}" type="slidenum">
              <a:rPr lang="en-AU" altLang="en-US" sz="1200" smtClean="0">
                <a:solidFill>
                  <a:srgbClr val="898989"/>
                </a:solidFill>
                <a:latin typeface="Century Gothic" pitchFamily="34" charset="0"/>
                <a:cs typeface="Arial" charset="0"/>
              </a:rPr>
              <a:pPr>
                <a:spcBef>
                  <a:spcPct val="0"/>
                </a:spcBef>
                <a:buFontTx/>
                <a:buNone/>
              </a:pPr>
              <a:t>38</a:t>
            </a:fld>
            <a:endParaRPr lang="en-AU" altLang="en-US" sz="1200" dirty="0" smtClean="0">
              <a:solidFill>
                <a:srgbClr val="898989"/>
              </a:solidFill>
              <a:latin typeface="Century Gothic" pitchFamily="34" charset="0"/>
              <a:cs typeface="Arial" charset="0"/>
            </a:endParaRPr>
          </a:p>
        </p:txBody>
      </p:sp>
    </p:spTree>
    <p:extLst>
      <p:ext uri="{BB962C8B-B14F-4D97-AF65-F5344CB8AC3E}">
        <p14:creationId xmlns:p14="http://schemas.microsoft.com/office/powerpoint/2010/main" val="168816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23" grpId="0" animBg="1"/>
      <p:bldP spid="19" grpId="0" animBg="1"/>
      <p:bldP spid="29" grpId="0" animBg="1"/>
      <p:bldP spid="31"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DART\AppData\Local\Microsoft\Windows\Temporary Internet Files\Content.Outlook\9V12ZVG4\coverage_maps_num_crop.jpeg"/>
          <p:cNvPicPr>
            <a:picLocks noChangeAspect="1" noChangeArrowheads="1"/>
          </p:cNvPicPr>
          <p:nvPr/>
        </p:nvPicPr>
        <p:blipFill rotWithShape="1">
          <a:blip r:embed="rId3">
            <a:extLst>
              <a:ext uri="{28A0092B-C50C-407E-A947-70E740481C1C}">
                <a14:useLocalDpi xmlns:a14="http://schemas.microsoft.com/office/drawing/2010/main" val="0"/>
              </a:ext>
            </a:extLst>
          </a:blip>
          <a:srcRect t="-3679" b="3679"/>
          <a:stretch/>
        </p:blipFill>
        <p:spPr bwMode="auto">
          <a:xfrm>
            <a:off x="4419600" y="1197974"/>
            <a:ext cx="4532514" cy="29522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3877"/>
            <a:ext cx="7315200" cy="1154097"/>
          </a:xfrm>
        </p:spPr>
        <p:txBody>
          <a:bodyPr>
            <a:normAutofit fontScale="90000"/>
          </a:bodyPr>
          <a:lstStyle/>
          <a:p>
            <a:r>
              <a:rPr lang="en-US" sz="2800" dirty="0" smtClean="0">
                <a:solidFill>
                  <a:schemeClr val="tx1"/>
                </a:solidFill>
              </a:rPr>
              <a:t>If the Prescription Drug Market is Decreasing, Where is the Drug Coming From?</a:t>
            </a:r>
            <a:endParaRPr lang="en-US" sz="2800" dirty="0">
              <a:solidFill>
                <a:schemeClr val="tx1"/>
              </a:solidFill>
            </a:endParaRPr>
          </a:p>
        </p:txBody>
      </p:sp>
      <p:sp>
        <p:nvSpPr>
          <p:cNvPr id="3" name="Content Placeholder 2"/>
          <p:cNvSpPr>
            <a:spLocks noGrp="1"/>
          </p:cNvSpPr>
          <p:nvPr>
            <p:ph idx="1"/>
          </p:nvPr>
        </p:nvSpPr>
        <p:spPr>
          <a:xfrm>
            <a:off x="182881" y="1282072"/>
            <a:ext cx="4328159" cy="2568568"/>
          </a:xfrm>
        </p:spPr>
        <p:txBody>
          <a:bodyPr>
            <a:noAutofit/>
          </a:bodyPr>
          <a:lstStyle/>
          <a:p>
            <a:pPr>
              <a:spcAft>
                <a:spcPts val="600"/>
              </a:spcAft>
            </a:pPr>
            <a:r>
              <a:rPr lang="en-US" altLang="en-US" dirty="0" smtClean="0"/>
              <a:t>Counterfeit Rx analgesics</a:t>
            </a:r>
          </a:p>
          <a:p>
            <a:pPr lvl="1">
              <a:spcAft>
                <a:spcPts val="600"/>
              </a:spcAft>
            </a:pPr>
            <a:r>
              <a:rPr lang="en-US" altLang="en-US" dirty="0" smtClean="0"/>
              <a:t>Fentanyl containing</a:t>
            </a:r>
          </a:p>
          <a:p>
            <a:pPr>
              <a:spcAft>
                <a:spcPts val="600"/>
              </a:spcAft>
            </a:pPr>
            <a:r>
              <a:rPr lang="en-US" altLang="en-US" dirty="0" smtClean="0"/>
              <a:t>Importation (Web, other)</a:t>
            </a:r>
          </a:p>
          <a:p>
            <a:pPr>
              <a:spcAft>
                <a:spcPts val="600"/>
              </a:spcAft>
            </a:pPr>
            <a:r>
              <a:rPr lang="en-US" altLang="en-US" dirty="0" smtClean="0"/>
              <a:t>Illicit Drug (Heroin)</a:t>
            </a:r>
          </a:p>
          <a:p>
            <a:pPr>
              <a:spcAft>
                <a:spcPts val="600"/>
              </a:spcAft>
            </a:pPr>
            <a:r>
              <a:rPr lang="en-US" altLang="en-US" dirty="0" smtClean="0"/>
              <a:t>4 months: </a:t>
            </a:r>
            <a:r>
              <a:rPr lang="en-US" altLang="en-US" dirty="0"/>
              <a:t>67 reports </a:t>
            </a:r>
            <a:r>
              <a:rPr lang="en-US" altLang="en-US" dirty="0" smtClean="0"/>
              <a:t>of Rx oxycodone from Canada reported </a:t>
            </a:r>
            <a:r>
              <a:rPr lang="en-US" altLang="en-US" dirty="0"/>
              <a:t>to </a:t>
            </a:r>
            <a:r>
              <a:rPr lang="en-US" altLang="en-US" dirty="0" smtClean="0"/>
              <a:t>US </a:t>
            </a:r>
            <a:r>
              <a:rPr lang="en-US" altLang="en-US" dirty="0"/>
              <a:t>StreetRx website.</a:t>
            </a:r>
          </a:p>
          <a:p>
            <a:pPr lvl="1">
              <a:spcAft>
                <a:spcPts val="600"/>
              </a:spcAft>
            </a:pPr>
            <a:endParaRPr lang="en-US" altLang="en-US" sz="2000" dirty="0" smtClean="0"/>
          </a:p>
        </p:txBody>
      </p:sp>
      <p:sp>
        <p:nvSpPr>
          <p:cNvPr id="4" name="Slide Number Placeholder 3"/>
          <p:cNvSpPr>
            <a:spLocks noGrp="1"/>
          </p:cNvSpPr>
          <p:nvPr>
            <p:ph type="sldNum" sz="quarter" idx="12"/>
          </p:nvPr>
        </p:nvSpPr>
        <p:spPr>
          <a:xfrm>
            <a:off x="8010911" y="6400800"/>
            <a:ext cx="941203" cy="301752"/>
          </a:xfrm>
        </p:spPr>
        <p:txBody>
          <a:bodyPr/>
          <a:lstStyle/>
          <a:p>
            <a:fld id="{61B51F03-F3F2-A644-AEF5-CDBA0BF8CAE6}" type="slidenum">
              <a:rPr lang="en-US" smtClean="0"/>
              <a:pPr/>
              <a:t>39</a:t>
            </a:fld>
            <a:endParaRPr lang="en-US" dirty="0"/>
          </a:p>
        </p:txBody>
      </p:sp>
      <p:sp>
        <p:nvSpPr>
          <p:cNvPr id="8" name="Content Placeholder 2"/>
          <p:cNvSpPr txBox="1">
            <a:spLocks/>
          </p:cNvSpPr>
          <p:nvPr/>
        </p:nvSpPr>
        <p:spPr>
          <a:xfrm>
            <a:off x="215326" y="4135120"/>
            <a:ext cx="8914903" cy="2722880"/>
          </a:xfrm>
          <a:prstGeom prst="rect">
            <a:avLst/>
          </a:prstGeom>
          <a:noFill/>
        </p:spPr>
        <p:txBody>
          <a:bodyPr vert="horz" lIns="0" tIns="45720" rIns="0" bIns="45720" rtlCol="0">
            <a:noAutofit/>
          </a:bodyPr>
          <a:lstStyle>
            <a:lvl1pPr marL="230188" indent="-230188" algn="l" defTabSz="457200" rtl="0" eaLnBrk="1" latinLnBrk="0" hangingPunct="1">
              <a:spcBef>
                <a:spcPts val="0"/>
              </a:spcBef>
              <a:spcAft>
                <a:spcPts val="1200"/>
              </a:spcAft>
              <a:buClr>
                <a:schemeClr val="accent1"/>
              </a:buClr>
              <a:buFont typeface="Arial"/>
              <a:buChar char="•"/>
              <a:defRPr sz="2200" kern="1200">
                <a:solidFill>
                  <a:schemeClr val="accent6"/>
                </a:solidFill>
                <a:latin typeface="Arial"/>
                <a:ea typeface="+mn-ea"/>
                <a:cs typeface="Arial"/>
              </a:defRPr>
            </a:lvl1pPr>
            <a:lvl2pPr marL="458788" indent="-228600" algn="l" defTabSz="457200" rtl="0" eaLnBrk="1" latinLnBrk="0" hangingPunct="1">
              <a:spcBef>
                <a:spcPts val="0"/>
              </a:spcBef>
              <a:spcAft>
                <a:spcPts val="1200"/>
              </a:spcAft>
              <a:buClr>
                <a:schemeClr val="accent1"/>
              </a:buClr>
              <a:buFont typeface="Arial"/>
              <a:buChar char="–"/>
              <a:tabLst/>
              <a:defRPr sz="2200" kern="1200">
                <a:solidFill>
                  <a:schemeClr val="accent6"/>
                </a:solidFill>
                <a:latin typeface="Arial"/>
                <a:ea typeface="+mn-ea"/>
                <a:cs typeface="Arial"/>
              </a:defRPr>
            </a:lvl2pPr>
            <a:lvl3pPr marL="682625" indent="-223838" algn="l" defTabSz="457200" rtl="0" eaLnBrk="1" latinLnBrk="0" hangingPunct="1">
              <a:spcBef>
                <a:spcPts val="0"/>
              </a:spcBef>
              <a:spcAft>
                <a:spcPts val="1200"/>
              </a:spcAft>
              <a:buClr>
                <a:schemeClr val="accent1"/>
              </a:buClr>
              <a:buFont typeface="Arial"/>
              <a:buChar char="•"/>
              <a:defRPr sz="2200" kern="1200">
                <a:solidFill>
                  <a:schemeClr val="accent6"/>
                </a:solidFill>
                <a:latin typeface="Arial"/>
                <a:ea typeface="+mn-ea"/>
                <a:cs typeface="Arial"/>
              </a:defRPr>
            </a:lvl3pPr>
            <a:lvl4pPr marL="912813" indent="-230188" algn="l" defTabSz="457200" rtl="0" eaLnBrk="1" latinLnBrk="0" hangingPunct="1">
              <a:spcBef>
                <a:spcPts val="0"/>
              </a:spcBef>
              <a:spcAft>
                <a:spcPts val="1200"/>
              </a:spcAft>
              <a:buClr>
                <a:schemeClr val="accent1"/>
              </a:buClr>
              <a:buFont typeface="Arial"/>
              <a:buChar char="–"/>
              <a:defRPr sz="2200" kern="1200">
                <a:solidFill>
                  <a:schemeClr val="accent6"/>
                </a:solidFill>
                <a:latin typeface="Arial"/>
                <a:ea typeface="+mn-ea"/>
                <a:cs typeface="Arial"/>
              </a:defRPr>
            </a:lvl4pPr>
            <a:lvl5pPr marL="1143000" indent="-230188" algn="l" defTabSz="457200" rtl="0" eaLnBrk="1" latinLnBrk="0" hangingPunct="1">
              <a:spcBef>
                <a:spcPts val="0"/>
              </a:spcBef>
              <a:spcAft>
                <a:spcPts val="1200"/>
              </a:spcAft>
              <a:buClr>
                <a:schemeClr val="accent1"/>
              </a:buClr>
              <a:buFont typeface="Arial"/>
              <a:buChar char="»"/>
              <a:defRPr sz="22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600"/>
              </a:spcAft>
              <a:buClr>
                <a:schemeClr val="tx2"/>
              </a:buClr>
              <a:buFont typeface="Wingdings" panose="05000000000000000000" pitchFamily="2" charset="2"/>
              <a:buChar char="§"/>
            </a:pPr>
            <a:r>
              <a:rPr lang="en-US" altLang="en-US" sz="2000" dirty="0" smtClean="0">
                <a:solidFill>
                  <a:schemeClr val="tx1"/>
                </a:solidFill>
              </a:rPr>
              <a:t>51 </a:t>
            </a:r>
            <a:r>
              <a:rPr lang="en-US" altLang="en-US" sz="2000" dirty="0">
                <a:solidFill>
                  <a:schemeClr val="tx1"/>
                </a:solidFill>
              </a:rPr>
              <a:t>(76%) </a:t>
            </a:r>
            <a:r>
              <a:rPr lang="en-US" altLang="en-US" sz="2000" dirty="0" smtClean="0">
                <a:solidFill>
                  <a:schemeClr val="tx1"/>
                </a:solidFill>
              </a:rPr>
              <a:t>confirmed </a:t>
            </a:r>
            <a:r>
              <a:rPr lang="en-US" altLang="en-US" sz="2000" dirty="0">
                <a:solidFill>
                  <a:schemeClr val="tx1"/>
                </a:solidFill>
              </a:rPr>
              <a:t>that the </a:t>
            </a:r>
            <a:r>
              <a:rPr lang="en-US" altLang="en-US" sz="2000" dirty="0" smtClean="0">
                <a:solidFill>
                  <a:schemeClr val="tx1"/>
                </a:solidFill>
              </a:rPr>
              <a:t>drug </a:t>
            </a:r>
            <a:r>
              <a:rPr lang="en-US" altLang="en-US" sz="2000" dirty="0">
                <a:solidFill>
                  <a:schemeClr val="tx1"/>
                </a:solidFill>
              </a:rPr>
              <a:t>was acquired in the US.</a:t>
            </a:r>
          </a:p>
          <a:p>
            <a:pPr lvl="1">
              <a:spcAft>
                <a:spcPts val="600"/>
              </a:spcAft>
              <a:buClr>
                <a:schemeClr val="tx2"/>
              </a:buClr>
              <a:buFont typeface="Wingdings" panose="05000000000000000000" pitchFamily="2" charset="2"/>
              <a:buChar char="§"/>
            </a:pPr>
            <a:r>
              <a:rPr lang="en-US" altLang="en-US" sz="2000" dirty="0">
                <a:solidFill>
                  <a:schemeClr val="tx1"/>
                </a:solidFill>
              </a:rPr>
              <a:t>9 (13%) </a:t>
            </a:r>
            <a:r>
              <a:rPr lang="en-US" altLang="en-US" sz="2000" dirty="0" smtClean="0">
                <a:solidFill>
                  <a:schemeClr val="tx1"/>
                </a:solidFill>
              </a:rPr>
              <a:t>- the </a:t>
            </a:r>
            <a:r>
              <a:rPr lang="en-US" altLang="en-US" sz="2000" dirty="0">
                <a:solidFill>
                  <a:schemeClr val="tx1"/>
                </a:solidFill>
              </a:rPr>
              <a:t>drug was acquired in Canada but </a:t>
            </a:r>
            <a:r>
              <a:rPr lang="en-US" altLang="en-US" sz="2000" dirty="0" smtClean="0">
                <a:solidFill>
                  <a:schemeClr val="tx1"/>
                </a:solidFill>
              </a:rPr>
              <a:t>used in </a:t>
            </a:r>
            <a:r>
              <a:rPr lang="en-US" altLang="en-US" sz="2000" dirty="0">
                <a:solidFill>
                  <a:schemeClr val="tx1"/>
                </a:solidFill>
              </a:rPr>
              <a:t>the US.</a:t>
            </a:r>
          </a:p>
          <a:p>
            <a:pPr lvl="1">
              <a:spcAft>
                <a:spcPts val="600"/>
              </a:spcAft>
              <a:buClr>
                <a:schemeClr val="tx2"/>
              </a:buClr>
              <a:buFont typeface="Wingdings" panose="05000000000000000000" pitchFamily="2" charset="2"/>
              <a:buChar char="§"/>
            </a:pPr>
            <a:r>
              <a:rPr lang="en-US" altLang="en-US" sz="2000" dirty="0">
                <a:solidFill>
                  <a:schemeClr val="tx1"/>
                </a:solidFill>
              </a:rPr>
              <a:t>7 (10%) did not report the country </a:t>
            </a:r>
            <a:r>
              <a:rPr lang="en-US" altLang="en-US" sz="2000" dirty="0" smtClean="0">
                <a:solidFill>
                  <a:schemeClr val="tx1"/>
                </a:solidFill>
              </a:rPr>
              <a:t>of acquisition.</a:t>
            </a:r>
            <a:endParaRPr lang="en-US" altLang="en-US" sz="2000" dirty="0">
              <a:solidFill>
                <a:schemeClr val="tx1"/>
              </a:solidFill>
            </a:endParaRPr>
          </a:p>
          <a:p>
            <a:pPr>
              <a:spcAft>
                <a:spcPts val="600"/>
              </a:spcAft>
              <a:buClr>
                <a:schemeClr val="tx2"/>
              </a:buClr>
              <a:buFont typeface="Wingdings" panose="05000000000000000000" pitchFamily="2" charset="2"/>
              <a:buChar char="§"/>
            </a:pPr>
            <a:r>
              <a:rPr lang="en-US" altLang="en-US" sz="2000" dirty="0" smtClean="0">
                <a:solidFill>
                  <a:schemeClr val="tx1"/>
                </a:solidFill>
              </a:rPr>
              <a:t>62 </a:t>
            </a:r>
            <a:r>
              <a:rPr lang="en-US" altLang="en-US" sz="2000" dirty="0">
                <a:solidFill>
                  <a:schemeClr val="tx1"/>
                </a:solidFill>
              </a:rPr>
              <a:t>(</a:t>
            </a:r>
            <a:r>
              <a:rPr lang="en-US" altLang="en-US" sz="2000" dirty="0" smtClean="0">
                <a:solidFill>
                  <a:schemeClr val="tx1"/>
                </a:solidFill>
              </a:rPr>
              <a:t>92.5%) </a:t>
            </a:r>
            <a:r>
              <a:rPr lang="en-US" altLang="en-US" sz="2000" dirty="0">
                <a:solidFill>
                  <a:schemeClr val="tx1"/>
                </a:solidFill>
              </a:rPr>
              <a:t>reports of crushable oxycodone </a:t>
            </a:r>
            <a:r>
              <a:rPr lang="en-US" altLang="en-US" sz="2000" dirty="0" smtClean="0">
                <a:solidFill>
                  <a:schemeClr val="tx1"/>
                </a:solidFill>
              </a:rPr>
              <a:t>products</a:t>
            </a:r>
            <a:endParaRPr lang="en-US" altLang="en-US" sz="2000" dirty="0">
              <a:solidFill>
                <a:schemeClr val="tx1"/>
              </a:solidFill>
            </a:endParaRPr>
          </a:p>
          <a:p>
            <a:pPr>
              <a:spcAft>
                <a:spcPts val="600"/>
              </a:spcAft>
              <a:buClr>
                <a:schemeClr val="tx2"/>
              </a:buClr>
              <a:buFont typeface="Wingdings" panose="05000000000000000000" pitchFamily="2" charset="2"/>
              <a:buChar char="§"/>
            </a:pPr>
            <a:r>
              <a:rPr lang="en-US" altLang="en-US" sz="2000" dirty="0" smtClean="0">
                <a:solidFill>
                  <a:schemeClr val="tx1"/>
                </a:solidFill>
              </a:rPr>
              <a:t>5 </a:t>
            </a:r>
            <a:r>
              <a:rPr lang="en-US" altLang="en-US" sz="2000" dirty="0">
                <a:solidFill>
                  <a:schemeClr val="tx1"/>
                </a:solidFill>
              </a:rPr>
              <a:t>(7.5%) reports of OxyNEO, the only difficult to crush (tamper-resistant) oxycodone product in our analysis</a:t>
            </a:r>
            <a:r>
              <a:rPr lang="en-US" altLang="en-US" sz="2000" dirty="0" smtClean="0">
                <a:solidFill>
                  <a:schemeClr val="tx1"/>
                </a:solidFill>
              </a:rPr>
              <a:t>.</a:t>
            </a:r>
          </a:p>
          <a:p>
            <a:pPr>
              <a:spcAft>
                <a:spcPts val="600"/>
              </a:spcAft>
              <a:buClr>
                <a:schemeClr val="tx2"/>
              </a:buClr>
              <a:buFont typeface="Wingdings" panose="05000000000000000000" pitchFamily="2" charset="2"/>
              <a:buChar char="§"/>
            </a:pPr>
            <a:r>
              <a:rPr lang="en-US" altLang="en-US" sz="2000" dirty="0" smtClean="0">
                <a:solidFill>
                  <a:schemeClr val="tx1"/>
                </a:solidFill>
              </a:rPr>
              <a:t>Geographically diverse – Snowbirds?</a:t>
            </a:r>
            <a:endParaRPr lang="en-US" altLang="en-US" sz="2000" dirty="0">
              <a:solidFill>
                <a:schemeClr val="tx1"/>
              </a:solidFill>
            </a:endParaRPr>
          </a:p>
        </p:txBody>
      </p:sp>
    </p:spTree>
    <p:extLst>
      <p:ext uri="{BB962C8B-B14F-4D97-AF65-F5344CB8AC3E}">
        <p14:creationId xmlns:p14="http://schemas.microsoft.com/office/powerpoint/2010/main" val="38543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42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77800" y="0"/>
            <a:ext cx="8845550" cy="1155700"/>
          </a:xfrm>
        </p:spPr>
        <p:txBody>
          <a:bodyPr>
            <a:normAutofit/>
          </a:bodyPr>
          <a:lstStyle/>
          <a:p>
            <a:pPr algn="l">
              <a:defRPr/>
            </a:pPr>
            <a:r>
              <a:rPr lang="en-US" sz="3600" dirty="0"/>
              <a:t>Progression of Rx Drug Abuse</a:t>
            </a:r>
          </a:p>
        </p:txBody>
      </p:sp>
      <p:sp>
        <p:nvSpPr>
          <p:cNvPr id="10255" name="Slide Number Placeholder 2"/>
          <p:cNvSpPr>
            <a:spLocks noGrp="1"/>
          </p:cNvSpPr>
          <p:nvPr>
            <p:ph type="sldNum" sz="quarter" idx="12"/>
          </p:nvPr>
        </p:nvSpPr>
        <p:spPr bwMode="auto">
          <a:xfrm>
            <a:off x="7894975" y="6357938"/>
            <a:ext cx="941203" cy="301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a:spcBef>
                <a:spcPct val="0"/>
              </a:spcBef>
              <a:buFontTx/>
              <a:buNone/>
            </a:pPr>
            <a:fld id="{68998457-7DD8-4E54-A784-C7B4837FF21C}" type="slidenum">
              <a:rPr lang="en-AU" altLang="en-US" sz="1200" smtClean="0">
                <a:solidFill>
                  <a:srgbClr val="898989"/>
                </a:solidFill>
                <a:latin typeface="Century Gothic" pitchFamily="34" charset="0"/>
                <a:cs typeface="Arial" charset="0"/>
              </a:rPr>
              <a:pPr>
                <a:spcBef>
                  <a:spcPct val="0"/>
                </a:spcBef>
                <a:buFontTx/>
                <a:buNone/>
              </a:pPr>
              <a:t>4</a:t>
            </a:fld>
            <a:endParaRPr lang="en-AU" altLang="en-US" sz="1200" dirty="0" smtClean="0">
              <a:solidFill>
                <a:srgbClr val="898989"/>
              </a:solidFill>
              <a:latin typeface="Century Gothic" pitchFamily="34" charset="0"/>
              <a:cs typeface="Arial" charset="0"/>
            </a:endParaRPr>
          </a:p>
        </p:txBody>
      </p:sp>
      <p:grpSp>
        <p:nvGrpSpPr>
          <p:cNvPr id="10243" name="Group 1"/>
          <p:cNvGrpSpPr>
            <a:grpSpLocks/>
          </p:cNvGrpSpPr>
          <p:nvPr/>
        </p:nvGrpSpPr>
        <p:grpSpPr bwMode="auto">
          <a:xfrm>
            <a:off x="6848475" y="3179763"/>
            <a:ext cx="1468438" cy="2524125"/>
            <a:chOff x="6847712" y="3180118"/>
            <a:chExt cx="1469759" cy="2523452"/>
          </a:xfrm>
        </p:grpSpPr>
        <p:sp>
          <p:nvSpPr>
            <p:cNvPr id="5" name="Oval 4"/>
            <p:cNvSpPr/>
            <p:nvPr/>
          </p:nvSpPr>
          <p:spPr>
            <a:xfrm>
              <a:off x="6893791" y="5114764"/>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600" b="1" kern="0" dirty="0">
                  <a:latin typeface="Calibri" panose="020F0502020204030204" pitchFamily="34" charset="0"/>
                </a:rPr>
                <a:t>Death</a:t>
              </a:r>
            </a:p>
          </p:txBody>
        </p:sp>
        <p:sp>
          <p:nvSpPr>
            <p:cNvPr id="44" name="Oval 43"/>
            <p:cNvSpPr/>
            <p:nvPr/>
          </p:nvSpPr>
          <p:spPr>
            <a:xfrm>
              <a:off x="6900147" y="4346619"/>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en-US" sz="1500" b="1" kern="0" dirty="0">
                <a:solidFill>
                  <a:schemeClr val="bg1"/>
                </a:solidFill>
              </a:endParaRPr>
            </a:p>
          </p:txBody>
        </p:sp>
        <p:sp>
          <p:nvSpPr>
            <p:cNvPr id="62" name="TextBox 18"/>
            <p:cNvSpPr txBox="1">
              <a:spLocks noChangeArrowheads="1"/>
            </p:cNvSpPr>
            <p:nvPr/>
          </p:nvSpPr>
          <p:spPr bwMode="auto">
            <a:xfrm>
              <a:off x="6847712" y="3180118"/>
              <a:ext cx="1469759" cy="39994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2000" b="1" u="sng" kern="0" dirty="0">
                  <a:solidFill>
                    <a:schemeClr val="bg2"/>
                  </a:solidFill>
                </a:rPr>
                <a:t>Outcomes</a:t>
              </a:r>
              <a:endParaRPr lang="en-US" altLang="en-US" sz="2400" b="1" u="sng" kern="0" dirty="0">
                <a:solidFill>
                  <a:schemeClr val="bg2"/>
                </a:solidFill>
              </a:endParaRPr>
            </a:p>
          </p:txBody>
        </p:sp>
        <p:sp>
          <p:nvSpPr>
            <p:cNvPr id="58" name="Oval 57"/>
            <p:cNvSpPr/>
            <p:nvPr/>
          </p:nvSpPr>
          <p:spPr>
            <a:xfrm>
              <a:off x="6900147" y="3621325"/>
              <a:ext cx="1407790" cy="588805"/>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en-US" sz="1500" b="1" kern="0" dirty="0">
                <a:solidFill>
                  <a:schemeClr val="bg1"/>
                </a:solidFill>
              </a:endParaRPr>
            </a:p>
          </p:txBody>
        </p:sp>
        <p:sp>
          <p:nvSpPr>
            <p:cNvPr id="11" name="TextBox 10"/>
            <p:cNvSpPr txBox="1"/>
            <p:nvPr/>
          </p:nvSpPr>
          <p:spPr>
            <a:xfrm>
              <a:off x="7001839" y="3732421"/>
              <a:ext cx="1191696" cy="338047"/>
            </a:xfrm>
            <a:prstGeom prst="rect">
              <a:avLst/>
            </a:prstGeom>
            <a:noFill/>
          </p:spPr>
          <p:txBody>
            <a:bodyPr>
              <a:spAutoFit/>
            </a:bodyPr>
            <a:lstStyle/>
            <a:p>
              <a:pPr algn="ctr" eaLnBrk="1" fontAlgn="auto" hangingPunct="1">
                <a:spcBef>
                  <a:spcPts val="0"/>
                </a:spcBef>
                <a:spcAft>
                  <a:spcPts val="0"/>
                </a:spcAft>
                <a:defRPr/>
              </a:pPr>
              <a:r>
                <a:rPr lang="en-US" sz="1600" b="1" kern="0" dirty="0" smtClean="0">
                  <a:latin typeface="Calibri" panose="020F0502020204030204" pitchFamily="34" charset="0"/>
                </a:rPr>
                <a:t>OUD</a:t>
              </a:r>
              <a:endParaRPr lang="en-US" sz="1600" b="1" kern="0" dirty="0">
                <a:latin typeface="Calibri" panose="020F0502020204030204" pitchFamily="34" charset="0"/>
              </a:endParaRPr>
            </a:p>
          </p:txBody>
        </p:sp>
        <p:sp>
          <p:nvSpPr>
            <p:cNvPr id="72" name="TextBox 71"/>
            <p:cNvSpPr txBox="1"/>
            <p:nvPr/>
          </p:nvSpPr>
          <p:spPr>
            <a:xfrm>
              <a:off x="7001839" y="4476759"/>
              <a:ext cx="1191696" cy="338048"/>
            </a:xfrm>
            <a:prstGeom prst="rect">
              <a:avLst/>
            </a:prstGeom>
            <a:noFill/>
          </p:spPr>
          <p:txBody>
            <a:bodyPr>
              <a:spAutoFit/>
            </a:bodyPr>
            <a:lstStyle/>
            <a:p>
              <a:pPr algn="ctr" eaLnBrk="1" fontAlgn="auto" hangingPunct="1">
                <a:spcBef>
                  <a:spcPts val="0"/>
                </a:spcBef>
                <a:spcAft>
                  <a:spcPts val="0"/>
                </a:spcAft>
                <a:defRPr/>
              </a:pPr>
              <a:r>
                <a:rPr lang="en-US" sz="1600" b="1" kern="0" dirty="0">
                  <a:latin typeface="Calibri" panose="020F0502020204030204" pitchFamily="34" charset="0"/>
                </a:rPr>
                <a:t>Overdose</a:t>
              </a:r>
            </a:p>
          </p:txBody>
        </p:sp>
      </p:grpSp>
      <p:grpSp>
        <p:nvGrpSpPr>
          <p:cNvPr id="10244" name="Group 6"/>
          <p:cNvGrpSpPr>
            <a:grpSpLocks/>
          </p:cNvGrpSpPr>
          <p:nvPr/>
        </p:nvGrpSpPr>
        <p:grpSpPr bwMode="auto">
          <a:xfrm>
            <a:off x="6251575" y="3032029"/>
            <a:ext cx="649288" cy="2957609"/>
            <a:chOff x="6252210" y="3200400"/>
            <a:chExt cx="648076" cy="2788920"/>
          </a:xfrm>
        </p:grpSpPr>
        <p:sp>
          <p:nvSpPr>
            <p:cNvPr id="39" name="Freeform 38"/>
            <p:cNvSpPr/>
            <p:nvPr/>
          </p:nvSpPr>
          <p:spPr>
            <a:xfrm>
              <a:off x="6252210" y="3200400"/>
              <a:ext cx="182222" cy="2788920"/>
            </a:xfrm>
            <a:custGeom>
              <a:avLst/>
              <a:gdLst>
                <a:gd name="connsiteX0" fmla="*/ 0 w 182880"/>
                <a:gd name="connsiteY0" fmla="*/ 0 h 2788920"/>
                <a:gd name="connsiteX1" fmla="*/ 182880 w 182880"/>
                <a:gd name="connsiteY1" fmla="*/ 0 h 2788920"/>
                <a:gd name="connsiteX2" fmla="*/ 182880 w 182880"/>
                <a:gd name="connsiteY2" fmla="*/ 2788920 h 2788920"/>
                <a:gd name="connsiteX3" fmla="*/ 0 w 182880"/>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182880" h="2788920">
                  <a:moveTo>
                    <a:pt x="0" y="0"/>
                  </a:moveTo>
                  <a:lnTo>
                    <a:pt x="182880" y="0"/>
                  </a:lnTo>
                  <a:lnTo>
                    <a:pt x="182880" y="2788920"/>
                  </a:lnTo>
                  <a:lnTo>
                    <a:pt x="0" y="2788920"/>
                  </a:lnTo>
                </a:path>
              </a:pathLst>
            </a:custGeom>
            <a:noFill/>
            <a:ln w="31750">
              <a:solidFill>
                <a:schemeClr val="accent6"/>
              </a:solidFill>
              <a:prstDash val="sysDot"/>
            </a:ln>
          </p:spPr>
          <p:txBody>
            <a:bodyPr anchor="ctr"/>
            <a:lstStyle/>
            <a:p>
              <a:pPr algn="ctr" eaLnBrk="1" fontAlgn="auto" hangingPunct="1">
                <a:spcBef>
                  <a:spcPts val="0"/>
                </a:spcBef>
                <a:spcAft>
                  <a:spcPts val="0"/>
                </a:spcAft>
                <a:defRPr/>
              </a:pPr>
              <a:endParaRPr lang="en-US" kern="0" dirty="0">
                <a:solidFill>
                  <a:sysClr val="windowText" lastClr="000000"/>
                </a:solidFill>
              </a:endParaRPr>
            </a:p>
          </p:txBody>
        </p:sp>
        <p:cxnSp>
          <p:nvCxnSpPr>
            <p:cNvPr id="46" name="Straight Connector 45"/>
            <p:cNvCxnSpPr/>
            <p:nvPr/>
          </p:nvCxnSpPr>
          <p:spPr bwMode="auto">
            <a:xfrm>
              <a:off x="6260133" y="4671845"/>
              <a:ext cx="164792" cy="0"/>
            </a:xfrm>
            <a:prstGeom prst="line">
              <a:avLst/>
            </a:prstGeom>
            <a:solidFill>
              <a:srgbClr val="00FF00"/>
            </a:solidFill>
            <a:ln w="28575" cap="flat" cmpd="sng" algn="ctr">
              <a:solidFill>
                <a:schemeClr val="accent6"/>
              </a:solidFill>
              <a:prstDash val="sysDot"/>
              <a:round/>
              <a:headEnd type="none" w="med" len="med"/>
              <a:tailEnd type="none" w="med" len="med"/>
            </a:ln>
            <a:effectLst/>
          </p:spPr>
        </p:cxnSp>
        <p:cxnSp>
          <p:nvCxnSpPr>
            <p:cNvPr id="79" name="Straight Arrow Connector 78"/>
            <p:cNvCxnSpPr>
              <a:endCxn id="58" idx="2"/>
            </p:cNvCxnSpPr>
            <p:nvPr/>
          </p:nvCxnSpPr>
          <p:spPr bwMode="auto">
            <a:xfrm flipV="1">
              <a:off x="6434432" y="3916281"/>
              <a:ext cx="465854" cy="725404"/>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2" name="Straight Arrow Connector 81"/>
            <p:cNvCxnSpPr>
              <a:endCxn id="44" idx="2"/>
            </p:cNvCxnSpPr>
            <p:nvPr/>
          </p:nvCxnSpPr>
          <p:spPr bwMode="auto">
            <a:xfrm flipV="1">
              <a:off x="6434432" y="4641686"/>
              <a:ext cx="465854" cy="6349"/>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4" name="Straight Arrow Connector 83"/>
            <p:cNvCxnSpPr>
              <a:endCxn id="5" idx="2"/>
            </p:cNvCxnSpPr>
            <p:nvPr/>
          </p:nvCxnSpPr>
          <p:spPr bwMode="auto">
            <a:xfrm>
              <a:off x="6434432" y="4641686"/>
              <a:ext cx="459516" cy="768262"/>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grpSp>
      <p:grpSp>
        <p:nvGrpSpPr>
          <p:cNvPr id="10245" name="Group 8"/>
          <p:cNvGrpSpPr>
            <a:grpSpLocks/>
          </p:cNvGrpSpPr>
          <p:nvPr/>
        </p:nvGrpSpPr>
        <p:grpSpPr bwMode="auto">
          <a:xfrm>
            <a:off x="5329238" y="3832225"/>
            <a:ext cx="930275" cy="2525713"/>
            <a:chOff x="5328485" y="3831855"/>
            <a:chExt cx="930971" cy="2526586"/>
          </a:xfrm>
        </p:grpSpPr>
        <p:cxnSp>
          <p:nvCxnSpPr>
            <p:cNvPr id="10270" name="Straight Arrow Connector 21"/>
            <p:cNvCxnSpPr>
              <a:cxnSpLocks noChangeShapeType="1"/>
            </p:cNvCxnSpPr>
            <p:nvPr/>
          </p:nvCxnSpPr>
          <p:spPr bwMode="auto">
            <a:xfrm>
              <a:off x="5793971" y="3831855"/>
              <a:ext cx="0" cy="429768"/>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71" name="Straight Arrow Connector 26"/>
            <p:cNvCxnSpPr>
              <a:cxnSpLocks noChangeShapeType="1"/>
              <a:stCxn id="71" idx="2"/>
              <a:endCxn id="70" idx="0"/>
            </p:cNvCxnSpPr>
            <p:nvPr/>
          </p:nvCxnSpPr>
          <p:spPr bwMode="auto">
            <a:xfrm>
              <a:off x="5793971" y="5029323"/>
              <a:ext cx="0" cy="57931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70" name="Picture 2" descr="injection stock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2" r="578"/>
            <a:stretch/>
          </p:blipFill>
          <p:spPr bwMode="auto">
            <a:xfrm>
              <a:off x="5335756" y="5608633"/>
              <a:ext cx="916429"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 name="Picture 4" descr="Drug Habit stock photo"/>
            <p:cNvPicPr>
              <a:picLocks noChangeAspect="1" noChangeArrowheads="1"/>
            </p:cNvPicPr>
            <p:nvPr/>
          </p:nvPicPr>
          <p:blipFill rotWithShape="1">
            <a:blip r:embed="rId4">
              <a:extLst>
                <a:ext uri="{28A0092B-C50C-407E-A947-70E740481C1C}">
                  <a14:useLocalDpi xmlns:a14="http://schemas.microsoft.com/office/drawing/2010/main" val="0"/>
                </a:ext>
              </a:extLst>
            </a:blip>
            <a:srcRect r="25868"/>
            <a:stretch/>
          </p:blipFill>
          <p:spPr bwMode="auto">
            <a:xfrm>
              <a:off x="5328485" y="4279515"/>
              <a:ext cx="930971"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246" name="Group 7"/>
          <p:cNvGrpSpPr>
            <a:grpSpLocks/>
          </p:cNvGrpSpPr>
          <p:nvPr/>
        </p:nvGrpSpPr>
        <p:grpSpPr bwMode="auto">
          <a:xfrm>
            <a:off x="2189163" y="1423988"/>
            <a:ext cx="6634162" cy="5505450"/>
            <a:chOff x="2189142" y="1678142"/>
            <a:chExt cx="6633590" cy="5243714"/>
          </a:xfrm>
        </p:grpSpPr>
        <p:sp>
          <p:nvSpPr>
            <p:cNvPr id="56" name="Oval Callout 55"/>
            <p:cNvSpPr/>
            <p:nvPr/>
          </p:nvSpPr>
          <p:spPr>
            <a:xfrm rot="5400000">
              <a:off x="2884080" y="983204"/>
              <a:ext cx="5243714" cy="6633590"/>
            </a:xfrm>
            <a:prstGeom prst="wedgeEllipseCallout">
              <a:avLst>
                <a:gd name="adj1" fmla="val -11297"/>
                <a:gd name="adj2" fmla="val 56054"/>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ysClr val="windowText" lastClr="000000"/>
                </a:solidFill>
                <a:latin typeface="Calibri" panose="020F0502020204030204" pitchFamily="34" charset="0"/>
              </a:endParaRPr>
            </a:p>
          </p:txBody>
        </p:sp>
        <p:sp>
          <p:nvSpPr>
            <p:cNvPr id="59" name="TextBox 58"/>
            <p:cNvSpPr txBox="1"/>
            <p:nvPr/>
          </p:nvSpPr>
          <p:spPr>
            <a:xfrm>
              <a:off x="4124137" y="1904946"/>
              <a:ext cx="2869953" cy="498969"/>
            </a:xfrm>
            <a:prstGeom prst="rect">
              <a:avLst/>
            </a:prstGeom>
            <a:noFill/>
          </p:spPr>
          <p:txBody>
            <a:bodyPr wrap="none">
              <a:spAutoFit/>
            </a:bodyPr>
            <a:lstStyle/>
            <a:p>
              <a:pPr algn="ctr" eaLnBrk="1" fontAlgn="auto" hangingPunct="1">
                <a:spcBef>
                  <a:spcPts val="0"/>
                </a:spcBef>
                <a:spcAft>
                  <a:spcPts val="0"/>
                </a:spcAft>
                <a:defRPr/>
              </a:pPr>
              <a:r>
                <a:rPr lang="en-US" sz="2800" b="1" i="1" kern="0" dirty="0">
                  <a:solidFill>
                    <a:schemeClr val="bg2"/>
                  </a:solidFill>
                  <a:latin typeface="Calibri" panose="020F0502020204030204" pitchFamily="34" charset="0"/>
                </a:rPr>
                <a:t>Filling the Balloon</a:t>
              </a:r>
            </a:p>
          </p:txBody>
        </p:sp>
        <p:sp>
          <p:nvSpPr>
            <p:cNvPr id="29" name="TextBox 18"/>
            <p:cNvSpPr txBox="1">
              <a:spLocks noChangeArrowheads="1"/>
            </p:cNvSpPr>
            <p:nvPr/>
          </p:nvSpPr>
          <p:spPr bwMode="auto">
            <a:xfrm>
              <a:off x="3862223" y="3627146"/>
              <a:ext cx="1233381"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1600" b="1" kern="0" dirty="0">
                  <a:solidFill>
                    <a:schemeClr val="bg2"/>
                  </a:solidFill>
                  <a:latin typeface="Calibri" panose="020F0502020204030204" pitchFamily="34" charset="0"/>
                </a:rPr>
                <a:t>Chewed</a:t>
              </a:r>
              <a:endParaRPr lang="en-US" altLang="en-US" sz="2000" b="1" kern="0" dirty="0">
                <a:solidFill>
                  <a:schemeClr val="bg2"/>
                </a:solidFill>
                <a:latin typeface="Calibri" panose="020F0502020204030204" pitchFamily="34" charset="0"/>
              </a:endParaRPr>
            </a:p>
          </p:txBody>
        </p:sp>
        <p:sp>
          <p:nvSpPr>
            <p:cNvPr id="61" name="TextBox 18"/>
            <p:cNvSpPr txBox="1">
              <a:spLocks noChangeArrowheads="1"/>
            </p:cNvSpPr>
            <p:nvPr/>
          </p:nvSpPr>
          <p:spPr bwMode="auto">
            <a:xfrm>
              <a:off x="5078143" y="3627146"/>
              <a:ext cx="1431802"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1600" b="1" kern="0" dirty="0">
                  <a:solidFill>
                    <a:schemeClr val="bg2"/>
                  </a:solidFill>
                  <a:latin typeface="Calibri" panose="020F0502020204030204" pitchFamily="34" charset="0"/>
                </a:rPr>
                <a:t>Crushed</a:t>
              </a:r>
              <a:endParaRPr lang="en-US" altLang="en-US" sz="2000" b="1" kern="0" dirty="0">
                <a:solidFill>
                  <a:schemeClr val="bg2"/>
                </a:solidFill>
                <a:latin typeface="Calibri" panose="020F0502020204030204" pitchFamily="34" charset="0"/>
              </a:endParaRPr>
            </a:p>
          </p:txBody>
        </p:sp>
        <p:sp>
          <p:nvSpPr>
            <p:cNvPr id="47" name="TextBox 46"/>
            <p:cNvSpPr txBox="1"/>
            <p:nvPr/>
          </p:nvSpPr>
          <p:spPr>
            <a:xfrm>
              <a:off x="2854247" y="3627146"/>
              <a:ext cx="673042" cy="322062"/>
            </a:xfrm>
            <a:prstGeom prst="rect">
              <a:avLst/>
            </a:prstGeom>
            <a:noFill/>
          </p:spPr>
          <p:txBody>
            <a:bodyPr wrap="none" anchor="ctr">
              <a:spAutoFit/>
            </a:bodyPr>
            <a:lstStyle/>
            <a:p>
              <a:pPr algn="ctr" eaLnBrk="1" fontAlgn="auto" hangingPunct="1">
                <a:spcBef>
                  <a:spcPts val="0"/>
                </a:spcBef>
                <a:spcAft>
                  <a:spcPts val="0"/>
                </a:spcAft>
                <a:defRPr/>
              </a:pPr>
              <a:r>
                <a:rPr lang="en-US" sz="1600" b="1" kern="0" dirty="0">
                  <a:solidFill>
                    <a:schemeClr val="bg2"/>
                  </a:solidFill>
                  <a:latin typeface="Calibri" panose="020F0502020204030204" pitchFamily="34" charset="0"/>
                </a:rPr>
                <a:t>Intact</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21"/>
            <a:stretch/>
          </p:blipFill>
          <p:spPr bwMode="auto">
            <a:xfrm>
              <a:off x="2686648" y="2843975"/>
              <a:ext cx="955950" cy="731520"/>
            </a:xfrm>
            <a:prstGeom prst="roundRect">
              <a:avLst>
                <a:gd name="adj" fmla="val 8594"/>
              </a:avLst>
            </a:prstGeom>
            <a:solidFill>
              <a:srgbClr val="FFFFFF">
                <a:shade val="85000"/>
              </a:srgbClr>
            </a:solidFill>
            <a:ln w="19050">
              <a:solidFill>
                <a:schemeClr val="bg2"/>
              </a:solidFill>
              <a:miter lim="800000"/>
              <a:headEnd/>
              <a:tailEnd/>
            </a:ln>
            <a:effectLst>
              <a:outerShdw blurRad="50800" dist="38100" dir="2700000" algn="tl" rotWithShape="0">
                <a:prstClr val="black">
                  <a:alpha val="40000"/>
                </a:prstClr>
              </a:outerShdw>
            </a:effectLst>
            <a:extLst/>
          </p:spPr>
        </p:pic>
        <p:pic>
          <p:nvPicPr>
            <p:cNvPr id="1032" name="Picture 8" descr="http://cdn.zmescience.com/wp-content/uploads/2011/12/chewing-g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0596" y="2843975"/>
              <a:ext cx="945067"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cxnSp>
          <p:nvCxnSpPr>
            <p:cNvPr id="10267" name="Straight Arrow Connector 13"/>
            <p:cNvCxnSpPr>
              <a:cxnSpLocks noChangeShapeType="1"/>
              <a:stCxn id="1026" idx="3"/>
              <a:endCxn id="1032" idx="1"/>
            </p:cNvCxnSpPr>
            <p:nvPr/>
          </p:nvCxnSpPr>
          <p:spPr bwMode="auto">
            <a:xfrm>
              <a:off x="3642598" y="3209735"/>
              <a:ext cx="377998"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68" name="Straight Arrow Connector 19"/>
            <p:cNvCxnSpPr>
              <a:cxnSpLocks noChangeShapeType="1"/>
              <a:stCxn id="1032" idx="3"/>
              <a:endCxn id="1030" idx="1"/>
            </p:cNvCxnSpPr>
            <p:nvPr/>
          </p:nvCxnSpPr>
          <p:spPr bwMode="auto">
            <a:xfrm>
              <a:off x="4965663" y="3209735"/>
              <a:ext cx="391371"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1030" name="Picture 6" descr="http://media.cirrusmedia.com.au/getmedia/fa44b769-601c-4154-8041-02a91d677590/crushed_pills_WEB_f066cdf2.aspx?siteId=206&amp;maxSideSize=300&amp;width=0&amp;height=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5746"/>
            <a:stretch/>
          </p:blipFill>
          <p:spPr bwMode="auto">
            <a:xfrm>
              <a:off x="5357034" y="2843975"/>
              <a:ext cx="902422"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grpSp>
      <p:cxnSp>
        <p:nvCxnSpPr>
          <p:cNvPr id="48" name="Straight Connector 47"/>
          <p:cNvCxnSpPr>
            <a:stCxn id="50" idx="0"/>
            <a:endCxn id="53" idx="2"/>
          </p:cNvCxnSpPr>
          <p:nvPr/>
        </p:nvCxnSpPr>
        <p:spPr>
          <a:xfrm flipV="1">
            <a:off x="1027113" y="3998913"/>
            <a:ext cx="0" cy="2682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6225" y="4267200"/>
            <a:ext cx="1500188" cy="615950"/>
          </a:xfrm>
          <a:prstGeom prst="rect">
            <a:avLst/>
          </a:prstGeom>
          <a:solidFill>
            <a:schemeClr val="tx1"/>
          </a:solidFill>
          <a:ln w="28575">
            <a:solidFill>
              <a:schemeClr val="accent1"/>
            </a:solidFill>
          </a:ln>
        </p:spPr>
        <p:txBody>
          <a:bodyPr>
            <a:spAutoFit/>
          </a:bodyPr>
          <a:lstStyle/>
          <a:p>
            <a:pPr algn="ctr" eaLnBrk="1" fontAlgn="auto" hangingPunct="1">
              <a:spcBef>
                <a:spcPts val="0"/>
              </a:spcBef>
              <a:spcAft>
                <a:spcPts val="0"/>
              </a:spcAft>
              <a:defRPr/>
            </a:pPr>
            <a:r>
              <a:rPr lang="en-US" sz="1700" b="1" kern="0" dirty="0">
                <a:solidFill>
                  <a:sysClr val="windowText" lastClr="000000"/>
                </a:solidFill>
                <a:latin typeface="Calibri" panose="020F0502020204030204" pitchFamily="34" charset="0"/>
              </a:rPr>
              <a:t>Recreational Abuser</a:t>
            </a:r>
          </a:p>
        </p:txBody>
      </p:sp>
      <p:sp>
        <p:nvSpPr>
          <p:cNvPr id="51" name="TextBox 50"/>
          <p:cNvSpPr txBox="1"/>
          <p:nvPr/>
        </p:nvSpPr>
        <p:spPr>
          <a:xfrm>
            <a:off x="276225" y="2152650"/>
            <a:ext cx="1500188" cy="354013"/>
          </a:xfrm>
          <a:prstGeom prst="rect">
            <a:avLst/>
          </a:prstGeom>
          <a:solidFill>
            <a:schemeClr val="tx1"/>
          </a:solidFill>
          <a:ln w="28575">
            <a:solidFill>
              <a:schemeClr val="accent1"/>
            </a:solidFill>
          </a:ln>
        </p:spPr>
        <p:txBody>
          <a:bodyPr>
            <a:spAutoFit/>
          </a:bodyPr>
          <a:lstStyle/>
          <a:p>
            <a:pPr algn="ctr" eaLnBrk="1" fontAlgn="auto" hangingPunct="1">
              <a:spcBef>
                <a:spcPts val="0"/>
              </a:spcBef>
              <a:spcAft>
                <a:spcPts val="0"/>
              </a:spcAft>
              <a:defRPr/>
            </a:pPr>
            <a:r>
              <a:rPr lang="en-US" sz="1700" b="1" kern="0" dirty="0">
                <a:solidFill>
                  <a:sysClr val="windowText" lastClr="000000"/>
                </a:solidFill>
                <a:latin typeface="Calibri" panose="020F0502020204030204" pitchFamily="34" charset="0"/>
              </a:rPr>
              <a:t>Person in Pain</a:t>
            </a:r>
          </a:p>
        </p:txBody>
      </p:sp>
      <p:cxnSp>
        <p:nvCxnSpPr>
          <p:cNvPr id="52" name="Straight Connector 51"/>
          <p:cNvCxnSpPr>
            <a:stCxn id="51" idx="2"/>
            <a:endCxn id="53" idx="2"/>
          </p:cNvCxnSpPr>
          <p:nvPr/>
        </p:nvCxnSpPr>
        <p:spPr>
          <a:xfrm>
            <a:off x="1027113" y="2506663"/>
            <a:ext cx="0" cy="1492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Pentagon 52"/>
          <p:cNvSpPr/>
          <p:nvPr/>
        </p:nvSpPr>
        <p:spPr>
          <a:xfrm>
            <a:off x="261938" y="3255963"/>
            <a:ext cx="1903412" cy="742950"/>
          </a:xfrm>
          <a:prstGeom prst="homePlate">
            <a:avLst/>
          </a:prstGeom>
          <a:solidFill>
            <a:schemeClr val="tx1"/>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solidFill>
                  <a:srgbClr val="FF0000"/>
                </a:solidFill>
                <a:latin typeface="Calibri" panose="020F0502020204030204" pitchFamily="34" charset="0"/>
              </a:rPr>
              <a:t>Susceptible </a:t>
            </a:r>
          </a:p>
          <a:p>
            <a:pPr algn="ctr" eaLnBrk="1" fontAlgn="auto" hangingPunct="1">
              <a:spcBef>
                <a:spcPts val="0"/>
              </a:spcBef>
              <a:spcAft>
                <a:spcPts val="0"/>
              </a:spcAft>
              <a:defRPr/>
            </a:pPr>
            <a:r>
              <a:rPr lang="en-US" b="1" kern="0" dirty="0">
                <a:solidFill>
                  <a:srgbClr val="FF0000"/>
                </a:solidFill>
                <a:latin typeface="Calibri" panose="020F0502020204030204" pitchFamily="34" charset="0"/>
              </a:rPr>
              <a:t>Person</a:t>
            </a:r>
          </a:p>
        </p:txBody>
      </p:sp>
      <p:sp>
        <p:nvSpPr>
          <p:cNvPr id="41" name="TextBox 40"/>
          <p:cNvSpPr txBox="1"/>
          <p:nvPr/>
        </p:nvSpPr>
        <p:spPr>
          <a:xfrm>
            <a:off x="295275" y="5124450"/>
            <a:ext cx="1500188" cy="615950"/>
          </a:xfrm>
          <a:prstGeom prst="rect">
            <a:avLst/>
          </a:prstGeom>
          <a:solidFill>
            <a:schemeClr val="tx1"/>
          </a:solidFill>
          <a:ln w="28575">
            <a:solidFill>
              <a:schemeClr val="accent1"/>
            </a:solidFill>
          </a:ln>
        </p:spPr>
        <p:txBody>
          <a:bodyPr>
            <a:spAutoFit/>
          </a:bodyPr>
          <a:lstStyle/>
          <a:p>
            <a:pPr algn="ctr" eaLnBrk="1" fontAlgn="auto" hangingPunct="1">
              <a:spcBef>
                <a:spcPts val="0"/>
              </a:spcBef>
              <a:spcAft>
                <a:spcPts val="0"/>
              </a:spcAft>
              <a:defRPr/>
            </a:pPr>
            <a:r>
              <a:rPr lang="en-US" sz="1700" kern="0" dirty="0">
                <a:solidFill>
                  <a:sysClr val="windowText" lastClr="000000"/>
                </a:solidFill>
                <a:latin typeface="Calibri" panose="020F0502020204030204" pitchFamily="34" charset="0"/>
              </a:rPr>
              <a:t>Abuse of Other Drugs</a:t>
            </a:r>
          </a:p>
        </p:txBody>
      </p:sp>
      <p:cxnSp>
        <p:nvCxnSpPr>
          <p:cNvPr id="42" name="Straight Connector 41"/>
          <p:cNvCxnSpPr/>
          <p:nvPr/>
        </p:nvCxnSpPr>
        <p:spPr>
          <a:xfrm flipV="1">
            <a:off x="1036638" y="4876800"/>
            <a:ext cx="1587" cy="2682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254" name="Group 17"/>
          <p:cNvGrpSpPr>
            <a:grpSpLocks/>
          </p:cNvGrpSpPr>
          <p:nvPr/>
        </p:nvGrpSpPr>
        <p:grpSpPr bwMode="auto">
          <a:xfrm>
            <a:off x="3190875" y="3808413"/>
            <a:ext cx="2144713" cy="2174875"/>
            <a:chOff x="3190796" y="3808391"/>
            <a:chExt cx="2144961" cy="2175146"/>
          </a:xfrm>
        </p:grpSpPr>
        <p:grpSp>
          <p:nvGrpSpPr>
            <p:cNvPr id="10256" name="Group 9"/>
            <p:cNvGrpSpPr>
              <a:grpSpLocks/>
            </p:cNvGrpSpPr>
            <p:nvPr/>
          </p:nvGrpSpPr>
          <p:grpSpPr bwMode="auto">
            <a:xfrm>
              <a:off x="3190797" y="3808391"/>
              <a:ext cx="2144960" cy="2175145"/>
              <a:chOff x="3190797" y="3808391"/>
              <a:chExt cx="2144960" cy="2175145"/>
            </a:xfrm>
          </p:grpSpPr>
          <p:cxnSp>
            <p:nvCxnSpPr>
              <p:cNvPr id="10258" name="Elbow Connector 30"/>
              <p:cNvCxnSpPr>
                <a:cxnSpLocks noChangeShapeType="1"/>
                <a:stCxn id="47" idx="2"/>
              </p:cNvCxnSpPr>
              <p:nvPr/>
            </p:nvCxnSpPr>
            <p:spPr bwMode="auto">
              <a:xfrm rot="16200000" flipH="1">
                <a:off x="3849203" y="3149986"/>
                <a:ext cx="820876" cy="2137688"/>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59" name="Elbow Connector 35"/>
              <p:cNvCxnSpPr>
                <a:cxnSpLocks noChangeShapeType="1"/>
                <a:stCxn id="29" idx="2"/>
                <a:endCxn id="70" idx="1"/>
              </p:cNvCxnSpPr>
              <p:nvPr/>
            </p:nvCxnSpPr>
            <p:spPr bwMode="auto">
              <a:xfrm rot="16200000" flipH="1">
                <a:off x="3819797" y="4467577"/>
                <a:ext cx="2175145" cy="856774"/>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grpSp>
        <p:cxnSp>
          <p:nvCxnSpPr>
            <p:cNvPr id="16" name="Elbow Connector 15"/>
            <p:cNvCxnSpPr/>
            <p:nvPr/>
          </p:nvCxnSpPr>
          <p:spPr>
            <a:xfrm>
              <a:off x="3190796" y="4716554"/>
              <a:ext cx="1287612" cy="1266983"/>
            </a:xfrm>
            <a:prstGeom prst="bentConnector3">
              <a:avLst>
                <a:gd name="adj1" fmla="val -254"/>
              </a:avLst>
            </a:prstGeom>
            <a:ln w="28575"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5369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838200"/>
          </a:xfrm>
        </p:spPr>
        <p:txBody>
          <a:bodyPr>
            <a:normAutofit/>
          </a:bodyPr>
          <a:lstStyle/>
          <a:p>
            <a:r>
              <a:rPr lang="en-US" sz="3200" dirty="0" smtClean="0">
                <a:solidFill>
                  <a:schemeClr val="tx1"/>
                </a:solidFill>
              </a:rPr>
              <a:t>The Big Box Effect on Street Prices</a:t>
            </a:r>
            <a:endParaRPr lang="en-US" sz="3200" dirty="0">
              <a:solidFill>
                <a:schemeClr val="tx1"/>
              </a:solidFill>
            </a:endParaRPr>
          </a:p>
        </p:txBody>
      </p:sp>
      <p:sp>
        <p:nvSpPr>
          <p:cNvPr id="3" name="Slide Number Placeholder 2"/>
          <p:cNvSpPr>
            <a:spLocks noGrp="1"/>
          </p:cNvSpPr>
          <p:nvPr>
            <p:ph type="sldNum" sz="quarter" idx="12"/>
          </p:nvPr>
        </p:nvSpPr>
        <p:spPr>
          <a:xfrm>
            <a:off x="8001000" y="6400800"/>
            <a:ext cx="941203" cy="301752"/>
          </a:xfrm>
        </p:spPr>
        <p:txBody>
          <a:bodyPr/>
          <a:lstStyle/>
          <a:p>
            <a:pPr>
              <a:defRPr/>
            </a:pPr>
            <a:fld id="{87F27758-C78E-4141-ADFA-2038FACB0F62}" type="slidenum">
              <a:rPr lang="en-US" smtClean="0"/>
              <a:pPr>
                <a:defRPr/>
              </a:pPr>
              <a:t>40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3332805"/>
              </p:ext>
            </p:extLst>
          </p:nvPr>
        </p:nvGraphicFramePr>
        <p:xfrm>
          <a:off x="591314" y="1295400"/>
          <a:ext cx="7866886" cy="5486400"/>
        </p:xfrm>
        <a:graphic>
          <a:graphicData uri="http://schemas.openxmlformats.org/drawingml/2006/table">
            <a:tbl>
              <a:tblPr>
                <a:tableStyleId>{5C22544A-7EE6-4342-B048-85BDC9FD1C3A}</a:tableStyleId>
              </a:tblPr>
              <a:tblGrid>
                <a:gridCol w="1313686"/>
                <a:gridCol w="1663561"/>
                <a:gridCol w="1868929"/>
                <a:gridCol w="728013"/>
                <a:gridCol w="2292697"/>
              </a:tblGrid>
              <a:tr h="581427">
                <a:tc>
                  <a:txBody>
                    <a:bodyPr/>
                    <a:lstStyle/>
                    <a:p>
                      <a:pPr marL="0" marR="0">
                        <a:spcBef>
                          <a:spcPts val="300"/>
                        </a:spcBef>
                        <a:spcAft>
                          <a:spcPts val="300"/>
                        </a:spcAft>
                      </a:pPr>
                      <a:r>
                        <a:rPr lang="en-US" sz="2000" b="1" dirty="0">
                          <a:solidFill>
                            <a:schemeClr val="tx1"/>
                          </a:solidFill>
                          <a:effectLst/>
                          <a:latin typeface="Calibri" panose="020F0502020204030204" pitchFamily="34" charset="0"/>
                        </a:rPr>
                        <a:t>Drug</a:t>
                      </a:r>
                      <a:endParaRPr lang="en-US" sz="2000" b="1" dirty="0">
                        <a:solidFill>
                          <a:schemeClr val="tx1"/>
                        </a:solidFill>
                        <a:effectLst/>
                        <a:latin typeface="Calibri" panose="020F0502020204030204" pitchFamily="34" charset="0"/>
                        <a:ea typeface="MS Mincho"/>
                      </a:endParaRPr>
                    </a:p>
                  </a:txBody>
                  <a:tcPr marL="68018" marR="68018"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Formulation</a:t>
                      </a:r>
                      <a:endParaRPr lang="en-US" sz="2000" b="1" dirty="0">
                        <a:solidFill>
                          <a:schemeClr val="tx1"/>
                        </a:solidFill>
                        <a:effectLst/>
                        <a:latin typeface="Calibri" panose="020F0502020204030204" pitchFamily="34" charset="0"/>
                        <a:ea typeface="MS Mincho"/>
                      </a:endParaRPr>
                    </a:p>
                  </a:txBody>
                  <a:tcPr marL="68018" marR="68018"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Dosage strength</a:t>
                      </a:r>
                    </a:p>
                    <a:p>
                      <a:pPr marL="0" marR="0" algn="ctr">
                        <a:spcBef>
                          <a:spcPts val="300"/>
                        </a:spcBef>
                        <a:spcAft>
                          <a:spcPts val="300"/>
                        </a:spcAft>
                      </a:pPr>
                      <a:r>
                        <a:rPr lang="en-US" sz="2000" b="1" dirty="0" smtClean="0">
                          <a:solidFill>
                            <a:schemeClr val="tx1"/>
                          </a:solidFill>
                          <a:effectLst/>
                          <a:latin typeface="Calibri" panose="020F0502020204030204" pitchFamily="34" charset="0"/>
                        </a:rPr>
                        <a:t>mg/tablet</a:t>
                      </a:r>
                      <a:endParaRPr lang="en-US" sz="2000" b="1" dirty="0">
                        <a:solidFill>
                          <a:schemeClr val="tx1"/>
                        </a:solidFill>
                        <a:effectLst/>
                        <a:latin typeface="Calibri" panose="020F0502020204030204" pitchFamily="34" charset="0"/>
                        <a:ea typeface="MS Mincho"/>
                      </a:endParaRPr>
                    </a:p>
                  </a:txBody>
                  <a:tcPr marL="68018" marR="68018"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N</a:t>
                      </a:r>
                      <a:endParaRPr lang="en-US" sz="2000" b="1" dirty="0">
                        <a:solidFill>
                          <a:schemeClr val="tx1"/>
                        </a:solidFill>
                        <a:effectLst/>
                        <a:latin typeface="Calibri" panose="020F0502020204030204" pitchFamily="34" charset="0"/>
                        <a:ea typeface="MS Mincho"/>
                      </a:endParaRPr>
                    </a:p>
                  </a:txBody>
                  <a:tcPr marL="68018" marR="68018"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Median price </a:t>
                      </a:r>
                    </a:p>
                    <a:p>
                      <a:pPr marL="0" marR="0" algn="ctr">
                        <a:spcBef>
                          <a:spcPts val="300"/>
                        </a:spcBef>
                        <a:spcAft>
                          <a:spcPts val="300"/>
                        </a:spcAft>
                      </a:pPr>
                      <a:r>
                        <a:rPr lang="en-US" sz="2000" b="1" dirty="0" smtClean="0">
                          <a:solidFill>
                            <a:schemeClr val="tx1"/>
                          </a:solidFill>
                          <a:effectLst/>
                          <a:latin typeface="Calibri" panose="020F0502020204030204" pitchFamily="34" charset="0"/>
                        </a:rPr>
                        <a:t>US dollar/mg (</a:t>
                      </a:r>
                      <a:r>
                        <a:rPr lang="en-US" sz="2000" b="1" dirty="0">
                          <a:solidFill>
                            <a:schemeClr val="tx1"/>
                          </a:solidFill>
                          <a:effectLst/>
                          <a:latin typeface="Calibri" panose="020F0502020204030204" pitchFamily="34" charset="0"/>
                        </a:rPr>
                        <a:t>IQR)</a:t>
                      </a:r>
                      <a:endParaRPr lang="en-US" sz="2000" b="1" dirty="0">
                        <a:solidFill>
                          <a:schemeClr val="tx1"/>
                        </a:solidFill>
                        <a:effectLst/>
                        <a:latin typeface="Calibri" panose="020F0502020204030204" pitchFamily="34" charset="0"/>
                        <a:ea typeface="MS Mincho"/>
                      </a:endParaRPr>
                    </a:p>
                  </a:txBody>
                  <a:tcPr marL="68018" marR="68018" marT="0" marB="0">
                    <a:lnB w="12700" cap="flat" cmpd="sng" algn="ctr">
                      <a:solidFill>
                        <a:schemeClr val="tx1"/>
                      </a:solidFill>
                      <a:prstDash val="solid"/>
                      <a:round/>
                      <a:headEnd type="none" w="med" len="med"/>
                      <a:tailEnd type="none" w="med" len="med"/>
                    </a:lnB>
                    <a:solidFill>
                      <a:schemeClr val="bg1"/>
                    </a:solidFill>
                  </a:tcPr>
                </a:tc>
              </a:tr>
              <a:tr h="581427">
                <a:tc rowSpan="7">
                  <a:txBody>
                    <a:bodyPr/>
                    <a:lstStyle/>
                    <a:p>
                      <a:pPr marL="0" marR="0">
                        <a:spcBef>
                          <a:spcPts val="300"/>
                        </a:spcBef>
                        <a:spcAft>
                          <a:spcPts val="300"/>
                        </a:spcAft>
                      </a:pPr>
                      <a:r>
                        <a:rPr lang="en-US" sz="2000" dirty="0">
                          <a:solidFill>
                            <a:schemeClr val="tx1"/>
                          </a:solidFill>
                          <a:effectLst/>
                          <a:latin typeface="Calibri" panose="020F0502020204030204" pitchFamily="34" charset="0"/>
                        </a:rPr>
                        <a:t>Oxycodone </a:t>
                      </a:r>
                      <a:endParaRPr lang="en-US" sz="2000" dirty="0">
                        <a:solidFill>
                          <a:schemeClr val="tx1"/>
                        </a:solidFill>
                        <a:effectLst/>
                        <a:latin typeface="Calibri" panose="020F0502020204030204" pitchFamily="34" charset="0"/>
                        <a:ea typeface="MS Mincho"/>
                      </a:endParaRPr>
                    </a:p>
                  </a:txBody>
                  <a:tcPr marL="68018" marR="68018"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 </a:t>
                      </a:r>
                      <a:endParaRPr lang="en-US" sz="2000" dirty="0">
                        <a:solidFill>
                          <a:schemeClr val="tx1"/>
                        </a:solidFill>
                        <a:effectLst/>
                        <a:latin typeface="Calibri" panose="020F0502020204030204" pitchFamily="34" charset="0"/>
                        <a:ea typeface="MS Mincho"/>
                      </a:endParaRPr>
                    </a:p>
                  </a:txBody>
                  <a:tcPr marL="68018" marR="68018"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Total</a:t>
                      </a:r>
                      <a:endParaRPr lang="en-US" sz="2000" dirty="0">
                        <a:solidFill>
                          <a:schemeClr val="tx1"/>
                        </a:solidFill>
                        <a:effectLst/>
                        <a:latin typeface="Calibri" panose="020F0502020204030204" pitchFamily="34" charset="0"/>
                        <a:ea typeface="MS Mincho"/>
                      </a:endParaRPr>
                    </a:p>
                  </a:txBody>
                  <a:tcPr marL="68018" marR="68018"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5611</a:t>
                      </a:r>
                      <a:endParaRPr lang="en-US" sz="2000" dirty="0">
                        <a:solidFill>
                          <a:schemeClr val="tx1"/>
                        </a:solidFill>
                        <a:effectLst/>
                        <a:latin typeface="Calibri" panose="020F0502020204030204" pitchFamily="34" charset="0"/>
                        <a:ea typeface="MS Mincho"/>
                      </a:endParaRPr>
                    </a:p>
                  </a:txBody>
                  <a:tcPr marL="68018" marR="68018"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1.25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(1.18</a:t>
                      </a:r>
                      <a:r>
                        <a:rPr lang="en-US" sz="2000" dirty="0">
                          <a:solidFill>
                            <a:schemeClr val="tx1"/>
                          </a:solidFill>
                          <a:effectLst/>
                          <a:latin typeface="Calibri" panose="020F0502020204030204" pitchFamily="34" charset="0"/>
                        </a:rPr>
                        <a:t>, </a:t>
                      </a:r>
                      <a:r>
                        <a:rPr lang="en-US" sz="2000" dirty="0" smtClean="0">
                          <a:solidFill>
                            <a:schemeClr val="tx1"/>
                          </a:solidFill>
                          <a:effectLst/>
                          <a:latin typeface="Calibri" panose="020F0502020204030204" pitchFamily="34" charset="0"/>
                        </a:rPr>
                        <a:t>1.31</a:t>
                      </a:r>
                      <a:r>
                        <a:rPr lang="en-US" sz="2000" dirty="0">
                          <a:solidFill>
                            <a:schemeClr val="tx1"/>
                          </a:solidFill>
                          <a:effectLst/>
                          <a:latin typeface="Calibri" panose="020F0502020204030204" pitchFamily="34" charset="0"/>
                        </a:rPr>
                        <a:t>)</a:t>
                      </a:r>
                      <a:endParaRPr lang="en-US" sz="2000" dirty="0">
                        <a:solidFill>
                          <a:schemeClr val="tx1"/>
                        </a:solidFill>
                        <a:effectLst/>
                        <a:latin typeface="Calibri" panose="020F0502020204030204" pitchFamily="34" charset="0"/>
                        <a:ea typeface="MS Mincho"/>
                      </a:endParaRPr>
                    </a:p>
                  </a:txBody>
                  <a:tcPr marL="68018" marR="68018" marT="0" marB="0">
                    <a:lnT w="12700" cap="flat" cmpd="sng" algn="ctr">
                      <a:solidFill>
                        <a:schemeClr val="tx1"/>
                      </a:solidFill>
                      <a:prstDash val="solid"/>
                      <a:round/>
                      <a:headEnd type="none" w="med" len="med"/>
                      <a:tailEnd type="none" w="med" len="med"/>
                    </a:lnT>
                    <a:solidFill>
                      <a:schemeClr val="bg1"/>
                    </a:solidFill>
                  </a:tcPr>
                </a:tc>
              </a:tr>
              <a:tr h="581427">
                <a:tc vMerge="1">
                  <a:txBody>
                    <a:bodyPr/>
                    <a:lstStyle/>
                    <a:p>
                      <a:endParaRPr lang="en-US"/>
                    </a:p>
                  </a:txBody>
                  <a:tcPr/>
                </a:tc>
                <a:tc rowSpan="3">
                  <a:txBody>
                    <a:bodyPr/>
                    <a:lstStyle/>
                    <a:p>
                      <a:pPr marL="0" marR="0">
                        <a:spcBef>
                          <a:spcPts val="300"/>
                        </a:spcBef>
                        <a:spcAft>
                          <a:spcPts val="300"/>
                        </a:spcAft>
                      </a:pPr>
                      <a:r>
                        <a:rPr lang="en-US" sz="2000" dirty="0">
                          <a:solidFill>
                            <a:srgbClr val="FFFF00"/>
                          </a:solidFill>
                          <a:effectLst/>
                          <a:latin typeface="Calibri" panose="020F0502020204030204" pitchFamily="34" charset="0"/>
                        </a:rPr>
                        <a:t>Crush-resistant</a:t>
                      </a:r>
                    </a:p>
                    <a:p>
                      <a:pPr marL="0" marR="0">
                        <a:spcBef>
                          <a:spcPts val="300"/>
                        </a:spcBef>
                        <a:spcAft>
                          <a:spcPts val="300"/>
                        </a:spcAft>
                      </a:pPr>
                      <a:r>
                        <a:rPr lang="en-US" sz="2000" dirty="0">
                          <a:solidFill>
                            <a:schemeClr val="tx1"/>
                          </a:solidFill>
                          <a:effectLst/>
                          <a:latin typeface="Calibri" panose="020F0502020204030204" pitchFamily="34" charset="0"/>
                        </a:rPr>
                        <a:t>Reformulated OxyContin</a:t>
                      </a:r>
                      <a:r>
                        <a:rPr lang="en-US" sz="2000" baseline="30000" dirty="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 </a:t>
                      </a:r>
                      <a:endParaRPr lang="en-US" sz="2000" dirty="0">
                        <a:solidFill>
                          <a:schemeClr val="tx1"/>
                        </a:solidFill>
                        <a:effectLst/>
                        <a:latin typeface="Calibri" panose="020F0502020204030204" pitchFamily="34" charset="0"/>
                        <a:ea typeface="MS Mincho"/>
                      </a:endParaRPr>
                    </a:p>
                  </a:txBody>
                  <a:tcPr marL="68018" marR="68018" marT="0" marB="0">
                    <a:solidFill>
                      <a:schemeClr val="bg1"/>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15 or less</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9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665</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9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1.00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0.50, $1.00)</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95000"/>
                      </a:schemeClr>
                    </a:solidFill>
                  </a:tcPr>
                </a:tc>
              </a:tr>
              <a:tr h="581427">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20 – 40</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8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1487</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8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0.63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0.38, $1.00)</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85000"/>
                      </a:schemeClr>
                    </a:solidFill>
                  </a:tcPr>
                </a:tc>
              </a:tr>
              <a:tr h="581427">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60 or more</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7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772</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7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0.44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0.25, $0.63)</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75000"/>
                      </a:schemeClr>
                    </a:solidFill>
                  </a:tcPr>
                </a:tc>
              </a:tr>
              <a:tr h="581427">
                <a:tc vMerge="1">
                  <a:txBody>
                    <a:bodyPr/>
                    <a:lstStyle/>
                    <a:p>
                      <a:endParaRPr lang="en-US"/>
                    </a:p>
                  </a:txBody>
                  <a:tcPr/>
                </a:tc>
                <a:tc rowSpan="3">
                  <a:txBody>
                    <a:bodyPr/>
                    <a:lstStyle/>
                    <a:p>
                      <a:pPr marL="0" marR="0">
                        <a:spcBef>
                          <a:spcPts val="300"/>
                        </a:spcBef>
                        <a:spcAft>
                          <a:spcPts val="300"/>
                        </a:spcAft>
                      </a:pPr>
                      <a:r>
                        <a:rPr lang="en-US" sz="2000" dirty="0">
                          <a:solidFill>
                            <a:srgbClr val="FFFF00"/>
                          </a:solidFill>
                          <a:effectLst/>
                          <a:latin typeface="Calibri" panose="020F0502020204030204" pitchFamily="34" charset="0"/>
                        </a:rPr>
                        <a:t>Crushable</a:t>
                      </a:r>
                    </a:p>
                    <a:p>
                      <a:pPr marL="0" marR="0">
                        <a:spcBef>
                          <a:spcPts val="300"/>
                        </a:spcBef>
                        <a:spcAft>
                          <a:spcPts val="300"/>
                        </a:spcAft>
                      </a:pPr>
                      <a:r>
                        <a:rPr lang="en-US" sz="2000" dirty="0">
                          <a:solidFill>
                            <a:schemeClr val="tx1"/>
                          </a:solidFill>
                          <a:effectLst/>
                          <a:latin typeface="Calibri" panose="020F0502020204030204" pitchFamily="34" charset="0"/>
                        </a:rPr>
                        <a:t>Original OxyContin</a:t>
                      </a:r>
                      <a:r>
                        <a:rPr lang="en-US" sz="2000" baseline="30000" dirty="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 generic </a:t>
                      </a:r>
                      <a:r>
                        <a:rPr lang="en-US" sz="2000" dirty="0" smtClean="0">
                          <a:solidFill>
                            <a:schemeClr val="tx1"/>
                          </a:solidFill>
                          <a:effectLst/>
                          <a:latin typeface="Calibri" panose="020F0502020204030204" pitchFamily="34" charset="0"/>
                        </a:rPr>
                        <a:t>ER</a:t>
                      </a:r>
                      <a:r>
                        <a:rPr lang="en-US" sz="2000" dirty="0">
                          <a:solidFill>
                            <a:schemeClr val="tx1"/>
                          </a:solidFill>
                          <a:effectLst/>
                          <a:latin typeface="Calibri" panose="020F0502020204030204" pitchFamily="34" charset="0"/>
                        </a:rPr>
                        <a:t>, and </a:t>
                      </a:r>
                      <a:r>
                        <a:rPr lang="en-US" sz="2000" dirty="0" smtClean="0">
                          <a:solidFill>
                            <a:schemeClr val="tx1"/>
                          </a:solidFill>
                          <a:effectLst/>
                          <a:latin typeface="Calibri" panose="020F0502020204030204" pitchFamily="34" charset="0"/>
                        </a:rPr>
                        <a:t>IR</a:t>
                      </a:r>
                      <a:endParaRPr lang="en-US" sz="2000" dirty="0">
                        <a:solidFill>
                          <a:schemeClr val="tx1"/>
                        </a:solidFill>
                        <a:effectLst/>
                        <a:latin typeface="Calibri" panose="020F0502020204030204" pitchFamily="34" charset="0"/>
                        <a:ea typeface="MS Mincho"/>
                      </a:endParaRPr>
                    </a:p>
                  </a:txBody>
                  <a:tcPr marL="68018" marR="68018" marT="0" marB="0">
                    <a:solidFill>
                      <a:schemeClr val="bg1"/>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15 or less</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9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896</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9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1.00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0.60, $1.00)</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95000"/>
                      </a:schemeClr>
                    </a:solidFill>
                  </a:tcPr>
                </a:tc>
              </a:tr>
              <a:tr h="581427">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20 – 40</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8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1548</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8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0.83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0.50, $1.00)</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85000"/>
                      </a:schemeClr>
                    </a:solidFill>
                  </a:tcPr>
                </a:tc>
              </a:tr>
              <a:tr h="581427">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60 or more</a:t>
                      </a:r>
                      <a:endParaRPr lang="en-US" sz="2000" dirty="0">
                        <a:solidFill>
                          <a:schemeClr val="tx1"/>
                        </a:solidFill>
                        <a:effectLst/>
                        <a:latin typeface="Calibri" panose="020F0502020204030204" pitchFamily="34" charset="0"/>
                        <a:ea typeface="MS Mincho"/>
                      </a:endParaRPr>
                    </a:p>
                  </a:txBody>
                  <a:tcPr marL="68018" marR="68018" marT="0" marB="0">
                    <a:solidFill>
                      <a:schemeClr val="bg1">
                        <a:lumMod val="75000"/>
                      </a:schemeClr>
                    </a:solidFill>
                  </a:tcPr>
                </a:tc>
                <a:tc>
                  <a:txBody>
                    <a:bodyPr/>
                    <a:lstStyle/>
                    <a:p>
                      <a:pPr marL="0" marR="0" algn="ctr">
                        <a:spcBef>
                          <a:spcPts val="300"/>
                        </a:spcBef>
                        <a:spcAft>
                          <a:spcPts val="300"/>
                        </a:spcAft>
                      </a:pPr>
                      <a:r>
                        <a:rPr lang="en-US" sz="2000" dirty="0">
                          <a:solidFill>
                            <a:schemeClr val="tx1"/>
                          </a:solidFill>
                          <a:effectLst/>
                          <a:latin typeface="Calibri" panose="020F0502020204030204" pitchFamily="34" charset="0"/>
                        </a:rPr>
                        <a:t>243</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75000"/>
                      </a:schemeClr>
                    </a:solidFill>
                  </a:tcPr>
                </a:tc>
                <a:tc>
                  <a:txBody>
                    <a:bodyPr/>
                    <a:lstStyle/>
                    <a:p>
                      <a:pPr marL="0" marR="0" algn="ctr">
                        <a:spcBef>
                          <a:spcPts val="300"/>
                        </a:spcBef>
                        <a:spcAft>
                          <a:spcPts val="300"/>
                        </a:spcAft>
                      </a:pPr>
                      <a:r>
                        <a:rPr lang="en-US" sz="2000" b="1" dirty="0">
                          <a:solidFill>
                            <a:schemeClr val="tx1"/>
                          </a:solidFill>
                          <a:effectLst/>
                          <a:latin typeface="Calibri" panose="020F0502020204030204" pitchFamily="34" charset="0"/>
                        </a:rPr>
                        <a:t>0.50 </a:t>
                      </a:r>
                      <a:endParaRPr lang="en-US" sz="2000" b="1" dirty="0" smtClean="0">
                        <a:solidFill>
                          <a:schemeClr val="tx1"/>
                        </a:solidFill>
                        <a:effectLst/>
                        <a:latin typeface="Calibri" panose="020F0502020204030204" pitchFamily="34" charset="0"/>
                      </a:endParaRPr>
                    </a:p>
                    <a:p>
                      <a:pPr marL="0" marR="0" algn="ctr">
                        <a:spcBef>
                          <a:spcPts val="300"/>
                        </a:spcBef>
                        <a:spcAft>
                          <a:spcPts val="300"/>
                        </a:spcAft>
                      </a:pPr>
                      <a:r>
                        <a:rPr lang="en-US" sz="2000" dirty="0" smtClean="0">
                          <a:solidFill>
                            <a:schemeClr val="tx1"/>
                          </a:solidFill>
                          <a:effectLst/>
                          <a:latin typeface="Calibri" panose="020F0502020204030204" pitchFamily="34" charset="0"/>
                        </a:rPr>
                        <a:t>($</a:t>
                      </a:r>
                      <a:r>
                        <a:rPr lang="en-US" sz="2000" dirty="0">
                          <a:solidFill>
                            <a:schemeClr val="tx1"/>
                          </a:solidFill>
                          <a:effectLst/>
                          <a:latin typeface="Calibri" panose="020F0502020204030204" pitchFamily="34" charset="0"/>
                        </a:rPr>
                        <a:t>0.25, $0.75)</a:t>
                      </a:r>
                      <a:endParaRPr lang="en-US" sz="2000" dirty="0">
                        <a:solidFill>
                          <a:schemeClr val="tx1"/>
                        </a:solidFill>
                        <a:effectLst/>
                        <a:latin typeface="Calibri" panose="020F0502020204030204" pitchFamily="34" charset="0"/>
                        <a:ea typeface="MS Mincho"/>
                      </a:endParaRPr>
                    </a:p>
                  </a:txBody>
                  <a:tcPr marL="68018" marR="68018" marT="0" marB="0" anchor="ctr">
                    <a:solidFill>
                      <a:schemeClr val="bg1">
                        <a:lumMod val="75000"/>
                      </a:schemeClr>
                    </a:solidFill>
                  </a:tcPr>
                </a:tc>
              </a:tr>
            </a:tbl>
          </a:graphicData>
        </a:graphic>
      </p:graphicFrame>
      <p:sp>
        <p:nvSpPr>
          <p:cNvPr id="5" name="Rectangle 1"/>
          <p:cNvSpPr>
            <a:spLocks noChangeArrowheads="1"/>
          </p:cNvSpPr>
          <p:nvPr/>
        </p:nvSpPr>
        <p:spPr bwMode="auto">
          <a:xfrm>
            <a:off x="350838" y="2878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7196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48600" y="6364055"/>
            <a:ext cx="941203" cy="301752"/>
          </a:xfrm>
        </p:spPr>
        <p:txBody>
          <a:bodyPr/>
          <a:lstStyle/>
          <a:p>
            <a:fld id="{00B16973-B7DD-40B1-9122-EDC14825430F}" type="slidenum">
              <a:rPr lang="en-US" smtClean="0"/>
              <a:t>41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419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207154"/>
            <a:ext cx="2810385" cy="307777"/>
          </a:xfrm>
          <a:prstGeom prst="rect">
            <a:avLst/>
          </a:prstGeom>
          <a:noFill/>
        </p:spPr>
        <p:txBody>
          <a:bodyPr wrap="none" rtlCol="0">
            <a:spAutoFit/>
          </a:bodyPr>
          <a:lstStyle/>
          <a:p>
            <a:r>
              <a:rPr lang="sv-SE" sz="1400" dirty="0"/>
              <a:t>N Engl J Med 2016; </a:t>
            </a:r>
            <a:r>
              <a:rPr lang="sv-SE" sz="1400" dirty="0" smtClean="0"/>
              <a:t>374:154-163</a:t>
            </a:r>
            <a:endParaRPr lang="en-US" sz="1400" dirty="0"/>
          </a:p>
        </p:txBody>
      </p:sp>
    </p:spTree>
    <p:extLst>
      <p:ext uri="{BB962C8B-B14F-4D97-AF65-F5344CB8AC3E}">
        <p14:creationId xmlns:p14="http://schemas.microsoft.com/office/powerpoint/2010/main" val="4291455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04" y="1447799"/>
            <a:ext cx="6921896" cy="468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0"/>
            <a:ext cx="8382000" cy="1143000"/>
          </a:xfrm>
        </p:spPr>
        <p:txBody>
          <a:bodyPr>
            <a:noAutofit/>
          </a:bodyPr>
          <a:lstStyle/>
          <a:p>
            <a:pPr algn="l"/>
            <a:r>
              <a:rPr lang="en-US" sz="2800" dirty="0" smtClean="0">
                <a:solidFill>
                  <a:schemeClr val="tx1"/>
                </a:solidFill>
              </a:rPr>
              <a:t>Past-Month </a:t>
            </a:r>
            <a:r>
              <a:rPr lang="en-US" sz="2800" dirty="0">
                <a:solidFill>
                  <a:schemeClr val="tx1"/>
                </a:solidFill>
              </a:rPr>
              <a:t>Use of </a:t>
            </a:r>
            <a:r>
              <a:rPr lang="en-US" sz="2800" dirty="0" smtClean="0">
                <a:solidFill>
                  <a:schemeClr val="tx1"/>
                </a:solidFill>
              </a:rPr>
              <a:t>Oxycodone (OP) or Heroin Before </a:t>
            </a:r>
            <a:r>
              <a:rPr lang="en-US" sz="2800" dirty="0">
                <a:solidFill>
                  <a:schemeClr val="tx1"/>
                </a:solidFill>
              </a:rPr>
              <a:t>and After </a:t>
            </a:r>
            <a:r>
              <a:rPr lang="en-US" sz="2800" dirty="0" smtClean="0">
                <a:solidFill>
                  <a:schemeClr val="tx1"/>
                </a:solidFill>
              </a:rPr>
              <a:t>Reformulation</a:t>
            </a:r>
            <a:endParaRPr lang="en-US" sz="2800" dirty="0">
              <a:solidFill>
                <a:schemeClr val="tx1"/>
              </a:solidFill>
            </a:endParaRPr>
          </a:p>
        </p:txBody>
      </p:sp>
      <p:sp>
        <p:nvSpPr>
          <p:cNvPr id="9" name="Slide Number Placeholder 8"/>
          <p:cNvSpPr>
            <a:spLocks noGrp="1"/>
          </p:cNvSpPr>
          <p:nvPr>
            <p:ph type="sldNum" sz="quarter" idx="12"/>
          </p:nvPr>
        </p:nvSpPr>
        <p:spPr/>
        <p:txBody>
          <a:bodyPr/>
          <a:lstStyle/>
          <a:p>
            <a:fld id="{00B16973-B7DD-40B1-9122-EDC14825430F}" type="slidenum">
              <a:rPr lang="en-US" smtClean="0">
                <a:solidFill>
                  <a:schemeClr val="bg1"/>
                </a:solidFill>
              </a:rPr>
              <a:t>42</a:t>
            </a:fld>
            <a:endParaRPr lang="en-US" dirty="0">
              <a:solidFill>
                <a:schemeClr val="bg1"/>
              </a:solidFill>
            </a:endParaRPr>
          </a:p>
        </p:txBody>
      </p:sp>
      <p:sp>
        <p:nvSpPr>
          <p:cNvPr id="5" name="TextBox 4"/>
          <p:cNvSpPr txBox="1"/>
          <p:nvPr/>
        </p:nvSpPr>
        <p:spPr>
          <a:xfrm>
            <a:off x="914400" y="6248400"/>
            <a:ext cx="4411272" cy="307777"/>
          </a:xfrm>
          <a:prstGeom prst="rect">
            <a:avLst/>
          </a:prstGeom>
          <a:noFill/>
        </p:spPr>
        <p:txBody>
          <a:bodyPr wrap="none" rtlCol="0">
            <a:spAutoFit/>
          </a:bodyPr>
          <a:lstStyle/>
          <a:p>
            <a:r>
              <a:rPr lang="en-US" sz="1400" dirty="0" smtClean="0"/>
              <a:t>Cicero &amp; Ellis. </a:t>
            </a:r>
            <a:r>
              <a:rPr lang="en-US" sz="1400" dirty="0"/>
              <a:t>doi:10.1001/jamapsychiatry.2014.3043</a:t>
            </a:r>
          </a:p>
        </p:txBody>
      </p:sp>
      <p:sp>
        <p:nvSpPr>
          <p:cNvPr id="3" name="TextBox 2"/>
          <p:cNvSpPr txBox="1"/>
          <p:nvPr/>
        </p:nvSpPr>
        <p:spPr>
          <a:xfrm>
            <a:off x="1654630" y="1905000"/>
            <a:ext cx="1074205" cy="338554"/>
          </a:xfrm>
          <a:prstGeom prst="rect">
            <a:avLst/>
          </a:prstGeom>
          <a:solidFill>
            <a:schemeClr val="tx1"/>
          </a:solidFill>
        </p:spPr>
        <p:txBody>
          <a:bodyPr wrap="none" rtlCol="0">
            <a:spAutoFit/>
          </a:bodyPr>
          <a:lstStyle/>
          <a:p>
            <a:r>
              <a:rPr lang="en-US" sz="1600" b="1" dirty="0" smtClean="0">
                <a:solidFill>
                  <a:schemeClr val="bg1"/>
                </a:solidFill>
                <a:latin typeface="Calibri" panose="020F0502020204030204" pitchFamily="34" charset="0"/>
              </a:rPr>
              <a:t>OxyContin</a:t>
            </a:r>
            <a:endParaRPr lang="en-US" sz="1600" b="1" dirty="0">
              <a:solidFill>
                <a:schemeClr val="bg1"/>
              </a:solidFill>
              <a:latin typeface="Calibri" panose="020F0502020204030204" pitchFamily="34" charset="0"/>
            </a:endParaRPr>
          </a:p>
        </p:txBody>
      </p:sp>
      <p:sp>
        <p:nvSpPr>
          <p:cNvPr id="7" name="TextBox 6"/>
          <p:cNvSpPr txBox="1"/>
          <p:nvPr/>
        </p:nvSpPr>
        <p:spPr>
          <a:xfrm>
            <a:off x="1665510" y="4267200"/>
            <a:ext cx="827855" cy="369332"/>
          </a:xfrm>
          <a:prstGeom prst="rect">
            <a:avLst/>
          </a:prstGeom>
          <a:solidFill>
            <a:schemeClr val="tx1"/>
          </a:solidFill>
        </p:spPr>
        <p:txBody>
          <a:bodyPr wrap="none" rtlCol="0">
            <a:spAutoFit/>
          </a:bodyPr>
          <a:lstStyle/>
          <a:p>
            <a:r>
              <a:rPr lang="en-US" b="1" dirty="0" smtClean="0">
                <a:solidFill>
                  <a:schemeClr val="bg1"/>
                </a:solidFill>
                <a:latin typeface="Calibri" panose="020F0502020204030204" pitchFamily="34" charset="0"/>
              </a:rPr>
              <a:t>Heroin</a:t>
            </a:r>
            <a:endParaRPr lang="en-US" b="1" dirty="0">
              <a:solidFill>
                <a:schemeClr val="bg1"/>
              </a:solidFill>
              <a:latin typeface="Calibri" panose="020F0502020204030204" pitchFamily="34" charset="0"/>
            </a:endParaRPr>
          </a:p>
        </p:txBody>
      </p:sp>
      <p:cxnSp>
        <p:nvCxnSpPr>
          <p:cNvPr id="6" name="Straight Connector 5"/>
          <p:cNvCxnSpPr/>
          <p:nvPr/>
        </p:nvCxnSpPr>
        <p:spPr>
          <a:xfrm>
            <a:off x="3657600" y="2243554"/>
            <a:ext cx="0" cy="3319046"/>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68419" y="1981200"/>
            <a:ext cx="696686" cy="369332"/>
          </a:xfrm>
          <a:prstGeom prst="rect">
            <a:avLst/>
          </a:prstGeom>
          <a:solidFill>
            <a:schemeClr val="tx1"/>
          </a:solidFill>
        </p:spPr>
        <p:txBody>
          <a:bodyPr wrap="square" rtlCol="0">
            <a:spAutoFit/>
          </a:bodyPr>
          <a:lstStyle/>
          <a:p>
            <a:r>
              <a:rPr lang="en-US" dirty="0" smtClean="0">
                <a:solidFill>
                  <a:schemeClr val="bg1"/>
                </a:solidFill>
              </a:rPr>
              <a:t> </a:t>
            </a:r>
            <a:r>
              <a:rPr lang="en-US" b="1" dirty="0" smtClean="0">
                <a:solidFill>
                  <a:schemeClr val="bg1"/>
                </a:solidFill>
                <a:latin typeface="Calibri" panose="020F0502020204030204" pitchFamily="34" charset="0"/>
              </a:rPr>
              <a:t>OP        </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421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42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77800" y="0"/>
            <a:ext cx="8845550" cy="1155700"/>
          </a:xfrm>
        </p:spPr>
        <p:txBody>
          <a:bodyPr>
            <a:normAutofit/>
          </a:bodyPr>
          <a:lstStyle/>
          <a:p>
            <a:pPr algn="l">
              <a:defRPr/>
            </a:pPr>
            <a:r>
              <a:rPr lang="en-US" sz="3600" dirty="0"/>
              <a:t>Progression of Rx Drug Abuse</a:t>
            </a:r>
          </a:p>
        </p:txBody>
      </p:sp>
      <p:sp>
        <p:nvSpPr>
          <p:cNvPr id="10255" name="Slide Number Placeholder 2"/>
          <p:cNvSpPr>
            <a:spLocks noGrp="1"/>
          </p:cNvSpPr>
          <p:nvPr>
            <p:ph type="sldNum" sz="quarter" idx="12"/>
          </p:nvPr>
        </p:nvSpPr>
        <p:spPr bwMode="auto">
          <a:xfrm>
            <a:off x="7882122" y="6363096"/>
            <a:ext cx="941203" cy="301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a:spcBef>
                <a:spcPct val="0"/>
              </a:spcBef>
              <a:buFontTx/>
              <a:buNone/>
            </a:pPr>
            <a:fld id="{68998457-7DD8-4E54-A784-C7B4837FF21C}" type="slidenum">
              <a:rPr lang="en-AU" altLang="en-US" sz="1200" smtClean="0">
                <a:solidFill>
                  <a:srgbClr val="898989"/>
                </a:solidFill>
                <a:latin typeface="Century Gothic" pitchFamily="34" charset="0"/>
                <a:cs typeface="Arial" charset="0"/>
              </a:rPr>
              <a:pPr>
                <a:spcBef>
                  <a:spcPct val="0"/>
                </a:spcBef>
                <a:buFontTx/>
                <a:buNone/>
              </a:pPr>
              <a:t>43</a:t>
            </a:fld>
            <a:endParaRPr lang="en-AU" altLang="en-US" sz="1200" dirty="0" smtClean="0">
              <a:solidFill>
                <a:srgbClr val="898989"/>
              </a:solidFill>
              <a:latin typeface="Century Gothic" pitchFamily="34" charset="0"/>
              <a:cs typeface="Arial" charset="0"/>
            </a:endParaRPr>
          </a:p>
        </p:txBody>
      </p:sp>
      <p:grpSp>
        <p:nvGrpSpPr>
          <p:cNvPr id="10243" name="Group 1"/>
          <p:cNvGrpSpPr>
            <a:grpSpLocks/>
          </p:cNvGrpSpPr>
          <p:nvPr/>
        </p:nvGrpSpPr>
        <p:grpSpPr bwMode="auto">
          <a:xfrm>
            <a:off x="6848475" y="3179763"/>
            <a:ext cx="1468438" cy="2524125"/>
            <a:chOff x="6847712" y="3180118"/>
            <a:chExt cx="1469759" cy="2523452"/>
          </a:xfrm>
        </p:grpSpPr>
        <p:sp>
          <p:nvSpPr>
            <p:cNvPr id="5" name="Oval 4"/>
            <p:cNvSpPr/>
            <p:nvPr/>
          </p:nvSpPr>
          <p:spPr>
            <a:xfrm>
              <a:off x="6893791" y="5114764"/>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a:defRPr/>
              </a:pPr>
              <a:r>
                <a:rPr lang="en-US" sz="1600" b="1" kern="0" dirty="0">
                  <a:solidFill>
                    <a:prstClr val="white"/>
                  </a:solidFill>
                  <a:latin typeface="Calibri" panose="020F0502020204030204" pitchFamily="34" charset="0"/>
                </a:rPr>
                <a:t>Death</a:t>
              </a:r>
            </a:p>
          </p:txBody>
        </p:sp>
        <p:sp>
          <p:nvSpPr>
            <p:cNvPr id="44" name="Oval 43"/>
            <p:cNvSpPr/>
            <p:nvPr/>
          </p:nvSpPr>
          <p:spPr>
            <a:xfrm>
              <a:off x="6900147" y="4346619"/>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a:defRPr/>
              </a:pPr>
              <a:endParaRPr lang="en-US" sz="1500" b="1" kern="0" dirty="0">
                <a:solidFill>
                  <a:prstClr val="black"/>
                </a:solidFill>
              </a:endParaRPr>
            </a:p>
          </p:txBody>
        </p:sp>
        <p:sp>
          <p:nvSpPr>
            <p:cNvPr id="62" name="TextBox 18"/>
            <p:cNvSpPr txBox="1">
              <a:spLocks noChangeArrowheads="1"/>
            </p:cNvSpPr>
            <p:nvPr/>
          </p:nvSpPr>
          <p:spPr bwMode="auto">
            <a:xfrm>
              <a:off x="6847712" y="3180118"/>
              <a:ext cx="1469759" cy="39994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2000" b="1" u="sng" kern="0" dirty="0">
                  <a:solidFill>
                    <a:srgbClr val="283138"/>
                  </a:solidFill>
                </a:rPr>
                <a:t>Outcomes</a:t>
              </a:r>
              <a:endParaRPr lang="en-US" altLang="en-US" sz="2400" b="1" u="sng" kern="0" dirty="0">
                <a:solidFill>
                  <a:srgbClr val="283138"/>
                </a:solidFill>
              </a:endParaRPr>
            </a:p>
          </p:txBody>
        </p:sp>
        <p:sp>
          <p:nvSpPr>
            <p:cNvPr id="58" name="Oval 57"/>
            <p:cNvSpPr/>
            <p:nvPr/>
          </p:nvSpPr>
          <p:spPr>
            <a:xfrm>
              <a:off x="6900147" y="3621325"/>
              <a:ext cx="1407790" cy="588805"/>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a:defRPr/>
              </a:pPr>
              <a:endParaRPr lang="en-US" sz="1500" b="1" kern="0" dirty="0">
                <a:solidFill>
                  <a:prstClr val="black"/>
                </a:solidFill>
              </a:endParaRPr>
            </a:p>
          </p:txBody>
        </p:sp>
        <p:sp>
          <p:nvSpPr>
            <p:cNvPr id="11" name="TextBox 10"/>
            <p:cNvSpPr txBox="1"/>
            <p:nvPr/>
          </p:nvSpPr>
          <p:spPr>
            <a:xfrm>
              <a:off x="7001839" y="3732421"/>
              <a:ext cx="1191696" cy="338047"/>
            </a:xfrm>
            <a:prstGeom prst="rect">
              <a:avLst/>
            </a:prstGeom>
            <a:noFill/>
          </p:spPr>
          <p:txBody>
            <a:bodyPr>
              <a:spAutoFit/>
            </a:bodyPr>
            <a:lstStyle/>
            <a:p>
              <a:pPr algn="ctr">
                <a:defRPr/>
              </a:pPr>
              <a:r>
                <a:rPr lang="en-US" sz="1600" b="1" kern="0" dirty="0" smtClean="0">
                  <a:solidFill>
                    <a:prstClr val="white"/>
                  </a:solidFill>
                  <a:latin typeface="Calibri" panose="020F0502020204030204" pitchFamily="34" charset="0"/>
                </a:rPr>
                <a:t>OUD</a:t>
              </a:r>
              <a:endParaRPr lang="en-US" sz="1600" b="1" kern="0" dirty="0">
                <a:solidFill>
                  <a:prstClr val="white"/>
                </a:solidFill>
                <a:latin typeface="Calibri" panose="020F0502020204030204" pitchFamily="34" charset="0"/>
              </a:endParaRPr>
            </a:p>
          </p:txBody>
        </p:sp>
        <p:sp>
          <p:nvSpPr>
            <p:cNvPr id="72" name="TextBox 71"/>
            <p:cNvSpPr txBox="1"/>
            <p:nvPr/>
          </p:nvSpPr>
          <p:spPr>
            <a:xfrm>
              <a:off x="7001839" y="4476759"/>
              <a:ext cx="1191696" cy="338048"/>
            </a:xfrm>
            <a:prstGeom prst="rect">
              <a:avLst/>
            </a:prstGeom>
            <a:noFill/>
          </p:spPr>
          <p:txBody>
            <a:bodyPr>
              <a:spAutoFit/>
            </a:bodyPr>
            <a:lstStyle/>
            <a:p>
              <a:pPr algn="ctr">
                <a:defRPr/>
              </a:pPr>
              <a:r>
                <a:rPr lang="en-US" sz="1600" b="1" kern="0" dirty="0">
                  <a:solidFill>
                    <a:prstClr val="white"/>
                  </a:solidFill>
                  <a:latin typeface="Calibri" panose="020F0502020204030204" pitchFamily="34" charset="0"/>
                </a:rPr>
                <a:t>Overdose</a:t>
              </a:r>
            </a:p>
          </p:txBody>
        </p:sp>
      </p:grpSp>
      <p:grpSp>
        <p:nvGrpSpPr>
          <p:cNvPr id="10244" name="Group 6"/>
          <p:cNvGrpSpPr>
            <a:grpSpLocks/>
          </p:cNvGrpSpPr>
          <p:nvPr/>
        </p:nvGrpSpPr>
        <p:grpSpPr bwMode="auto">
          <a:xfrm>
            <a:off x="6251575" y="3032029"/>
            <a:ext cx="649288" cy="2957609"/>
            <a:chOff x="6252210" y="3200400"/>
            <a:chExt cx="648076" cy="2788920"/>
          </a:xfrm>
        </p:grpSpPr>
        <p:sp>
          <p:nvSpPr>
            <p:cNvPr id="39" name="Freeform 38"/>
            <p:cNvSpPr/>
            <p:nvPr/>
          </p:nvSpPr>
          <p:spPr>
            <a:xfrm>
              <a:off x="6252210" y="3200400"/>
              <a:ext cx="182222" cy="2788920"/>
            </a:xfrm>
            <a:custGeom>
              <a:avLst/>
              <a:gdLst>
                <a:gd name="connsiteX0" fmla="*/ 0 w 182880"/>
                <a:gd name="connsiteY0" fmla="*/ 0 h 2788920"/>
                <a:gd name="connsiteX1" fmla="*/ 182880 w 182880"/>
                <a:gd name="connsiteY1" fmla="*/ 0 h 2788920"/>
                <a:gd name="connsiteX2" fmla="*/ 182880 w 182880"/>
                <a:gd name="connsiteY2" fmla="*/ 2788920 h 2788920"/>
                <a:gd name="connsiteX3" fmla="*/ 0 w 182880"/>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182880" h="2788920">
                  <a:moveTo>
                    <a:pt x="0" y="0"/>
                  </a:moveTo>
                  <a:lnTo>
                    <a:pt x="182880" y="0"/>
                  </a:lnTo>
                  <a:lnTo>
                    <a:pt x="182880" y="2788920"/>
                  </a:lnTo>
                  <a:lnTo>
                    <a:pt x="0" y="2788920"/>
                  </a:lnTo>
                </a:path>
              </a:pathLst>
            </a:custGeom>
            <a:noFill/>
            <a:ln w="31750">
              <a:solidFill>
                <a:schemeClr val="accent6"/>
              </a:solidFill>
              <a:prstDash val="sysDot"/>
            </a:ln>
          </p:spPr>
          <p:txBody>
            <a:bodyPr anchor="ctr"/>
            <a:lstStyle/>
            <a:p>
              <a:pPr algn="ctr">
                <a:defRPr/>
              </a:pPr>
              <a:endParaRPr lang="en-US" kern="0" dirty="0">
                <a:solidFill>
                  <a:sysClr val="windowText" lastClr="000000"/>
                </a:solidFill>
              </a:endParaRPr>
            </a:p>
          </p:txBody>
        </p:sp>
        <p:cxnSp>
          <p:nvCxnSpPr>
            <p:cNvPr id="46" name="Straight Connector 45"/>
            <p:cNvCxnSpPr/>
            <p:nvPr/>
          </p:nvCxnSpPr>
          <p:spPr bwMode="auto">
            <a:xfrm>
              <a:off x="6260133" y="4671845"/>
              <a:ext cx="164792" cy="0"/>
            </a:xfrm>
            <a:prstGeom prst="line">
              <a:avLst/>
            </a:prstGeom>
            <a:solidFill>
              <a:srgbClr val="00FF00"/>
            </a:solidFill>
            <a:ln w="28575" cap="flat" cmpd="sng" algn="ctr">
              <a:solidFill>
                <a:schemeClr val="accent6"/>
              </a:solidFill>
              <a:prstDash val="sysDot"/>
              <a:round/>
              <a:headEnd type="none" w="med" len="med"/>
              <a:tailEnd type="none" w="med" len="med"/>
            </a:ln>
            <a:effectLst/>
          </p:spPr>
        </p:cxnSp>
        <p:cxnSp>
          <p:nvCxnSpPr>
            <p:cNvPr id="79" name="Straight Arrow Connector 78"/>
            <p:cNvCxnSpPr>
              <a:endCxn id="58" idx="2"/>
            </p:cNvCxnSpPr>
            <p:nvPr/>
          </p:nvCxnSpPr>
          <p:spPr bwMode="auto">
            <a:xfrm flipV="1">
              <a:off x="6434432" y="3916281"/>
              <a:ext cx="465854" cy="725404"/>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2" name="Straight Arrow Connector 81"/>
            <p:cNvCxnSpPr>
              <a:endCxn id="44" idx="2"/>
            </p:cNvCxnSpPr>
            <p:nvPr/>
          </p:nvCxnSpPr>
          <p:spPr bwMode="auto">
            <a:xfrm flipV="1">
              <a:off x="6434432" y="4641686"/>
              <a:ext cx="465854" cy="6349"/>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4" name="Straight Arrow Connector 83"/>
            <p:cNvCxnSpPr>
              <a:endCxn id="5" idx="2"/>
            </p:cNvCxnSpPr>
            <p:nvPr/>
          </p:nvCxnSpPr>
          <p:spPr bwMode="auto">
            <a:xfrm>
              <a:off x="6434432" y="4641686"/>
              <a:ext cx="459516" cy="768262"/>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grpSp>
      <p:grpSp>
        <p:nvGrpSpPr>
          <p:cNvPr id="10245" name="Group 8"/>
          <p:cNvGrpSpPr>
            <a:grpSpLocks/>
          </p:cNvGrpSpPr>
          <p:nvPr/>
        </p:nvGrpSpPr>
        <p:grpSpPr bwMode="auto">
          <a:xfrm>
            <a:off x="5329238" y="3832225"/>
            <a:ext cx="930275" cy="2525713"/>
            <a:chOff x="5328485" y="3831855"/>
            <a:chExt cx="930971" cy="2526586"/>
          </a:xfrm>
        </p:grpSpPr>
        <p:cxnSp>
          <p:nvCxnSpPr>
            <p:cNvPr id="10270" name="Straight Arrow Connector 21"/>
            <p:cNvCxnSpPr>
              <a:cxnSpLocks noChangeShapeType="1"/>
            </p:cNvCxnSpPr>
            <p:nvPr/>
          </p:nvCxnSpPr>
          <p:spPr bwMode="auto">
            <a:xfrm>
              <a:off x="5793971" y="3831855"/>
              <a:ext cx="0" cy="429768"/>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71" name="Straight Arrow Connector 26"/>
            <p:cNvCxnSpPr>
              <a:cxnSpLocks noChangeShapeType="1"/>
              <a:stCxn id="71" idx="2"/>
              <a:endCxn id="70" idx="0"/>
            </p:cNvCxnSpPr>
            <p:nvPr/>
          </p:nvCxnSpPr>
          <p:spPr bwMode="auto">
            <a:xfrm>
              <a:off x="5793971" y="5029323"/>
              <a:ext cx="0" cy="57931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70" name="Picture 2" descr="injection stock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2" r="578"/>
            <a:stretch/>
          </p:blipFill>
          <p:spPr bwMode="auto">
            <a:xfrm>
              <a:off x="5335756" y="5608633"/>
              <a:ext cx="916429"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 name="Picture 4" descr="Drug Habit stock photo"/>
            <p:cNvPicPr>
              <a:picLocks noChangeAspect="1" noChangeArrowheads="1"/>
            </p:cNvPicPr>
            <p:nvPr/>
          </p:nvPicPr>
          <p:blipFill rotWithShape="1">
            <a:blip r:embed="rId4">
              <a:extLst>
                <a:ext uri="{28A0092B-C50C-407E-A947-70E740481C1C}">
                  <a14:useLocalDpi xmlns:a14="http://schemas.microsoft.com/office/drawing/2010/main" val="0"/>
                </a:ext>
              </a:extLst>
            </a:blip>
            <a:srcRect r="25868"/>
            <a:stretch/>
          </p:blipFill>
          <p:spPr bwMode="auto">
            <a:xfrm>
              <a:off x="5328485" y="4279515"/>
              <a:ext cx="930971"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246" name="Group 7"/>
          <p:cNvGrpSpPr>
            <a:grpSpLocks/>
          </p:cNvGrpSpPr>
          <p:nvPr/>
        </p:nvGrpSpPr>
        <p:grpSpPr bwMode="auto">
          <a:xfrm>
            <a:off x="2189163" y="1423988"/>
            <a:ext cx="6634162" cy="5505450"/>
            <a:chOff x="2189142" y="1678142"/>
            <a:chExt cx="6633590" cy="5243714"/>
          </a:xfrm>
        </p:grpSpPr>
        <p:sp>
          <p:nvSpPr>
            <p:cNvPr id="56" name="Oval Callout 55"/>
            <p:cNvSpPr/>
            <p:nvPr/>
          </p:nvSpPr>
          <p:spPr>
            <a:xfrm rot="5400000">
              <a:off x="2884080" y="983204"/>
              <a:ext cx="5243714" cy="6633590"/>
            </a:xfrm>
            <a:prstGeom prst="wedgeEllipseCallout">
              <a:avLst>
                <a:gd name="adj1" fmla="val -11297"/>
                <a:gd name="adj2" fmla="val 56054"/>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ysClr val="windowText" lastClr="000000"/>
                </a:solidFill>
                <a:latin typeface="Calibri" panose="020F0502020204030204" pitchFamily="34" charset="0"/>
              </a:endParaRPr>
            </a:p>
          </p:txBody>
        </p:sp>
        <p:sp>
          <p:nvSpPr>
            <p:cNvPr id="59" name="TextBox 58"/>
            <p:cNvSpPr txBox="1"/>
            <p:nvPr/>
          </p:nvSpPr>
          <p:spPr>
            <a:xfrm>
              <a:off x="4124137" y="1904946"/>
              <a:ext cx="2869953" cy="498969"/>
            </a:xfrm>
            <a:prstGeom prst="rect">
              <a:avLst/>
            </a:prstGeom>
            <a:noFill/>
          </p:spPr>
          <p:txBody>
            <a:bodyPr wrap="none">
              <a:spAutoFit/>
            </a:bodyPr>
            <a:lstStyle/>
            <a:p>
              <a:pPr algn="ctr">
                <a:defRPr/>
              </a:pPr>
              <a:r>
                <a:rPr lang="en-US" sz="2800" b="1" i="1" kern="0" dirty="0">
                  <a:solidFill>
                    <a:srgbClr val="283138"/>
                  </a:solidFill>
                  <a:latin typeface="Calibri" panose="020F0502020204030204" pitchFamily="34" charset="0"/>
                </a:rPr>
                <a:t>Filling the Balloon</a:t>
              </a:r>
            </a:p>
          </p:txBody>
        </p:sp>
        <p:sp>
          <p:nvSpPr>
            <p:cNvPr id="29" name="TextBox 18"/>
            <p:cNvSpPr txBox="1">
              <a:spLocks noChangeArrowheads="1"/>
            </p:cNvSpPr>
            <p:nvPr/>
          </p:nvSpPr>
          <p:spPr bwMode="auto">
            <a:xfrm>
              <a:off x="3862223" y="3627146"/>
              <a:ext cx="1233381"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600" b="1" kern="0" dirty="0">
                  <a:solidFill>
                    <a:srgbClr val="283138"/>
                  </a:solidFill>
                  <a:latin typeface="Calibri" panose="020F0502020204030204" pitchFamily="34" charset="0"/>
                </a:rPr>
                <a:t>Chewed</a:t>
              </a:r>
              <a:endParaRPr lang="en-US" altLang="en-US" sz="2000" b="1" kern="0" dirty="0">
                <a:solidFill>
                  <a:srgbClr val="283138"/>
                </a:solidFill>
                <a:latin typeface="Calibri" panose="020F0502020204030204" pitchFamily="34" charset="0"/>
              </a:endParaRPr>
            </a:p>
          </p:txBody>
        </p:sp>
        <p:sp>
          <p:nvSpPr>
            <p:cNvPr id="61" name="TextBox 18"/>
            <p:cNvSpPr txBox="1">
              <a:spLocks noChangeArrowheads="1"/>
            </p:cNvSpPr>
            <p:nvPr/>
          </p:nvSpPr>
          <p:spPr bwMode="auto">
            <a:xfrm>
              <a:off x="5078143" y="3627146"/>
              <a:ext cx="1431802"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600" b="1" kern="0" dirty="0">
                  <a:solidFill>
                    <a:srgbClr val="283138"/>
                  </a:solidFill>
                  <a:latin typeface="Calibri" panose="020F0502020204030204" pitchFamily="34" charset="0"/>
                </a:rPr>
                <a:t>Crushed</a:t>
              </a:r>
              <a:endParaRPr lang="en-US" altLang="en-US" sz="2000" b="1" kern="0" dirty="0">
                <a:solidFill>
                  <a:srgbClr val="283138"/>
                </a:solidFill>
                <a:latin typeface="Calibri" panose="020F0502020204030204" pitchFamily="34" charset="0"/>
              </a:endParaRPr>
            </a:p>
          </p:txBody>
        </p:sp>
        <p:sp>
          <p:nvSpPr>
            <p:cNvPr id="47" name="TextBox 46"/>
            <p:cNvSpPr txBox="1"/>
            <p:nvPr/>
          </p:nvSpPr>
          <p:spPr>
            <a:xfrm>
              <a:off x="2854247" y="3627146"/>
              <a:ext cx="673042" cy="322062"/>
            </a:xfrm>
            <a:prstGeom prst="rect">
              <a:avLst/>
            </a:prstGeom>
            <a:noFill/>
          </p:spPr>
          <p:txBody>
            <a:bodyPr wrap="none" anchor="ctr">
              <a:spAutoFit/>
            </a:bodyPr>
            <a:lstStyle/>
            <a:p>
              <a:pPr algn="ctr">
                <a:defRPr/>
              </a:pPr>
              <a:r>
                <a:rPr lang="en-US" sz="1600" b="1" kern="0" dirty="0">
                  <a:solidFill>
                    <a:srgbClr val="283138"/>
                  </a:solidFill>
                  <a:latin typeface="Calibri" panose="020F0502020204030204" pitchFamily="34" charset="0"/>
                </a:rPr>
                <a:t>Intact</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21"/>
            <a:stretch/>
          </p:blipFill>
          <p:spPr bwMode="auto">
            <a:xfrm>
              <a:off x="2686648" y="2843975"/>
              <a:ext cx="955950" cy="731520"/>
            </a:xfrm>
            <a:prstGeom prst="roundRect">
              <a:avLst>
                <a:gd name="adj" fmla="val 8594"/>
              </a:avLst>
            </a:prstGeom>
            <a:solidFill>
              <a:srgbClr val="FFFFFF">
                <a:shade val="85000"/>
              </a:srgbClr>
            </a:solidFill>
            <a:ln w="19050">
              <a:solidFill>
                <a:schemeClr val="bg2"/>
              </a:solidFill>
              <a:miter lim="800000"/>
              <a:headEnd/>
              <a:tailEnd/>
            </a:ln>
            <a:effectLst>
              <a:outerShdw blurRad="50800" dist="38100" dir="2700000" algn="tl" rotWithShape="0">
                <a:prstClr val="black">
                  <a:alpha val="40000"/>
                </a:prstClr>
              </a:outerShdw>
            </a:effectLst>
            <a:extLst/>
          </p:spPr>
        </p:pic>
        <p:pic>
          <p:nvPicPr>
            <p:cNvPr id="1032" name="Picture 8" descr="http://cdn.zmescience.com/wp-content/uploads/2011/12/chewing-g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0596" y="2843975"/>
              <a:ext cx="945067"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cxnSp>
          <p:nvCxnSpPr>
            <p:cNvPr id="10267" name="Straight Arrow Connector 13"/>
            <p:cNvCxnSpPr>
              <a:cxnSpLocks noChangeShapeType="1"/>
              <a:stCxn id="1026" idx="3"/>
              <a:endCxn id="1032" idx="1"/>
            </p:cNvCxnSpPr>
            <p:nvPr/>
          </p:nvCxnSpPr>
          <p:spPr bwMode="auto">
            <a:xfrm>
              <a:off x="3642598" y="3209735"/>
              <a:ext cx="377998"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68" name="Straight Arrow Connector 19"/>
            <p:cNvCxnSpPr>
              <a:cxnSpLocks noChangeShapeType="1"/>
              <a:stCxn id="1032" idx="3"/>
              <a:endCxn id="1030" idx="1"/>
            </p:cNvCxnSpPr>
            <p:nvPr/>
          </p:nvCxnSpPr>
          <p:spPr bwMode="auto">
            <a:xfrm>
              <a:off x="4965663" y="3209735"/>
              <a:ext cx="391371"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1030" name="Picture 6" descr="http://media.cirrusmedia.com.au/getmedia/fa44b769-601c-4154-8041-02a91d677590/crushed_pills_WEB_f066cdf2.aspx?siteId=206&amp;maxSideSize=300&amp;width=0&amp;height=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5746"/>
            <a:stretch/>
          </p:blipFill>
          <p:spPr bwMode="auto">
            <a:xfrm>
              <a:off x="5357034" y="2843975"/>
              <a:ext cx="902422"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grpSp>
      <p:cxnSp>
        <p:nvCxnSpPr>
          <p:cNvPr id="48" name="Straight Connector 47"/>
          <p:cNvCxnSpPr>
            <a:stCxn id="50" idx="0"/>
            <a:endCxn id="53" idx="2"/>
          </p:cNvCxnSpPr>
          <p:nvPr/>
        </p:nvCxnSpPr>
        <p:spPr>
          <a:xfrm flipV="1">
            <a:off x="1027113" y="3998913"/>
            <a:ext cx="0" cy="2682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6225" y="4267200"/>
            <a:ext cx="1500188" cy="615950"/>
          </a:xfrm>
          <a:prstGeom prst="rect">
            <a:avLst/>
          </a:prstGeom>
          <a:solidFill>
            <a:schemeClr val="tx1"/>
          </a:solidFill>
          <a:ln w="28575">
            <a:solidFill>
              <a:schemeClr val="accent1"/>
            </a:solidFill>
          </a:ln>
        </p:spPr>
        <p:txBody>
          <a:bodyPr>
            <a:spAutoFit/>
          </a:bodyPr>
          <a:lstStyle/>
          <a:p>
            <a:pPr algn="ctr">
              <a:defRPr/>
            </a:pPr>
            <a:r>
              <a:rPr lang="en-US" sz="1700" b="1" kern="0" dirty="0">
                <a:solidFill>
                  <a:sysClr val="windowText" lastClr="000000"/>
                </a:solidFill>
                <a:latin typeface="Calibri" panose="020F0502020204030204" pitchFamily="34" charset="0"/>
              </a:rPr>
              <a:t>Recreational Abuser</a:t>
            </a:r>
          </a:p>
        </p:txBody>
      </p:sp>
      <p:sp>
        <p:nvSpPr>
          <p:cNvPr id="51" name="TextBox 50"/>
          <p:cNvSpPr txBox="1"/>
          <p:nvPr/>
        </p:nvSpPr>
        <p:spPr>
          <a:xfrm>
            <a:off x="276225" y="2152650"/>
            <a:ext cx="1500188" cy="354013"/>
          </a:xfrm>
          <a:prstGeom prst="rect">
            <a:avLst/>
          </a:prstGeom>
          <a:solidFill>
            <a:schemeClr val="tx1"/>
          </a:solidFill>
          <a:ln w="28575">
            <a:solidFill>
              <a:schemeClr val="accent1"/>
            </a:solidFill>
          </a:ln>
        </p:spPr>
        <p:txBody>
          <a:bodyPr>
            <a:spAutoFit/>
          </a:bodyPr>
          <a:lstStyle/>
          <a:p>
            <a:pPr algn="ctr">
              <a:defRPr/>
            </a:pPr>
            <a:r>
              <a:rPr lang="en-US" sz="1700" b="1" kern="0" dirty="0">
                <a:solidFill>
                  <a:sysClr val="windowText" lastClr="000000"/>
                </a:solidFill>
                <a:latin typeface="Calibri" panose="020F0502020204030204" pitchFamily="34" charset="0"/>
              </a:rPr>
              <a:t>Person in Pain</a:t>
            </a:r>
          </a:p>
        </p:txBody>
      </p:sp>
      <p:cxnSp>
        <p:nvCxnSpPr>
          <p:cNvPr id="52" name="Straight Connector 51"/>
          <p:cNvCxnSpPr>
            <a:stCxn id="51" idx="2"/>
            <a:endCxn id="53" idx="2"/>
          </p:cNvCxnSpPr>
          <p:nvPr/>
        </p:nvCxnSpPr>
        <p:spPr>
          <a:xfrm>
            <a:off x="1027113" y="2506663"/>
            <a:ext cx="0" cy="1492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Pentagon 52"/>
          <p:cNvSpPr/>
          <p:nvPr/>
        </p:nvSpPr>
        <p:spPr>
          <a:xfrm>
            <a:off x="261938" y="3255963"/>
            <a:ext cx="1903412" cy="742950"/>
          </a:xfrm>
          <a:prstGeom prst="homePlate">
            <a:avLst/>
          </a:prstGeom>
          <a:solidFill>
            <a:schemeClr val="tx1"/>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kern="0" dirty="0">
                <a:solidFill>
                  <a:srgbClr val="FF0000"/>
                </a:solidFill>
                <a:latin typeface="Calibri" panose="020F0502020204030204" pitchFamily="34" charset="0"/>
              </a:rPr>
              <a:t>Susceptible </a:t>
            </a:r>
          </a:p>
          <a:p>
            <a:pPr algn="ctr">
              <a:defRPr/>
            </a:pPr>
            <a:r>
              <a:rPr lang="en-US" b="1" kern="0" dirty="0">
                <a:solidFill>
                  <a:srgbClr val="FF0000"/>
                </a:solidFill>
                <a:latin typeface="Calibri" panose="020F0502020204030204" pitchFamily="34" charset="0"/>
              </a:rPr>
              <a:t>Person</a:t>
            </a:r>
          </a:p>
        </p:txBody>
      </p:sp>
      <p:sp>
        <p:nvSpPr>
          <p:cNvPr id="41" name="TextBox 40"/>
          <p:cNvSpPr txBox="1"/>
          <p:nvPr/>
        </p:nvSpPr>
        <p:spPr>
          <a:xfrm>
            <a:off x="295275" y="5124450"/>
            <a:ext cx="1500188" cy="615950"/>
          </a:xfrm>
          <a:prstGeom prst="rect">
            <a:avLst/>
          </a:prstGeom>
          <a:solidFill>
            <a:schemeClr val="tx1"/>
          </a:solidFill>
          <a:ln w="28575">
            <a:solidFill>
              <a:schemeClr val="accent1"/>
            </a:solidFill>
          </a:ln>
        </p:spPr>
        <p:txBody>
          <a:bodyPr>
            <a:spAutoFit/>
          </a:bodyPr>
          <a:lstStyle/>
          <a:p>
            <a:pPr algn="ctr">
              <a:defRPr/>
            </a:pPr>
            <a:r>
              <a:rPr lang="en-US" sz="1700" kern="0" dirty="0">
                <a:solidFill>
                  <a:sysClr val="windowText" lastClr="000000"/>
                </a:solidFill>
                <a:latin typeface="Calibri" panose="020F0502020204030204" pitchFamily="34" charset="0"/>
              </a:rPr>
              <a:t>Abuse of Other Drugs</a:t>
            </a:r>
          </a:p>
        </p:txBody>
      </p:sp>
      <p:cxnSp>
        <p:nvCxnSpPr>
          <p:cNvPr id="42" name="Straight Connector 41"/>
          <p:cNvCxnSpPr/>
          <p:nvPr/>
        </p:nvCxnSpPr>
        <p:spPr>
          <a:xfrm flipV="1">
            <a:off x="1036638" y="4876800"/>
            <a:ext cx="1587" cy="2682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254" name="Group 17"/>
          <p:cNvGrpSpPr>
            <a:grpSpLocks/>
          </p:cNvGrpSpPr>
          <p:nvPr/>
        </p:nvGrpSpPr>
        <p:grpSpPr bwMode="auto">
          <a:xfrm>
            <a:off x="3190875" y="3808413"/>
            <a:ext cx="2144713" cy="2174875"/>
            <a:chOff x="3190796" y="3808391"/>
            <a:chExt cx="2144961" cy="2175146"/>
          </a:xfrm>
        </p:grpSpPr>
        <p:grpSp>
          <p:nvGrpSpPr>
            <p:cNvPr id="10256" name="Group 9"/>
            <p:cNvGrpSpPr>
              <a:grpSpLocks/>
            </p:cNvGrpSpPr>
            <p:nvPr/>
          </p:nvGrpSpPr>
          <p:grpSpPr bwMode="auto">
            <a:xfrm>
              <a:off x="3190797" y="3808391"/>
              <a:ext cx="2144960" cy="2175145"/>
              <a:chOff x="3190797" y="3808391"/>
              <a:chExt cx="2144960" cy="2175145"/>
            </a:xfrm>
          </p:grpSpPr>
          <p:cxnSp>
            <p:nvCxnSpPr>
              <p:cNvPr id="10258" name="Elbow Connector 30"/>
              <p:cNvCxnSpPr>
                <a:cxnSpLocks noChangeShapeType="1"/>
                <a:stCxn id="47" idx="2"/>
              </p:cNvCxnSpPr>
              <p:nvPr/>
            </p:nvCxnSpPr>
            <p:spPr bwMode="auto">
              <a:xfrm rot="16200000" flipH="1">
                <a:off x="3849203" y="3149986"/>
                <a:ext cx="820876" cy="2137688"/>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0259" name="Elbow Connector 35"/>
              <p:cNvCxnSpPr>
                <a:cxnSpLocks noChangeShapeType="1"/>
                <a:stCxn id="29" idx="2"/>
                <a:endCxn id="70" idx="1"/>
              </p:cNvCxnSpPr>
              <p:nvPr/>
            </p:nvCxnSpPr>
            <p:spPr bwMode="auto">
              <a:xfrm rot="16200000" flipH="1">
                <a:off x="3819797" y="4467577"/>
                <a:ext cx="2175145" cy="856774"/>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grpSp>
        <p:cxnSp>
          <p:nvCxnSpPr>
            <p:cNvPr id="16" name="Elbow Connector 15"/>
            <p:cNvCxnSpPr/>
            <p:nvPr/>
          </p:nvCxnSpPr>
          <p:spPr>
            <a:xfrm>
              <a:off x="3190796" y="4716554"/>
              <a:ext cx="1287612" cy="1266983"/>
            </a:xfrm>
            <a:prstGeom prst="bentConnector3">
              <a:avLst>
                <a:gd name="adj1" fmla="val -254"/>
              </a:avLst>
            </a:prstGeom>
            <a:ln w="28575"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3" name="Right Arrow 2"/>
          <p:cNvSpPr/>
          <p:nvPr/>
        </p:nvSpPr>
        <p:spPr>
          <a:xfrm rot="966758">
            <a:off x="6940896" y="5861015"/>
            <a:ext cx="1231277" cy="8403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Heroin</a:t>
            </a:r>
            <a:endParaRPr lang="en-US" sz="2400" b="1" dirty="0"/>
          </a:p>
        </p:txBody>
      </p:sp>
    </p:spTree>
    <p:extLst>
      <p:ext uri="{BB962C8B-B14F-4D97-AF65-F5344CB8AC3E}">
        <p14:creationId xmlns:p14="http://schemas.microsoft.com/office/powerpoint/2010/main" val="19586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200" dirty="0" smtClean="0">
                <a:solidFill>
                  <a:schemeClr val="tx1"/>
                </a:solidFill>
              </a:rPr>
              <a:t>Other Factors</a:t>
            </a:r>
            <a:endParaRPr lang="en-US" sz="3200" dirty="0">
              <a:solidFill>
                <a:schemeClr val="tx1"/>
              </a:solidFill>
            </a:endParaRPr>
          </a:p>
        </p:txBody>
      </p:sp>
      <p:sp>
        <p:nvSpPr>
          <p:cNvPr id="4" name="Content Placeholder 3"/>
          <p:cNvSpPr>
            <a:spLocks noGrp="1"/>
          </p:cNvSpPr>
          <p:nvPr>
            <p:ph idx="1"/>
          </p:nvPr>
        </p:nvSpPr>
        <p:spPr>
          <a:xfrm>
            <a:off x="457200" y="1143000"/>
            <a:ext cx="8229600" cy="4983163"/>
          </a:xfrm>
        </p:spPr>
        <p:txBody>
          <a:bodyPr>
            <a:noAutofit/>
          </a:bodyPr>
          <a:lstStyle/>
          <a:p>
            <a:pPr>
              <a:spcAft>
                <a:spcPts val="600"/>
              </a:spcAft>
            </a:pPr>
            <a:r>
              <a:rPr lang="en-US" sz="2000" dirty="0">
                <a:solidFill>
                  <a:schemeClr val="tx1"/>
                </a:solidFill>
              </a:rPr>
              <a:t>Cost</a:t>
            </a:r>
          </a:p>
          <a:p>
            <a:pPr lvl="1">
              <a:spcAft>
                <a:spcPts val="600"/>
              </a:spcAft>
            </a:pPr>
            <a:r>
              <a:rPr lang="en-US" sz="2000" dirty="0">
                <a:solidFill>
                  <a:schemeClr val="tx1"/>
                </a:solidFill>
              </a:rPr>
              <a:t>Every $100 decrease in price of pure gram of heroin resulted in a 2.9% increase in number heroin </a:t>
            </a:r>
            <a:r>
              <a:rPr lang="en-US" sz="2000" dirty="0" smtClean="0">
                <a:solidFill>
                  <a:schemeClr val="tx1"/>
                </a:solidFill>
              </a:rPr>
              <a:t>overdose </a:t>
            </a:r>
            <a:r>
              <a:rPr lang="en-US" sz="2000" dirty="0">
                <a:solidFill>
                  <a:schemeClr val="tx1"/>
                </a:solidFill>
              </a:rPr>
              <a:t>hospitalizations</a:t>
            </a:r>
          </a:p>
          <a:p>
            <a:pPr lvl="1">
              <a:spcAft>
                <a:spcPts val="600"/>
              </a:spcAft>
            </a:pPr>
            <a:r>
              <a:rPr lang="en-US" sz="2000" dirty="0">
                <a:solidFill>
                  <a:schemeClr val="tx1"/>
                </a:solidFill>
              </a:rPr>
              <a:t>Price point phenomenon</a:t>
            </a:r>
          </a:p>
          <a:p>
            <a:pPr>
              <a:spcAft>
                <a:spcPts val="600"/>
              </a:spcAft>
            </a:pPr>
            <a:r>
              <a:rPr lang="en-US" sz="2000" dirty="0" smtClean="0">
                <a:solidFill>
                  <a:schemeClr val="tx1"/>
                </a:solidFill>
              </a:rPr>
              <a:t>Availability (</a:t>
            </a:r>
            <a:r>
              <a:rPr lang="en-US" sz="2000" i="1" dirty="0" smtClean="0">
                <a:solidFill>
                  <a:schemeClr val="tx1"/>
                </a:solidFill>
              </a:rPr>
              <a:t>Dreamland</a:t>
            </a:r>
            <a:r>
              <a:rPr lang="en-US" sz="2000" dirty="0" smtClean="0">
                <a:solidFill>
                  <a:schemeClr val="tx1"/>
                </a:solidFill>
              </a:rPr>
              <a:t>)</a:t>
            </a:r>
            <a:endParaRPr lang="en-US" sz="2000" dirty="0">
              <a:solidFill>
                <a:schemeClr val="tx1"/>
              </a:solidFill>
            </a:endParaRPr>
          </a:p>
          <a:p>
            <a:pPr>
              <a:spcAft>
                <a:spcPts val="600"/>
              </a:spcAft>
            </a:pPr>
            <a:r>
              <a:rPr lang="en-US" sz="2000" dirty="0" smtClean="0">
                <a:solidFill>
                  <a:schemeClr val="tx1"/>
                </a:solidFill>
              </a:rPr>
              <a:t>Many </a:t>
            </a:r>
            <a:r>
              <a:rPr lang="en-US" sz="2000" dirty="0">
                <a:solidFill>
                  <a:schemeClr val="tx1"/>
                </a:solidFill>
              </a:rPr>
              <a:t>abusers use multiple opioids</a:t>
            </a:r>
          </a:p>
          <a:p>
            <a:pPr>
              <a:spcAft>
                <a:spcPts val="600"/>
              </a:spcAft>
            </a:pPr>
            <a:r>
              <a:rPr lang="en-US" sz="2000" dirty="0">
                <a:solidFill>
                  <a:schemeClr val="tx1"/>
                </a:solidFill>
              </a:rPr>
              <a:t>Other opioids</a:t>
            </a:r>
          </a:p>
          <a:p>
            <a:pPr lvl="1">
              <a:spcAft>
                <a:spcPts val="600"/>
              </a:spcAft>
            </a:pPr>
            <a:r>
              <a:rPr lang="en-US" sz="2000" dirty="0" smtClean="0">
                <a:solidFill>
                  <a:schemeClr val="tx1"/>
                </a:solidFill>
              </a:rPr>
              <a:t>Hydrocodone-acetaminophen</a:t>
            </a:r>
            <a:endParaRPr lang="en-US" sz="2000" dirty="0">
              <a:solidFill>
                <a:schemeClr val="tx1"/>
              </a:solidFill>
            </a:endParaRPr>
          </a:p>
          <a:p>
            <a:pPr lvl="1">
              <a:spcAft>
                <a:spcPts val="600"/>
              </a:spcAft>
            </a:pPr>
            <a:r>
              <a:rPr lang="en-US" sz="2000" dirty="0">
                <a:solidFill>
                  <a:schemeClr val="tx1"/>
                </a:solidFill>
              </a:rPr>
              <a:t>Oxycodone-acetaminophen </a:t>
            </a:r>
          </a:p>
          <a:p>
            <a:pPr lvl="1">
              <a:spcAft>
                <a:spcPts val="600"/>
              </a:spcAft>
            </a:pPr>
            <a:r>
              <a:rPr lang="en-US" sz="2000" dirty="0">
                <a:solidFill>
                  <a:schemeClr val="tx1"/>
                </a:solidFill>
              </a:rPr>
              <a:t>Morphine</a:t>
            </a:r>
          </a:p>
          <a:p>
            <a:pPr lvl="1">
              <a:spcAft>
                <a:spcPts val="600"/>
              </a:spcAft>
            </a:pPr>
            <a:r>
              <a:rPr lang="en-US" sz="2000" dirty="0">
                <a:solidFill>
                  <a:schemeClr val="tx1"/>
                </a:solidFill>
              </a:rPr>
              <a:t>Hydromorphone</a:t>
            </a:r>
          </a:p>
          <a:p>
            <a:pPr lvl="1">
              <a:spcAft>
                <a:spcPts val="600"/>
              </a:spcAft>
            </a:pPr>
            <a:r>
              <a:rPr lang="en-US" sz="2000" dirty="0">
                <a:solidFill>
                  <a:schemeClr val="tx1"/>
                </a:solidFill>
              </a:rPr>
              <a:t>Oxymorphone</a:t>
            </a:r>
          </a:p>
          <a:p>
            <a:pPr>
              <a:spcAft>
                <a:spcPts val="600"/>
              </a:spcAft>
            </a:pPr>
            <a:r>
              <a:rPr lang="en-US" sz="2000" dirty="0">
                <a:solidFill>
                  <a:schemeClr val="tx1"/>
                </a:solidFill>
              </a:rPr>
              <a:t>Other </a:t>
            </a:r>
            <a:r>
              <a:rPr lang="en-US" sz="2000" dirty="0" smtClean="0">
                <a:solidFill>
                  <a:schemeClr val="tx1"/>
                </a:solidFill>
              </a:rPr>
              <a:t>Drugs</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0E47004D-4173-4CBA-A4FE-F93450A69C07}" type="slidenum">
              <a:rPr lang="en-US" smtClean="0">
                <a:solidFill>
                  <a:schemeClr val="bg1"/>
                </a:solidFill>
              </a:rPr>
              <a:pPr/>
              <a:t>44</a:t>
            </a:fld>
            <a:endParaRPr lang="en-US" dirty="0">
              <a:solidFill>
                <a:schemeClr val="bg1"/>
              </a:solidFill>
            </a:endParaRPr>
          </a:p>
        </p:txBody>
      </p:sp>
      <p:pic>
        <p:nvPicPr>
          <p:cNvPr id="2050" name="Picture 2" descr="Image result for vico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669" y="41148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76800" y="6335027"/>
            <a:ext cx="403860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Unick G. et al., Addiction. 2014;109:1889-98</a:t>
            </a:r>
            <a:endParaRPr lang="en-US" sz="1400" dirty="0"/>
          </a:p>
        </p:txBody>
      </p:sp>
    </p:spTree>
    <p:extLst>
      <p:ext uri="{BB962C8B-B14F-4D97-AF65-F5344CB8AC3E}">
        <p14:creationId xmlns:p14="http://schemas.microsoft.com/office/powerpoint/2010/main" val="25079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100000"/>
                <a:shade val="80000"/>
                <a:satMod val="100000"/>
                <a:lumMod val="100000"/>
              </a:schemeClr>
            </a:gs>
            <a:gs pos="93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66587" y="1440664"/>
            <a:ext cx="8775865" cy="43048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 name="Title 2"/>
          <p:cNvSpPr>
            <a:spLocks noGrp="1"/>
          </p:cNvSpPr>
          <p:nvPr>
            <p:ph type="title"/>
          </p:nvPr>
        </p:nvSpPr>
        <p:spPr>
          <a:xfrm>
            <a:off x="404478" y="356881"/>
            <a:ext cx="7315200" cy="786119"/>
          </a:xfrm>
        </p:spPr>
        <p:txBody>
          <a:bodyPr>
            <a:normAutofit/>
          </a:bodyPr>
          <a:lstStyle/>
          <a:p>
            <a:r>
              <a:rPr lang="en-US" sz="3200" dirty="0" smtClean="0">
                <a:solidFill>
                  <a:schemeClr val="tx1"/>
                </a:solidFill>
                <a:latin typeface="+mn-lt"/>
              </a:rPr>
              <a:t>Heroin - Push? Or Pull?</a:t>
            </a:r>
            <a:endParaRPr lang="en-US" sz="3200" dirty="0">
              <a:solidFill>
                <a:schemeClr val="tx1"/>
              </a:solidFill>
              <a:latin typeface="+mn-lt"/>
            </a:endParaRPr>
          </a:p>
        </p:txBody>
      </p:sp>
      <p:sp>
        <p:nvSpPr>
          <p:cNvPr id="6" name="TextBox 5"/>
          <p:cNvSpPr txBox="1"/>
          <p:nvPr/>
        </p:nvSpPr>
        <p:spPr>
          <a:xfrm>
            <a:off x="4062078" y="1371600"/>
            <a:ext cx="984885" cy="400110"/>
          </a:xfrm>
          <a:prstGeom prst="rect">
            <a:avLst/>
          </a:prstGeom>
          <a:noFill/>
        </p:spPr>
        <p:txBody>
          <a:bodyPr wrap="none" rtlCol="0">
            <a:spAutoFit/>
          </a:bodyPr>
          <a:lstStyle/>
          <a:p>
            <a:pPr algn="ctr"/>
            <a:r>
              <a:rPr lang="en-US" sz="2000" b="1" dirty="0" smtClean="0">
                <a:latin typeface="Calibri" panose="020F0502020204030204" pitchFamily="34" charset="0"/>
              </a:rPr>
              <a:t>Alcohol</a:t>
            </a:r>
          </a:p>
        </p:txBody>
      </p:sp>
      <p:sp>
        <p:nvSpPr>
          <p:cNvPr id="7" name="Oval 6"/>
          <p:cNvSpPr/>
          <p:nvPr/>
        </p:nvSpPr>
        <p:spPr>
          <a:xfrm>
            <a:off x="1353787" y="4459793"/>
            <a:ext cx="1770413" cy="609600"/>
          </a:xfrm>
          <a:prstGeom prst="ellipse">
            <a:avLst/>
          </a:prstGeom>
          <a:noFill/>
          <a:ln w="9525">
            <a:noFill/>
          </a:ln>
        </p:spPr>
        <p:txBody>
          <a:bodyPr wrap="square" rtlCol="0" anchor="ctr">
            <a:noAutofit/>
          </a:bodyPr>
          <a:lstStyle/>
          <a:p>
            <a:pPr algn="ctr"/>
            <a:r>
              <a:rPr lang="en-US" sz="2400" b="1" dirty="0" smtClean="0">
                <a:solidFill>
                  <a:schemeClr val="tx1"/>
                </a:solidFill>
                <a:latin typeface="Calibri" panose="020F0502020204030204" pitchFamily="34" charset="0"/>
              </a:rPr>
              <a:t>Heroin</a:t>
            </a:r>
            <a:endParaRPr lang="en-US" sz="2400" b="1" dirty="0">
              <a:solidFill>
                <a:schemeClr val="tx1"/>
              </a:solidFill>
              <a:latin typeface="Calibri" panose="020F0502020204030204" pitchFamily="34" charset="0"/>
            </a:endParaRPr>
          </a:p>
        </p:txBody>
      </p:sp>
      <p:sp>
        <p:nvSpPr>
          <p:cNvPr id="8" name="Oval 7"/>
          <p:cNvSpPr/>
          <p:nvPr/>
        </p:nvSpPr>
        <p:spPr>
          <a:xfrm>
            <a:off x="5943600" y="4419600"/>
            <a:ext cx="1715984" cy="609600"/>
          </a:xfrm>
          <a:prstGeom prst="ellipse">
            <a:avLst/>
          </a:prstGeom>
          <a:noFill/>
          <a:ln w="9525">
            <a:noFill/>
          </a:ln>
        </p:spPr>
        <p:txBody>
          <a:bodyPr wrap="square" rtlCol="0" anchor="ctr">
            <a:noAutofit/>
          </a:bodyPr>
          <a:lstStyle/>
          <a:p>
            <a:pPr algn="ctr"/>
            <a:r>
              <a:rPr lang="en-US" sz="2400" b="1" dirty="0" smtClean="0">
                <a:solidFill>
                  <a:schemeClr val="tx1"/>
                </a:solidFill>
                <a:latin typeface="Calibri" panose="020F0502020204030204" pitchFamily="34" charset="0"/>
              </a:rPr>
              <a:t>Rx Opioid</a:t>
            </a:r>
            <a:endParaRPr lang="en-US" sz="2400" b="1" dirty="0">
              <a:solidFill>
                <a:schemeClr val="tx1"/>
              </a:solidFill>
              <a:latin typeface="Calibri" panose="020F0502020204030204" pitchFamily="34" charset="0"/>
            </a:endParaRPr>
          </a:p>
        </p:txBody>
      </p:sp>
      <p:sp>
        <p:nvSpPr>
          <p:cNvPr id="12" name="Left-Right Arrow 11"/>
          <p:cNvSpPr/>
          <p:nvPr/>
        </p:nvSpPr>
        <p:spPr>
          <a:xfrm>
            <a:off x="3006438" y="4048648"/>
            <a:ext cx="3131125" cy="1371600"/>
          </a:xfrm>
          <a:prstGeom prst="leftRightArrow">
            <a:avLst>
              <a:gd name="adj1" fmla="val 70513"/>
              <a:gd name="adj2" fmla="val 53519"/>
            </a:avLst>
          </a:prstGeom>
          <a:noFill/>
          <a:ln w="9525">
            <a:solidFill>
              <a:schemeClr val="tx1"/>
            </a:solidFill>
          </a:ln>
        </p:spPr>
        <p:txBody>
          <a:bodyPr wrap="square" rtlCol="0" anchor="ctr">
            <a:noAutofit/>
          </a:bodyPr>
          <a:lstStyle/>
          <a:p>
            <a:pPr marL="285750" indent="-285750">
              <a:buFont typeface="Arial" panose="020B0604020202020204" pitchFamily="34" charset="0"/>
              <a:buChar char="•"/>
            </a:pPr>
            <a:r>
              <a:rPr lang="en-US" sz="2000" b="1" dirty="0" smtClean="0">
                <a:solidFill>
                  <a:schemeClr val="tx1"/>
                </a:solidFill>
                <a:latin typeface="Calibri" panose="020F0502020204030204" pitchFamily="34" charset="0"/>
              </a:rPr>
              <a:t>Availability</a:t>
            </a:r>
          </a:p>
          <a:p>
            <a:pPr marL="285750" indent="-285750">
              <a:buFont typeface="Arial" panose="020B0604020202020204" pitchFamily="34" charset="0"/>
              <a:buChar char="•"/>
            </a:pPr>
            <a:r>
              <a:rPr lang="en-US" sz="2000" b="1" dirty="0" smtClean="0">
                <a:latin typeface="Calibri" panose="020F0502020204030204" pitchFamily="34" charset="0"/>
              </a:rPr>
              <a:t>Cost</a:t>
            </a:r>
          </a:p>
          <a:p>
            <a:pPr marL="285750" indent="-285750">
              <a:buFont typeface="Arial" panose="020B0604020202020204" pitchFamily="34" charset="0"/>
              <a:buChar char="•"/>
            </a:pPr>
            <a:r>
              <a:rPr lang="en-US" sz="2000" b="1" dirty="0" smtClean="0">
                <a:latin typeface="Calibri" panose="020F0502020204030204" pitchFamily="34" charset="0"/>
              </a:rPr>
              <a:t>Other factors</a:t>
            </a:r>
            <a:endParaRPr lang="en-US" sz="2000" b="1" dirty="0" smtClean="0">
              <a:solidFill>
                <a:schemeClr val="tx1"/>
              </a:solidFill>
              <a:latin typeface="Calibri" panose="020F0502020204030204" pitchFamily="34" charset="0"/>
            </a:endParaRPr>
          </a:p>
        </p:txBody>
      </p:sp>
      <p:cxnSp>
        <p:nvCxnSpPr>
          <p:cNvPr id="14" name="Straight Arrow Connector 13"/>
          <p:cNvCxnSpPr>
            <a:stCxn id="6" idx="2"/>
            <a:endCxn id="5" idx="0"/>
          </p:cNvCxnSpPr>
          <p:nvPr/>
        </p:nvCxnSpPr>
        <p:spPr bwMode="auto">
          <a:xfrm>
            <a:off x="4554521" y="1771710"/>
            <a:ext cx="0" cy="297358"/>
          </a:xfrm>
          <a:prstGeom prst="straightConnector1">
            <a:avLst/>
          </a:prstGeom>
          <a:solidFill>
            <a:srgbClr val="00FF00"/>
          </a:solidFill>
          <a:ln w="31750" cap="flat" cmpd="sng" algn="ctr">
            <a:solidFill>
              <a:schemeClr val="tx1"/>
            </a:solidFill>
            <a:prstDash val="solid"/>
            <a:round/>
            <a:headEnd type="none" w="med" len="med"/>
            <a:tailEnd type="arrow"/>
          </a:ln>
          <a:effectLst/>
        </p:spPr>
      </p:cxnSp>
      <p:sp>
        <p:nvSpPr>
          <p:cNvPr id="5" name="TextBox 4"/>
          <p:cNvSpPr txBox="1"/>
          <p:nvPr/>
        </p:nvSpPr>
        <p:spPr>
          <a:xfrm>
            <a:off x="3912357" y="2069068"/>
            <a:ext cx="1284327" cy="400110"/>
          </a:xfrm>
          <a:prstGeom prst="rect">
            <a:avLst/>
          </a:prstGeom>
          <a:noFill/>
        </p:spPr>
        <p:txBody>
          <a:bodyPr wrap="none" rtlCol="0">
            <a:spAutoFit/>
          </a:bodyPr>
          <a:lstStyle/>
          <a:p>
            <a:pPr algn="ctr"/>
            <a:r>
              <a:rPr lang="en-US" sz="2000" b="1" dirty="0" smtClean="0">
                <a:latin typeface="Calibri" panose="020F0502020204030204" pitchFamily="34" charset="0"/>
              </a:rPr>
              <a:t>Marijuana</a:t>
            </a:r>
          </a:p>
        </p:txBody>
      </p:sp>
      <p:sp>
        <p:nvSpPr>
          <p:cNvPr id="4" name="TextBox 3"/>
          <p:cNvSpPr txBox="1"/>
          <p:nvPr/>
        </p:nvSpPr>
        <p:spPr>
          <a:xfrm>
            <a:off x="3360547" y="2743200"/>
            <a:ext cx="2422907" cy="400110"/>
          </a:xfrm>
          <a:prstGeom prst="rect">
            <a:avLst/>
          </a:prstGeom>
          <a:noFill/>
        </p:spPr>
        <p:txBody>
          <a:bodyPr wrap="none" rtlCol="0">
            <a:spAutoFit/>
          </a:bodyPr>
          <a:lstStyle/>
          <a:p>
            <a:pPr algn="ctr"/>
            <a:r>
              <a:rPr lang="en-US" sz="2000" b="1" dirty="0" smtClean="0">
                <a:latin typeface="Calibri" panose="020F0502020204030204" pitchFamily="34" charset="0"/>
              </a:rPr>
              <a:t>Polysubstance Abuse</a:t>
            </a:r>
          </a:p>
        </p:txBody>
      </p:sp>
      <p:sp>
        <p:nvSpPr>
          <p:cNvPr id="10" name="TextBox 9"/>
          <p:cNvSpPr txBox="1"/>
          <p:nvPr/>
        </p:nvSpPr>
        <p:spPr>
          <a:xfrm>
            <a:off x="3749912" y="3429000"/>
            <a:ext cx="1617751" cy="400110"/>
          </a:xfrm>
          <a:prstGeom prst="rect">
            <a:avLst/>
          </a:prstGeom>
          <a:noFill/>
        </p:spPr>
        <p:txBody>
          <a:bodyPr wrap="none" rtlCol="0">
            <a:spAutoFit/>
          </a:bodyPr>
          <a:lstStyle/>
          <a:p>
            <a:pPr algn="ctr"/>
            <a:r>
              <a:rPr lang="en-US" sz="2000" b="1" dirty="0" smtClean="0">
                <a:latin typeface="Calibri" panose="020F0502020204030204" pitchFamily="34" charset="0"/>
              </a:rPr>
              <a:t>Opioid Abuse</a:t>
            </a:r>
          </a:p>
        </p:txBody>
      </p:sp>
      <p:cxnSp>
        <p:nvCxnSpPr>
          <p:cNvPr id="13" name="Straight Arrow Connector 12"/>
          <p:cNvCxnSpPr/>
          <p:nvPr/>
        </p:nvCxnSpPr>
        <p:spPr bwMode="auto">
          <a:xfrm>
            <a:off x="4574966" y="2502488"/>
            <a:ext cx="0" cy="359803"/>
          </a:xfrm>
          <a:prstGeom prst="straightConnector1">
            <a:avLst/>
          </a:prstGeom>
          <a:solidFill>
            <a:srgbClr val="00FF00"/>
          </a:solidFill>
          <a:ln w="3175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4567813" y="3160644"/>
            <a:ext cx="0" cy="297358"/>
          </a:xfrm>
          <a:prstGeom prst="straightConnector1">
            <a:avLst/>
          </a:prstGeom>
          <a:solidFill>
            <a:srgbClr val="00FF00"/>
          </a:solidFill>
          <a:ln w="317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574966" y="3853886"/>
            <a:ext cx="0" cy="297358"/>
          </a:xfrm>
          <a:prstGeom prst="straightConnector1">
            <a:avLst/>
          </a:prstGeom>
          <a:solidFill>
            <a:srgbClr val="00FF00"/>
          </a:solidFill>
          <a:ln w="31750" cap="flat" cmpd="sng" algn="ctr">
            <a:solidFill>
              <a:schemeClr val="tx1"/>
            </a:solidFill>
            <a:prstDash val="solid"/>
            <a:round/>
            <a:headEnd type="none" w="med" len="med"/>
            <a:tailEnd type="arrow"/>
          </a:ln>
          <a:effectLst/>
        </p:spPr>
      </p:cxnSp>
      <p:sp>
        <p:nvSpPr>
          <p:cNvPr id="9" name="Slide Number Placeholder 8"/>
          <p:cNvSpPr>
            <a:spLocks noGrp="1"/>
          </p:cNvSpPr>
          <p:nvPr>
            <p:ph type="sldNum" sz="quarter" idx="12"/>
          </p:nvPr>
        </p:nvSpPr>
        <p:spPr>
          <a:xfrm>
            <a:off x="7924800" y="6248400"/>
            <a:ext cx="941203" cy="301752"/>
          </a:xfrm>
        </p:spPr>
        <p:txBody>
          <a:bodyPr/>
          <a:lstStyle/>
          <a:p>
            <a:fld id="{F87B1C65-1C58-41E7-9E7B-AF8D752CE3C8}" type="slidenum">
              <a:rPr lang="en-US" smtClean="0"/>
              <a:t>45</a:t>
            </a:fld>
            <a:endParaRPr lang="en-US" dirty="0"/>
          </a:p>
        </p:txBody>
      </p:sp>
    </p:spTree>
    <p:extLst>
      <p:ext uri="{BB962C8B-B14F-4D97-AF65-F5344CB8AC3E}">
        <p14:creationId xmlns:p14="http://schemas.microsoft.com/office/powerpoint/2010/main" val="338396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15200" cy="1154097"/>
          </a:xfrm>
        </p:spPr>
        <p:txBody>
          <a:bodyPr/>
          <a:lstStyle/>
          <a:p>
            <a:r>
              <a:rPr lang="en-US" sz="3200" dirty="0" smtClean="0">
                <a:solidFill>
                  <a:schemeClr val="tx1"/>
                </a:solidFill>
              </a:rPr>
              <a:t>Summary</a:t>
            </a:r>
            <a:endParaRPr lang="en-US" dirty="0">
              <a:solidFill>
                <a:schemeClr val="tx1"/>
              </a:solidFill>
            </a:endParaRPr>
          </a:p>
        </p:txBody>
      </p:sp>
      <p:sp>
        <p:nvSpPr>
          <p:cNvPr id="3" name="Content Placeholder 2"/>
          <p:cNvSpPr>
            <a:spLocks noGrp="1"/>
          </p:cNvSpPr>
          <p:nvPr>
            <p:ph idx="1"/>
          </p:nvPr>
        </p:nvSpPr>
        <p:spPr>
          <a:xfrm>
            <a:off x="914400" y="1447801"/>
            <a:ext cx="7315200" cy="4861560"/>
          </a:xfrm>
        </p:spPr>
        <p:txBody>
          <a:bodyPr>
            <a:normAutofit/>
          </a:bodyPr>
          <a:lstStyle/>
          <a:p>
            <a:r>
              <a:rPr lang="en-US" sz="2400" dirty="0" smtClean="0"/>
              <a:t>Abuse of prescription opioids is decreasing</a:t>
            </a:r>
          </a:p>
          <a:p>
            <a:r>
              <a:rPr lang="en-US" sz="2400" dirty="0" smtClean="0"/>
              <a:t>Abuse and deaths from opioids are increasing</a:t>
            </a:r>
          </a:p>
          <a:p>
            <a:pPr lvl="1"/>
            <a:r>
              <a:rPr lang="en-US" sz="2000" dirty="0" smtClean="0"/>
              <a:t>Switching</a:t>
            </a:r>
          </a:p>
          <a:p>
            <a:pPr lvl="1"/>
            <a:r>
              <a:rPr lang="en-US" sz="2000" dirty="0" smtClean="0"/>
              <a:t>Heroin cheaper and quality alternative</a:t>
            </a:r>
          </a:p>
          <a:p>
            <a:r>
              <a:rPr lang="en-US" sz="2400" dirty="0" smtClean="0"/>
              <a:t>Health Policy</a:t>
            </a:r>
          </a:p>
          <a:p>
            <a:pPr lvl="1"/>
            <a:r>
              <a:rPr lang="en-US" sz="2200" dirty="0" smtClean="0"/>
              <a:t>Optimize and minimize use of prescription opioids</a:t>
            </a:r>
          </a:p>
          <a:p>
            <a:pPr lvl="1"/>
            <a:r>
              <a:rPr lang="en-US" sz="2200" dirty="0" smtClean="0"/>
              <a:t>Heroin </a:t>
            </a:r>
          </a:p>
          <a:p>
            <a:pPr lvl="1"/>
            <a:r>
              <a:rPr lang="en-US" sz="2200" dirty="0" smtClean="0"/>
              <a:t>Fentanyl</a:t>
            </a:r>
          </a:p>
          <a:p>
            <a:pPr lvl="1"/>
            <a:r>
              <a:rPr lang="en-US" sz="2200" dirty="0" smtClean="0"/>
              <a:t>Other synthetic </a:t>
            </a:r>
            <a:r>
              <a:rPr lang="en-US" sz="2200" dirty="0" err="1" smtClean="0"/>
              <a:t>opioidsd</a:t>
            </a:r>
            <a:endParaRPr lang="en-US" sz="2200" dirty="0" smtClean="0"/>
          </a:p>
          <a:p>
            <a:endParaRPr lang="en-US" sz="2400" dirty="0"/>
          </a:p>
        </p:txBody>
      </p:sp>
      <p:sp>
        <p:nvSpPr>
          <p:cNvPr id="5" name="Slide Number Placeholder 4"/>
          <p:cNvSpPr>
            <a:spLocks noGrp="1"/>
          </p:cNvSpPr>
          <p:nvPr>
            <p:ph type="sldNum" sz="quarter" idx="12"/>
          </p:nvPr>
        </p:nvSpPr>
        <p:spPr>
          <a:xfrm>
            <a:off x="7848600" y="6248400"/>
            <a:ext cx="941203" cy="301752"/>
          </a:xfrm>
        </p:spPr>
        <p:txBody>
          <a:bodyPr/>
          <a:lstStyle/>
          <a:p>
            <a:fld id="{F87B1C65-1C58-41E7-9E7B-AF8D752CE3C8}" type="slidenum">
              <a:rPr lang="en-US" smtClean="0"/>
              <a:t>46</a:t>
            </a:fld>
            <a:endParaRPr lang="en-US" dirty="0"/>
          </a:p>
        </p:txBody>
      </p:sp>
    </p:spTree>
    <p:extLst>
      <p:ext uri="{BB962C8B-B14F-4D97-AF65-F5344CB8AC3E}">
        <p14:creationId xmlns:p14="http://schemas.microsoft.com/office/powerpoint/2010/main" val="4015330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77800" y="0"/>
            <a:ext cx="8845550" cy="1155700"/>
          </a:xfrm>
        </p:spPr>
        <p:txBody>
          <a:bodyPr>
            <a:normAutofit/>
          </a:bodyPr>
          <a:lstStyle/>
          <a:p>
            <a:pPr algn="l">
              <a:defRPr/>
            </a:pPr>
            <a:r>
              <a:rPr lang="en-US" sz="3600" dirty="0"/>
              <a:t>Progression of Rx Drug Abuse</a:t>
            </a:r>
          </a:p>
        </p:txBody>
      </p:sp>
      <p:sp>
        <p:nvSpPr>
          <p:cNvPr id="12303" name="Slide Number Placeholder 2"/>
          <p:cNvSpPr>
            <a:spLocks noGrp="1"/>
          </p:cNvSpPr>
          <p:nvPr>
            <p:ph type="sldNum" sz="quarter" idx="12"/>
          </p:nvPr>
        </p:nvSpPr>
        <p:spPr bwMode="auto">
          <a:xfrm>
            <a:off x="7882122" y="6347839"/>
            <a:ext cx="941203" cy="301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Arial" charset="0"/>
              </a:defRPr>
            </a:lvl1pPr>
            <a:lvl2pPr marL="742950" indent="-285750">
              <a:spcBef>
                <a:spcPct val="20000"/>
              </a:spcBef>
              <a:buFont typeface="Courier New" pitchFamily="49" charset="0"/>
              <a:buChar char="o"/>
              <a:defRPr sz="1600">
                <a:solidFill>
                  <a:srgbClr val="7F7F7F"/>
                </a:solidFill>
                <a:latin typeface="Arial" charset="0"/>
              </a:defRPr>
            </a:lvl2pPr>
            <a:lvl3pPr marL="1143000" indent="-228600">
              <a:spcBef>
                <a:spcPct val="20000"/>
              </a:spcBef>
              <a:buFont typeface="Arial" charset="0"/>
              <a:buChar char="•"/>
              <a:defRPr sz="1600">
                <a:solidFill>
                  <a:srgbClr val="7F7F7F"/>
                </a:solidFill>
                <a:latin typeface="Arial" charset="0"/>
              </a:defRPr>
            </a:lvl3pPr>
            <a:lvl4pPr marL="1600200" indent="-228600">
              <a:spcBef>
                <a:spcPct val="20000"/>
              </a:spcBef>
              <a:buFont typeface="Courier New" pitchFamily="49" charset="0"/>
              <a:buChar char="o"/>
              <a:defRPr sz="1600">
                <a:solidFill>
                  <a:srgbClr val="7F7F7F"/>
                </a:solidFill>
                <a:latin typeface="Arial" charset="0"/>
              </a:defRPr>
            </a:lvl4pPr>
            <a:lvl5pPr marL="2057400" indent="-228600">
              <a:spcBef>
                <a:spcPct val="20000"/>
              </a:spcBef>
              <a:buFont typeface="Arial" charset="0"/>
              <a:buChar char="•"/>
              <a:defRPr sz="1600">
                <a:solidFill>
                  <a:srgbClr val="7F7F7F"/>
                </a:solidFill>
                <a:latin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defRPr>
            </a:lvl9pPr>
          </a:lstStyle>
          <a:p>
            <a:pPr>
              <a:spcBef>
                <a:spcPct val="0"/>
              </a:spcBef>
              <a:buFontTx/>
              <a:buNone/>
            </a:pPr>
            <a:fld id="{99D04B81-BBDA-445B-AC27-01A912EE3E04}" type="slidenum">
              <a:rPr lang="en-AU" altLang="en-US" sz="1200" smtClean="0">
                <a:solidFill>
                  <a:srgbClr val="898989"/>
                </a:solidFill>
                <a:latin typeface="Century Gothic" pitchFamily="34" charset="0"/>
                <a:cs typeface="Arial" charset="0"/>
              </a:rPr>
              <a:pPr>
                <a:spcBef>
                  <a:spcPct val="0"/>
                </a:spcBef>
                <a:buFontTx/>
                <a:buNone/>
              </a:pPr>
              <a:t>5</a:t>
            </a:fld>
            <a:endParaRPr lang="en-AU" altLang="en-US" sz="1200" dirty="0" smtClean="0">
              <a:solidFill>
                <a:srgbClr val="898989"/>
              </a:solidFill>
              <a:latin typeface="Century Gothic" pitchFamily="34" charset="0"/>
              <a:cs typeface="Arial" charset="0"/>
            </a:endParaRPr>
          </a:p>
        </p:txBody>
      </p:sp>
      <p:grpSp>
        <p:nvGrpSpPr>
          <p:cNvPr id="12291" name="Group 1"/>
          <p:cNvGrpSpPr>
            <a:grpSpLocks/>
          </p:cNvGrpSpPr>
          <p:nvPr/>
        </p:nvGrpSpPr>
        <p:grpSpPr bwMode="auto">
          <a:xfrm>
            <a:off x="6848475" y="3011489"/>
            <a:ext cx="1468438" cy="2692400"/>
            <a:chOff x="6847712" y="3180118"/>
            <a:chExt cx="1469759" cy="2523452"/>
          </a:xfrm>
        </p:grpSpPr>
        <p:sp>
          <p:nvSpPr>
            <p:cNvPr id="5" name="Oval 4"/>
            <p:cNvSpPr/>
            <p:nvPr/>
          </p:nvSpPr>
          <p:spPr>
            <a:xfrm>
              <a:off x="6893791" y="5114764"/>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en-US" sz="1600" b="1" kern="0" dirty="0">
                  <a:latin typeface="Calibri" panose="020F0502020204030204" pitchFamily="34" charset="0"/>
                </a:rPr>
                <a:t>Death</a:t>
              </a:r>
            </a:p>
          </p:txBody>
        </p:sp>
        <p:sp>
          <p:nvSpPr>
            <p:cNvPr id="44" name="Oval 43"/>
            <p:cNvSpPr/>
            <p:nvPr/>
          </p:nvSpPr>
          <p:spPr>
            <a:xfrm>
              <a:off x="6900147" y="4346619"/>
              <a:ext cx="1407790" cy="588806"/>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en-US" sz="1500" b="1" kern="0" dirty="0">
                <a:solidFill>
                  <a:schemeClr val="bg1"/>
                </a:solidFill>
              </a:endParaRPr>
            </a:p>
          </p:txBody>
        </p:sp>
        <p:sp>
          <p:nvSpPr>
            <p:cNvPr id="62" name="TextBox 18"/>
            <p:cNvSpPr txBox="1">
              <a:spLocks noChangeArrowheads="1"/>
            </p:cNvSpPr>
            <p:nvPr/>
          </p:nvSpPr>
          <p:spPr bwMode="auto">
            <a:xfrm>
              <a:off x="6847712" y="3180118"/>
              <a:ext cx="1469759" cy="39994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2000" b="1" u="sng" kern="0" dirty="0">
                  <a:solidFill>
                    <a:schemeClr val="bg2"/>
                  </a:solidFill>
                </a:rPr>
                <a:t>Outcomes</a:t>
              </a:r>
              <a:endParaRPr lang="en-US" altLang="en-US" sz="2400" b="1" u="sng" kern="0" dirty="0">
                <a:solidFill>
                  <a:schemeClr val="bg2"/>
                </a:solidFill>
              </a:endParaRPr>
            </a:p>
          </p:txBody>
        </p:sp>
        <p:sp>
          <p:nvSpPr>
            <p:cNvPr id="58" name="Oval 57"/>
            <p:cNvSpPr/>
            <p:nvPr/>
          </p:nvSpPr>
          <p:spPr>
            <a:xfrm>
              <a:off x="6900147" y="3621325"/>
              <a:ext cx="1407790" cy="588805"/>
            </a:xfrm>
            <a:prstGeom prst="ellipse">
              <a:avLst/>
            </a:prstGeom>
            <a:solidFill>
              <a:srgbClr val="C00000"/>
            </a:solidFill>
            <a:ln w="25400">
              <a:solidFill>
                <a:schemeClr val="tx1"/>
              </a:solidFill>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en-US" sz="1500" b="1" kern="0" dirty="0">
                <a:solidFill>
                  <a:schemeClr val="bg1"/>
                </a:solidFill>
              </a:endParaRPr>
            </a:p>
          </p:txBody>
        </p:sp>
        <p:sp>
          <p:nvSpPr>
            <p:cNvPr id="11" name="TextBox 10"/>
            <p:cNvSpPr txBox="1"/>
            <p:nvPr/>
          </p:nvSpPr>
          <p:spPr>
            <a:xfrm>
              <a:off x="7001839" y="3732421"/>
              <a:ext cx="1191696" cy="338047"/>
            </a:xfrm>
            <a:prstGeom prst="rect">
              <a:avLst/>
            </a:prstGeom>
            <a:noFill/>
          </p:spPr>
          <p:txBody>
            <a:bodyPr>
              <a:spAutoFit/>
            </a:bodyPr>
            <a:lstStyle/>
            <a:p>
              <a:pPr algn="ctr" eaLnBrk="1" fontAlgn="auto" hangingPunct="1">
                <a:spcBef>
                  <a:spcPts val="0"/>
                </a:spcBef>
                <a:spcAft>
                  <a:spcPts val="0"/>
                </a:spcAft>
                <a:defRPr/>
              </a:pPr>
              <a:r>
                <a:rPr lang="en-US" sz="1600" b="1" kern="0" dirty="0" smtClean="0">
                  <a:latin typeface="Calibri" panose="020F0502020204030204" pitchFamily="34" charset="0"/>
                </a:rPr>
                <a:t>OUD</a:t>
              </a:r>
              <a:endParaRPr lang="en-US" sz="1600" b="1" kern="0" dirty="0">
                <a:latin typeface="Calibri" panose="020F0502020204030204" pitchFamily="34" charset="0"/>
              </a:endParaRPr>
            </a:p>
          </p:txBody>
        </p:sp>
        <p:sp>
          <p:nvSpPr>
            <p:cNvPr id="72" name="TextBox 71"/>
            <p:cNvSpPr txBox="1"/>
            <p:nvPr/>
          </p:nvSpPr>
          <p:spPr>
            <a:xfrm>
              <a:off x="7001839" y="4476759"/>
              <a:ext cx="1191696" cy="338048"/>
            </a:xfrm>
            <a:prstGeom prst="rect">
              <a:avLst/>
            </a:prstGeom>
            <a:noFill/>
          </p:spPr>
          <p:txBody>
            <a:bodyPr>
              <a:spAutoFit/>
            </a:bodyPr>
            <a:lstStyle/>
            <a:p>
              <a:pPr algn="ctr" eaLnBrk="1" fontAlgn="auto" hangingPunct="1">
                <a:spcBef>
                  <a:spcPts val="0"/>
                </a:spcBef>
                <a:spcAft>
                  <a:spcPts val="0"/>
                </a:spcAft>
                <a:defRPr/>
              </a:pPr>
              <a:r>
                <a:rPr lang="en-US" sz="1600" b="1" kern="0" dirty="0">
                  <a:latin typeface="Calibri" panose="020F0502020204030204" pitchFamily="34" charset="0"/>
                </a:rPr>
                <a:t>Overdose</a:t>
              </a:r>
            </a:p>
          </p:txBody>
        </p:sp>
      </p:grpSp>
      <p:grpSp>
        <p:nvGrpSpPr>
          <p:cNvPr id="12292" name="Group 6"/>
          <p:cNvGrpSpPr>
            <a:grpSpLocks/>
          </p:cNvGrpSpPr>
          <p:nvPr/>
        </p:nvGrpSpPr>
        <p:grpSpPr bwMode="auto">
          <a:xfrm>
            <a:off x="6251575" y="3011488"/>
            <a:ext cx="649288" cy="2978150"/>
            <a:chOff x="6252210" y="3200400"/>
            <a:chExt cx="648076" cy="2788920"/>
          </a:xfrm>
        </p:grpSpPr>
        <p:sp>
          <p:nvSpPr>
            <p:cNvPr id="39" name="Freeform 38"/>
            <p:cNvSpPr/>
            <p:nvPr/>
          </p:nvSpPr>
          <p:spPr>
            <a:xfrm>
              <a:off x="6252210" y="3200400"/>
              <a:ext cx="182222" cy="2788920"/>
            </a:xfrm>
            <a:custGeom>
              <a:avLst/>
              <a:gdLst>
                <a:gd name="connsiteX0" fmla="*/ 0 w 182880"/>
                <a:gd name="connsiteY0" fmla="*/ 0 h 2788920"/>
                <a:gd name="connsiteX1" fmla="*/ 182880 w 182880"/>
                <a:gd name="connsiteY1" fmla="*/ 0 h 2788920"/>
                <a:gd name="connsiteX2" fmla="*/ 182880 w 182880"/>
                <a:gd name="connsiteY2" fmla="*/ 2788920 h 2788920"/>
                <a:gd name="connsiteX3" fmla="*/ 0 w 182880"/>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182880" h="2788920">
                  <a:moveTo>
                    <a:pt x="0" y="0"/>
                  </a:moveTo>
                  <a:lnTo>
                    <a:pt x="182880" y="0"/>
                  </a:lnTo>
                  <a:lnTo>
                    <a:pt x="182880" y="2788920"/>
                  </a:lnTo>
                  <a:lnTo>
                    <a:pt x="0" y="2788920"/>
                  </a:lnTo>
                </a:path>
              </a:pathLst>
            </a:custGeom>
            <a:noFill/>
            <a:ln w="31750">
              <a:solidFill>
                <a:schemeClr val="accent6"/>
              </a:solidFill>
              <a:prstDash val="sysDot"/>
            </a:ln>
          </p:spPr>
          <p:txBody>
            <a:bodyPr anchor="ctr"/>
            <a:lstStyle/>
            <a:p>
              <a:pPr algn="ctr" eaLnBrk="1" fontAlgn="auto" hangingPunct="1">
                <a:spcBef>
                  <a:spcPts val="0"/>
                </a:spcBef>
                <a:spcAft>
                  <a:spcPts val="0"/>
                </a:spcAft>
                <a:defRPr/>
              </a:pPr>
              <a:endParaRPr lang="en-US" kern="0" dirty="0">
                <a:solidFill>
                  <a:sysClr val="windowText" lastClr="000000"/>
                </a:solidFill>
              </a:endParaRPr>
            </a:p>
          </p:txBody>
        </p:sp>
        <p:cxnSp>
          <p:nvCxnSpPr>
            <p:cNvPr id="46" name="Straight Connector 45"/>
            <p:cNvCxnSpPr/>
            <p:nvPr/>
          </p:nvCxnSpPr>
          <p:spPr bwMode="auto">
            <a:xfrm>
              <a:off x="6260133" y="4671845"/>
              <a:ext cx="164792" cy="0"/>
            </a:xfrm>
            <a:prstGeom prst="line">
              <a:avLst/>
            </a:prstGeom>
            <a:solidFill>
              <a:srgbClr val="00FF00"/>
            </a:solidFill>
            <a:ln w="28575" cap="flat" cmpd="sng" algn="ctr">
              <a:solidFill>
                <a:schemeClr val="accent6"/>
              </a:solidFill>
              <a:prstDash val="sysDot"/>
              <a:round/>
              <a:headEnd type="none" w="med" len="med"/>
              <a:tailEnd type="none" w="med" len="med"/>
            </a:ln>
            <a:effectLst/>
          </p:spPr>
        </p:cxnSp>
        <p:cxnSp>
          <p:nvCxnSpPr>
            <p:cNvPr id="79" name="Straight Arrow Connector 78"/>
            <p:cNvCxnSpPr>
              <a:endCxn id="58" idx="2"/>
            </p:cNvCxnSpPr>
            <p:nvPr/>
          </p:nvCxnSpPr>
          <p:spPr bwMode="auto">
            <a:xfrm flipV="1">
              <a:off x="6434432" y="3935390"/>
              <a:ext cx="465854" cy="706295"/>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2" name="Straight Arrow Connector 81"/>
            <p:cNvCxnSpPr>
              <a:endCxn id="44" idx="2"/>
            </p:cNvCxnSpPr>
            <p:nvPr/>
          </p:nvCxnSpPr>
          <p:spPr bwMode="auto">
            <a:xfrm>
              <a:off x="6434432" y="4648035"/>
              <a:ext cx="465854" cy="12040"/>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cxnSp>
          <p:nvCxnSpPr>
            <p:cNvPr id="84" name="Straight Arrow Connector 83"/>
            <p:cNvCxnSpPr>
              <a:endCxn id="5" idx="2"/>
            </p:cNvCxnSpPr>
            <p:nvPr/>
          </p:nvCxnSpPr>
          <p:spPr bwMode="auto">
            <a:xfrm>
              <a:off x="6434432" y="4641686"/>
              <a:ext cx="459516" cy="785887"/>
            </a:xfrm>
            <a:prstGeom prst="straightConnector1">
              <a:avLst/>
            </a:prstGeom>
            <a:solidFill>
              <a:srgbClr val="00FF00"/>
            </a:solidFill>
            <a:ln w="31750" cap="flat" cmpd="sng" algn="ctr">
              <a:solidFill>
                <a:schemeClr val="accent6"/>
              </a:solidFill>
              <a:prstDash val="sysDot"/>
              <a:round/>
              <a:headEnd type="none" w="med" len="med"/>
              <a:tailEnd type="triangle"/>
            </a:ln>
            <a:effectLst/>
          </p:spPr>
        </p:cxnSp>
      </p:grpSp>
      <p:grpSp>
        <p:nvGrpSpPr>
          <p:cNvPr id="12293" name="Group 8"/>
          <p:cNvGrpSpPr>
            <a:grpSpLocks/>
          </p:cNvGrpSpPr>
          <p:nvPr/>
        </p:nvGrpSpPr>
        <p:grpSpPr bwMode="auto">
          <a:xfrm>
            <a:off x="5329238" y="3832225"/>
            <a:ext cx="930275" cy="2525713"/>
            <a:chOff x="5328485" y="3831855"/>
            <a:chExt cx="930971" cy="2526586"/>
          </a:xfrm>
        </p:grpSpPr>
        <p:cxnSp>
          <p:nvCxnSpPr>
            <p:cNvPr id="12327" name="Straight Arrow Connector 21"/>
            <p:cNvCxnSpPr>
              <a:cxnSpLocks noChangeShapeType="1"/>
            </p:cNvCxnSpPr>
            <p:nvPr/>
          </p:nvCxnSpPr>
          <p:spPr bwMode="auto">
            <a:xfrm>
              <a:off x="5793971" y="3831855"/>
              <a:ext cx="0" cy="429768"/>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2328" name="Straight Arrow Connector 26"/>
            <p:cNvCxnSpPr>
              <a:cxnSpLocks noChangeShapeType="1"/>
              <a:stCxn id="71" idx="2"/>
              <a:endCxn id="70" idx="0"/>
            </p:cNvCxnSpPr>
            <p:nvPr/>
          </p:nvCxnSpPr>
          <p:spPr bwMode="auto">
            <a:xfrm>
              <a:off x="5793971" y="5029323"/>
              <a:ext cx="0" cy="57931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70" name="Picture 2" descr="injection stock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2" r="578"/>
            <a:stretch/>
          </p:blipFill>
          <p:spPr bwMode="auto">
            <a:xfrm>
              <a:off x="5335756" y="5608633"/>
              <a:ext cx="916429"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 name="Picture 4" descr="Drug Habit stock photo"/>
            <p:cNvPicPr>
              <a:picLocks noChangeAspect="1" noChangeArrowheads="1"/>
            </p:cNvPicPr>
            <p:nvPr/>
          </p:nvPicPr>
          <p:blipFill rotWithShape="1">
            <a:blip r:embed="rId4">
              <a:extLst>
                <a:ext uri="{28A0092B-C50C-407E-A947-70E740481C1C}">
                  <a14:useLocalDpi xmlns:a14="http://schemas.microsoft.com/office/drawing/2010/main" val="0"/>
                </a:ext>
              </a:extLst>
            </a:blip>
            <a:srcRect r="25868"/>
            <a:stretch/>
          </p:blipFill>
          <p:spPr bwMode="auto">
            <a:xfrm>
              <a:off x="5328485" y="4279515"/>
              <a:ext cx="930971" cy="749808"/>
            </a:xfrm>
            <a:prstGeom prst="roundRect">
              <a:avLst>
                <a:gd name="adj" fmla="val 16667"/>
              </a:avLst>
            </a:prstGeom>
            <a:ln w="19050">
              <a:solidFill>
                <a:schemeClr val="bg2"/>
              </a:solidFill>
              <a:prstDash val="sysDash"/>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2294" name="Group 7"/>
          <p:cNvGrpSpPr>
            <a:grpSpLocks/>
          </p:cNvGrpSpPr>
          <p:nvPr/>
        </p:nvGrpSpPr>
        <p:grpSpPr bwMode="auto">
          <a:xfrm>
            <a:off x="2189163" y="1423988"/>
            <a:ext cx="6634162" cy="5505450"/>
            <a:chOff x="2189142" y="1678142"/>
            <a:chExt cx="6633590" cy="5243714"/>
          </a:xfrm>
        </p:grpSpPr>
        <p:sp>
          <p:nvSpPr>
            <p:cNvPr id="56" name="Oval Callout 55"/>
            <p:cNvSpPr/>
            <p:nvPr/>
          </p:nvSpPr>
          <p:spPr>
            <a:xfrm rot="5400000">
              <a:off x="2884080" y="983204"/>
              <a:ext cx="5243714" cy="6633590"/>
            </a:xfrm>
            <a:prstGeom prst="wedgeEllipseCallout">
              <a:avLst>
                <a:gd name="adj1" fmla="val -11297"/>
                <a:gd name="adj2" fmla="val 56054"/>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ysClr val="windowText" lastClr="000000"/>
                </a:solidFill>
                <a:latin typeface="Calibri" panose="020F0502020204030204" pitchFamily="34" charset="0"/>
              </a:endParaRPr>
            </a:p>
          </p:txBody>
        </p:sp>
        <p:sp>
          <p:nvSpPr>
            <p:cNvPr id="59" name="TextBox 58"/>
            <p:cNvSpPr txBox="1"/>
            <p:nvPr/>
          </p:nvSpPr>
          <p:spPr>
            <a:xfrm>
              <a:off x="3865534" y="2000827"/>
              <a:ext cx="3385571" cy="498345"/>
            </a:xfrm>
            <a:prstGeom prst="rect">
              <a:avLst/>
            </a:prstGeom>
            <a:noFill/>
          </p:spPr>
          <p:txBody>
            <a:bodyPr wrap="none">
              <a:spAutoFit/>
            </a:bodyPr>
            <a:lstStyle/>
            <a:p>
              <a:pPr algn="ctr" eaLnBrk="1" fontAlgn="auto" hangingPunct="1">
                <a:spcBef>
                  <a:spcPts val="0"/>
                </a:spcBef>
                <a:spcAft>
                  <a:spcPts val="0"/>
                </a:spcAft>
                <a:defRPr/>
              </a:pPr>
              <a:r>
                <a:rPr lang="en-US" sz="2800" b="1" i="1" kern="0" dirty="0">
                  <a:solidFill>
                    <a:schemeClr val="bg2"/>
                  </a:solidFill>
                  <a:latin typeface="Calibri" panose="020F0502020204030204" pitchFamily="34" charset="0"/>
                </a:rPr>
                <a:t>Emptying the Balloon</a:t>
              </a:r>
            </a:p>
          </p:txBody>
        </p:sp>
        <p:sp>
          <p:nvSpPr>
            <p:cNvPr id="29" name="TextBox 18"/>
            <p:cNvSpPr txBox="1">
              <a:spLocks noChangeArrowheads="1"/>
            </p:cNvSpPr>
            <p:nvPr/>
          </p:nvSpPr>
          <p:spPr bwMode="auto">
            <a:xfrm>
              <a:off x="3862223" y="3627146"/>
              <a:ext cx="1233381"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1600" b="1" kern="0" dirty="0">
                  <a:solidFill>
                    <a:schemeClr val="bg2"/>
                  </a:solidFill>
                  <a:latin typeface="Calibri" panose="020F0502020204030204" pitchFamily="34" charset="0"/>
                </a:rPr>
                <a:t>Chewed</a:t>
              </a:r>
              <a:endParaRPr lang="en-US" altLang="en-US" sz="2000" b="1" kern="0" dirty="0">
                <a:solidFill>
                  <a:schemeClr val="bg2"/>
                </a:solidFill>
                <a:latin typeface="Calibri" panose="020F0502020204030204" pitchFamily="34" charset="0"/>
              </a:endParaRPr>
            </a:p>
          </p:txBody>
        </p:sp>
        <p:sp>
          <p:nvSpPr>
            <p:cNvPr id="61" name="TextBox 18"/>
            <p:cNvSpPr txBox="1">
              <a:spLocks noChangeArrowheads="1"/>
            </p:cNvSpPr>
            <p:nvPr/>
          </p:nvSpPr>
          <p:spPr bwMode="auto">
            <a:xfrm>
              <a:off x="5078143" y="3627146"/>
              <a:ext cx="1431802" cy="322062"/>
            </a:xfrm>
            <a:prstGeom prst="rect">
              <a:avLst/>
            </a:prstGeom>
            <a:noFill/>
            <a:ln>
              <a:noFill/>
            </a:ln>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defRPr/>
              </a:pPr>
              <a:r>
                <a:rPr lang="en-US" altLang="en-US" sz="1600" b="1" kern="0" dirty="0">
                  <a:solidFill>
                    <a:schemeClr val="bg2"/>
                  </a:solidFill>
                  <a:latin typeface="Calibri" panose="020F0502020204030204" pitchFamily="34" charset="0"/>
                </a:rPr>
                <a:t>Crushed</a:t>
              </a:r>
              <a:endParaRPr lang="en-US" altLang="en-US" sz="2000" b="1" kern="0" dirty="0">
                <a:solidFill>
                  <a:schemeClr val="bg2"/>
                </a:solidFill>
                <a:latin typeface="Calibri" panose="020F0502020204030204" pitchFamily="34" charset="0"/>
              </a:endParaRPr>
            </a:p>
          </p:txBody>
        </p:sp>
        <p:sp>
          <p:nvSpPr>
            <p:cNvPr id="47" name="TextBox 46"/>
            <p:cNvSpPr txBox="1"/>
            <p:nvPr/>
          </p:nvSpPr>
          <p:spPr>
            <a:xfrm>
              <a:off x="2854247" y="3627146"/>
              <a:ext cx="673042" cy="322062"/>
            </a:xfrm>
            <a:prstGeom prst="rect">
              <a:avLst/>
            </a:prstGeom>
            <a:noFill/>
          </p:spPr>
          <p:txBody>
            <a:bodyPr wrap="none" anchor="ctr">
              <a:spAutoFit/>
            </a:bodyPr>
            <a:lstStyle/>
            <a:p>
              <a:pPr algn="ctr" eaLnBrk="1" fontAlgn="auto" hangingPunct="1">
                <a:spcBef>
                  <a:spcPts val="0"/>
                </a:spcBef>
                <a:spcAft>
                  <a:spcPts val="0"/>
                </a:spcAft>
                <a:defRPr/>
              </a:pPr>
              <a:r>
                <a:rPr lang="en-US" sz="1600" b="1" kern="0" dirty="0">
                  <a:solidFill>
                    <a:schemeClr val="bg2"/>
                  </a:solidFill>
                  <a:latin typeface="Calibri" panose="020F0502020204030204" pitchFamily="34" charset="0"/>
                </a:rPr>
                <a:t>Intact</a:t>
              </a: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21"/>
            <a:stretch/>
          </p:blipFill>
          <p:spPr bwMode="auto">
            <a:xfrm>
              <a:off x="2686648" y="2843975"/>
              <a:ext cx="955950" cy="731520"/>
            </a:xfrm>
            <a:prstGeom prst="roundRect">
              <a:avLst>
                <a:gd name="adj" fmla="val 8594"/>
              </a:avLst>
            </a:prstGeom>
            <a:solidFill>
              <a:srgbClr val="FFFFFF">
                <a:shade val="85000"/>
              </a:srgbClr>
            </a:solidFill>
            <a:ln w="19050">
              <a:solidFill>
                <a:schemeClr val="bg2"/>
              </a:solidFill>
              <a:miter lim="800000"/>
              <a:headEnd/>
              <a:tailEnd/>
            </a:ln>
            <a:effectLst>
              <a:outerShdw blurRad="50800" dist="38100" dir="2700000" algn="tl" rotWithShape="0">
                <a:prstClr val="black">
                  <a:alpha val="40000"/>
                </a:prstClr>
              </a:outerShdw>
            </a:effectLst>
            <a:extLst/>
          </p:spPr>
        </p:pic>
        <p:pic>
          <p:nvPicPr>
            <p:cNvPr id="1032" name="Picture 8" descr="http://cdn.zmescience.com/wp-content/uploads/2011/12/chewing-g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0596" y="2843975"/>
              <a:ext cx="945067"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cxnSp>
          <p:nvCxnSpPr>
            <p:cNvPr id="12324" name="Straight Arrow Connector 13"/>
            <p:cNvCxnSpPr>
              <a:cxnSpLocks noChangeShapeType="1"/>
              <a:stCxn id="1026" idx="3"/>
              <a:endCxn id="1032" idx="1"/>
            </p:cNvCxnSpPr>
            <p:nvPr/>
          </p:nvCxnSpPr>
          <p:spPr bwMode="auto">
            <a:xfrm>
              <a:off x="3642598" y="3209735"/>
              <a:ext cx="377998"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2325" name="Straight Arrow Connector 19"/>
            <p:cNvCxnSpPr>
              <a:cxnSpLocks noChangeShapeType="1"/>
              <a:stCxn id="1032" idx="3"/>
              <a:endCxn id="1030" idx="1"/>
            </p:cNvCxnSpPr>
            <p:nvPr/>
          </p:nvCxnSpPr>
          <p:spPr bwMode="auto">
            <a:xfrm>
              <a:off x="4965663" y="3209735"/>
              <a:ext cx="391371" cy="0"/>
            </a:xfrm>
            <a:prstGeom prst="straightConnector1">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pic>
          <p:nvPicPr>
            <p:cNvPr id="1030" name="Picture 6" descr="http://media.cirrusmedia.com.au/getmedia/fa44b769-601c-4154-8041-02a91d677590/crushed_pills_WEB_f066cdf2.aspx?siteId=206&amp;maxSideSize=300&amp;width=0&amp;height=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5746"/>
            <a:stretch/>
          </p:blipFill>
          <p:spPr bwMode="auto">
            <a:xfrm>
              <a:off x="5357034" y="2843975"/>
              <a:ext cx="902422" cy="731520"/>
            </a:xfrm>
            <a:prstGeom prst="roundRect">
              <a:avLst>
                <a:gd name="adj" fmla="val 8594"/>
              </a:avLst>
            </a:prstGeom>
            <a:solidFill>
              <a:srgbClr val="FFFFFF">
                <a:shade val="85000"/>
              </a:srgbClr>
            </a:solidFill>
            <a:ln w="19050">
              <a:solidFill>
                <a:schemeClr val="bg2"/>
              </a:solidFill>
            </a:ln>
            <a:effectLst>
              <a:outerShdw blurRad="50800" dist="38100" dir="2700000" algn="tl" rotWithShape="0">
                <a:prstClr val="black">
                  <a:alpha val="40000"/>
                </a:prstClr>
              </a:outerShdw>
            </a:effectLst>
            <a:extLst/>
          </p:spPr>
        </p:pic>
      </p:grpSp>
      <p:cxnSp>
        <p:nvCxnSpPr>
          <p:cNvPr id="48" name="Straight Connector 47"/>
          <p:cNvCxnSpPr>
            <a:stCxn id="50" idx="0"/>
            <a:endCxn id="53" idx="2"/>
          </p:cNvCxnSpPr>
          <p:nvPr/>
        </p:nvCxnSpPr>
        <p:spPr>
          <a:xfrm flipV="1">
            <a:off x="1027113" y="3998913"/>
            <a:ext cx="0" cy="2682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6225" y="4267200"/>
            <a:ext cx="1500188" cy="615950"/>
          </a:xfrm>
          <a:prstGeom prst="rect">
            <a:avLst/>
          </a:prstGeom>
          <a:solidFill>
            <a:schemeClr val="tx1">
              <a:lumMod val="95000"/>
            </a:schemeClr>
          </a:solidFill>
          <a:ln w="28575">
            <a:solidFill>
              <a:schemeClr val="accent1"/>
            </a:solidFill>
          </a:ln>
        </p:spPr>
        <p:txBody>
          <a:bodyPr>
            <a:spAutoFit/>
          </a:bodyPr>
          <a:lstStyle/>
          <a:p>
            <a:pPr algn="ctr" eaLnBrk="1" fontAlgn="auto" hangingPunct="1">
              <a:spcBef>
                <a:spcPts val="0"/>
              </a:spcBef>
              <a:spcAft>
                <a:spcPts val="0"/>
              </a:spcAft>
              <a:defRPr/>
            </a:pPr>
            <a:r>
              <a:rPr lang="en-US" sz="1700" b="1" kern="0" dirty="0">
                <a:solidFill>
                  <a:sysClr val="windowText" lastClr="000000"/>
                </a:solidFill>
                <a:latin typeface="Calibri" panose="020F0502020204030204" pitchFamily="34" charset="0"/>
              </a:rPr>
              <a:t>Recreational Abuser</a:t>
            </a:r>
          </a:p>
        </p:txBody>
      </p:sp>
      <p:sp>
        <p:nvSpPr>
          <p:cNvPr id="51" name="TextBox 50"/>
          <p:cNvSpPr txBox="1"/>
          <p:nvPr/>
        </p:nvSpPr>
        <p:spPr>
          <a:xfrm>
            <a:off x="276225" y="2152650"/>
            <a:ext cx="1500188" cy="354013"/>
          </a:xfrm>
          <a:prstGeom prst="rect">
            <a:avLst/>
          </a:prstGeom>
          <a:solidFill>
            <a:schemeClr val="tx1">
              <a:lumMod val="95000"/>
            </a:schemeClr>
          </a:solidFill>
          <a:ln w="28575">
            <a:solidFill>
              <a:schemeClr val="accent1"/>
            </a:solidFill>
          </a:ln>
        </p:spPr>
        <p:txBody>
          <a:bodyPr>
            <a:spAutoFit/>
          </a:bodyPr>
          <a:lstStyle/>
          <a:p>
            <a:pPr algn="ctr" eaLnBrk="1" fontAlgn="auto" hangingPunct="1">
              <a:spcBef>
                <a:spcPts val="0"/>
              </a:spcBef>
              <a:spcAft>
                <a:spcPts val="0"/>
              </a:spcAft>
              <a:defRPr/>
            </a:pPr>
            <a:r>
              <a:rPr lang="en-US" sz="1700" b="1" kern="0" dirty="0">
                <a:solidFill>
                  <a:sysClr val="windowText" lastClr="000000"/>
                </a:solidFill>
                <a:latin typeface="Calibri" panose="020F0502020204030204" pitchFamily="34" charset="0"/>
              </a:rPr>
              <a:t>Person in Pain</a:t>
            </a:r>
          </a:p>
        </p:txBody>
      </p:sp>
      <p:cxnSp>
        <p:nvCxnSpPr>
          <p:cNvPr id="52" name="Straight Connector 51"/>
          <p:cNvCxnSpPr>
            <a:stCxn id="51" idx="2"/>
            <a:endCxn id="53" idx="2"/>
          </p:cNvCxnSpPr>
          <p:nvPr/>
        </p:nvCxnSpPr>
        <p:spPr>
          <a:xfrm>
            <a:off x="1027113" y="2506663"/>
            <a:ext cx="0" cy="1492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Pentagon 52"/>
          <p:cNvSpPr/>
          <p:nvPr/>
        </p:nvSpPr>
        <p:spPr>
          <a:xfrm>
            <a:off x="261938" y="3255963"/>
            <a:ext cx="1903412" cy="742950"/>
          </a:xfrm>
          <a:prstGeom prst="homePlate">
            <a:avLst/>
          </a:prstGeom>
          <a:solidFill>
            <a:schemeClr val="tx1">
              <a:lumMod val="95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solidFill>
                  <a:srgbClr val="FF0000"/>
                </a:solidFill>
                <a:latin typeface="Calibri" panose="020F0502020204030204" pitchFamily="34" charset="0"/>
              </a:rPr>
              <a:t>Susceptible </a:t>
            </a:r>
          </a:p>
          <a:p>
            <a:pPr algn="ctr" eaLnBrk="1" fontAlgn="auto" hangingPunct="1">
              <a:spcBef>
                <a:spcPts val="0"/>
              </a:spcBef>
              <a:spcAft>
                <a:spcPts val="0"/>
              </a:spcAft>
              <a:defRPr/>
            </a:pPr>
            <a:r>
              <a:rPr lang="en-US" b="1" kern="0" dirty="0">
                <a:solidFill>
                  <a:srgbClr val="FF0000"/>
                </a:solidFill>
                <a:latin typeface="Calibri" panose="020F0502020204030204" pitchFamily="34" charset="0"/>
              </a:rPr>
              <a:t>Person</a:t>
            </a:r>
          </a:p>
        </p:txBody>
      </p:sp>
      <p:sp>
        <p:nvSpPr>
          <p:cNvPr id="41" name="TextBox 40"/>
          <p:cNvSpPr txBox="1"/>
          <p:nvPr/>
        </p:nvSpPr>
        <p:spPr>
          <a:xfrm>
            <a:off x="295275" y="5124450"/>
            <a:ext cx="1500188" cy="615950"/>
          </a:xfrm>
          <a:prstGeom prst="rect">
            <a:avLst/>
          </a:prstGeom>
          <a:solidFill>
            <a:schemeClr val="tx1">
              <a:lumMod val="95000"/>
            </a:schemeClr>
          </a:solidFill>
          <a:ln w="28575">
            <a:solidFill>
              <a:schemeClr val="accent1"/>
            </a:solidFill>
          </a:ln>
        </p:spPr>
        <p:txBody>
          <a:bodyPr>
            <a:spAutoFit/>
          </a:bodyPr>
          <a:lstStyle/>
          <a:p>
            <a:pPr algn="ctr" eaLnBrk="1" fontAlgn="auto" hangingPunct="1">
              <a:spcBef>
                <a:spcPts val="0"/>
              </a:spcBef>
              <a:spcAft>
                <a:spcPts val="0"/>
              </a:spcAft>
              <a:defRPr/>
            </a:pPr>
            <a:r>
              <a:rPr lang="en-US" sz="1700" kern="0" dirty="0">
                <a:solidFill>
                  <a:sysClr val="windowText" lastClr="000000"/>
                </a:solidFill>
                <a:latin typeface="Calibri" panose="020F0502020204030204" pitchFamily="34" charset="0"/>
              </a:rPr>
              <a:t>Abuse of Other Drugs</a:t>
            </a:r>
          </a:p>
        </p:txBody>
      </p:sp>
      <p:cxnSp>
        <p:nvCxnSpPr>
          <p:cNvPr id="42" name="Straight Connector 41"/>
          <p:cNvCxnSpPr/>
          <p:nvPr/>
        </p:nvCxnSpPr>
        <p:spPr>
          <a:xfrm flipV="1">
            <a:off x="1036638" y="4876800"/>
            <a:ext cx="1587" cy="2682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302" name="Group 17"/>
          <p:cNvGrpSpPr>
            <a:grpSpLocks/>
          </p:cNvGrpSpPr>
          <p:nvPr/>
        </p:nvGrpSpPr>
        <p:grpSpPr bwMode="auto">
          <a:xfrm>
            <a:off x="3190875" y="3808413"/>
            <a:ext cx="2144713" cy="2174875"/>
            <a:chOff x="3190796" y="3808391"/>
            <a:chExt cx="2144961" cy="2175146"/>
          </a:xfrm>
        </p:grpSpPr>
        <p:grpSp>
          <p:nvGrpSpPr>
            <p:cNvPr id="12313" name="Group 9"/>
            <p:cNvGrpSpPr>
              <a:grpSpLocks/>
            </p:cNvGrpSpPr>
            <p:nvPr/>
          </p:nvGrpSpPr>
          <p:grpSpPr bwMode="auto">
            <a:xfrm>
              <a:off x="3190797" y="3808391"/>
              <a:ext cx="2144960" cy="2175145"/>
              <a:chOff x="3190797" y="3808391"/>
              <a:chExt cx="2144960" cy="2175145"/>
            </a:xfrm>
          </p:grpSpPr>
          <p:cxnSp>
            <p:nvCxnSpPr>
              <p:cNvPr id="12315" name="Elbow Connector 30"/>
              <p:cNvCxnSpPr>
                <a:cxnSpLocks noChangeShapeType="1"/>
                <a:stCxn id="47" idx="2"/>
              </p:cNvCxnSpPr>
              <p:nvPr/>
            </p:nvCxnSpPr>
            <p:spPr bwMode="auto">
              <a:xfrm rot="16200000" flipH="1">
                <a:off x="3849203" y="3149986"/>
                <a:ext cx="820876" cy="2137688"/>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12316" name="Elbow Connector 35"/>
              <p:cNvCxnSpPr>
                <a:cxnSpLocks noChangeShapeType="1"/>
                <a:stCxn id="29" idx="2"/>
                <a:endCxn id="70" idx="1"/>
              </p:cNvCxnSpPr>
              <p:nvPr/>
            </p:nvCxnSpPr>
            <p:spPr bwMode="auto">
              <a:xfrm rot="16200000" flipH="1">
                <a:off x="3819797" y="4467577"/>
                <a:ext cx="2175145" cy="856774"/>
              </a:xfrm>
              <a:prstGeom prst="bentConnector2">
                <a:avLst/>
              </a:prstGeom>
              <a:noFill/>
              <a:ln w="28575" algn="ctr">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cxnSp>
        </p:grpSp>
        <p:cxnSp>
          <p:nvCxnSpPr>
            <p:cNvPr id="16" name="Elbow Connector 15"/>
            <p:cNvCxnSpPr/>
            <p:nvPr/>
          </p:nvCxnSpPr>
          <p:spPr>
            <a:xfrm>
              <a:off x="3190796" y="4716554"/>
              <a:ext cx="1287612" cy="1266983"/>
            </a:xfrm>
            <a:prstGeom prst="bentConnector3">
              <a:avLst>
                <a:gd name="adj1" fmla="val -254"/>
              </a:avLst>
            </a:prstGeom>
            <a:ln w="28575"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5" name="Rectangle 44"/>
          <p:cNvSpPr/>
          <p:nvPr/>
        </p:nvSpPr>
        <p:spPr>
          <a:xfrm>
            <a:off x="406400" y="2843213"/>
            <a:ext cx="1243013" cy="336550"/>
          </a:xfrm>
          <a:prstGeom prst="rect">
            <a:avLst/>
          </a:prstGeom>
          <a:solidFill>
            <a:srgbClr val="FFFF00"/>
          </a:solidFill>
          <a:ln w="12700">
            <a:solidFill>
              <a:schemeClr val="tx1"/>
            </a:solidFill>
          </a:ln>
        </p:spPr>
        <p:txBody>
          <a:bodyPr anchor="ctr"/>
          <a:lstStyle/>
          <a:p>
            <a:pPr algn="ctr" eaLnBrk="1" fontAlgn="auto" hangingPunct="1">
              <a:spcBef>
                <a:spcPts val="0"/>
              </a:spcBef>
              <a:spcAft>
                <a:spcPts val="0"/>
              </a:spcAft>
              <a:defRPr/>
            </a:pPr>
            <a:r>
              <a:rPr lang="en-US" sz="1600" b="1" kern="0" dirty="0">
                <a:solidFill>
                  <a:schemeClr val="bg1"/>
                </a:solidFill>
                <a:latin typeface="Calibri" panose="020F0502020204030204" pitchFamily="34" charset="0"/>
              </a:rPr>
              <a:t>Guidelines</a:t>
            </a:r>
            <a:endParaRPr lang="en-US" sz="1400" b="1" kern="0" dirty="0">
              <a:solidFill>
                <a:schemeClr val="bg1"/>
              </a:solidFill>
              <a:latin typeface="Calibri" panose="020F0502020204030204" pitchFamily="34" charset="0"/>
            </a:endParaRPr>
          </a:p>
        </p:txBody>
      </p:sp>
      <p:sp>
        <p:nvSpPr>
          <p:cNvPr id="49" name="Rectangle 48"/>
          <p:cNvSpPr/>
          <p:nvPr/>
        </p:nvSpPr>
        <p:spPr>
          <a:xfrm>
            <a:off x="1916250" y="3044457"/>
            <a:ext cx="292423" cy="1154770"/>
          </a:xfrm>
          <a:prstGeom prst="rect">
            <a:avLst/>
          </a:prstGeom>
          <a:solidFill>
            <a:srgbClr val="FFFF00"/>
          </a:solidFill>
          <a:ln w="12700">
            <a:solidFill>
              <a:schemeClr val="tx1"/>
            </a:solidFill>
          </a:ln>
        </p:spPr>
        <p:txBody>
          <a:bodyPr vert="wordArtVert" anchor="ctr"/>
          <a:lstStyle/>
          <a:p>
            <a:pPr algn="ctr" eaLnBrk="1" fontAlgn="auto" hangingPunct="1">
              <a:spcBef>
                <a:spcPts val="0"/>
              </a:spcBef>
              <a:spcAft>
                <a:spcPts val="0"/>
              </a:spcAft>
              <a:defRPr/>
            </a:pPr>
            <a:r>
              <a:rPr lang="en-US" sz="1400" b="1" kern="0" dirty="0">
                <a:solidFill>
                  <a:schemeClr val="bg1"/>
                </a:solidFill>
                <a:latin typeface="Calibri" panose="020F0502020204030204" pitchFamily="34" charset="0"/>
              </a:rPr>
              <a:t>PDMP</a:t>
            </a:r>
          </a:p>
        </p:txBody>
      </p:sp>
      <p:sp>
        <p:nvSpPr>
          <p:cNvPr id="54" name="Rectangle 53"/>
          <p:cNvSpPr/>
          <p:nvPr/>
        </p:nvSpPr>
        <p:spPr>
          <a:xfrm>
            <a:off x="3719881" y="2557498"/>
            <a:ext cx="229303" cy="954588"/>
          </a:xfrm>
          <a:prstGeom prst="rect">
            <a:avLst/>
          </a:prstGeom>
          <a:solidFill>
            <a:srgbClr val="FFFF00"/>
          </a:solidFill>
          <a:ln w="12700">
            <a:solidFill>
              <a:schemeClr val="tx1"/>
            </a:solidFill>
          </a:ln>
        </p:spPr>
        <p:txBody>
          <a:bodyPr vert="wordArtVert" anchor="ctr"/>
          <a:lstStyle/>
          <a:p>
            <a:pPr algn="ctr" eaLnBrk="1" fontAlgn="auto" hangingPunct="1">
              <a:spcBef>
                <a:spcPts val="0"/>
              </a:spcBef>
              <a:spcAft>
                <a:spcPts val="0"/>
              </a:spcAft>
              <a:defRPr/>
            </a:pPr>
            <a:r>
              <a:rPr lang="en-US" sz="1400" b="1" kern="0" dirty="0">
                <a:solidFill>
                  <a:schemeClr val="bg1"/>
                </a:solidFill>
                <a:latin typeface="Calibri" panose="020F0502020204030204" pitchFamily="34" charset="0"/>
              </a:rPr>
              <a:t>ADF</a:t>
            </a:r>
          </a:p>
        </p:txBody>
      </p:sp>
      <p:grpSp>
        <p:nvGrpSpPr>
          <p:cNvPr id="55" name="Group 54"/>
          <p:cNvGrpSpPr>
            <a:grpSpLocks/>
          </p:cNvGrpSpPr>
          <p:nvPr/>
        </p:nvGrpSpPr>
        <p:grpSpPr bwMode="auto">
          <a:xfrm>
            <a:off x="5053013" y="2557463"/>
            <a:ext cx="230187" cy="3900487"/>
            <a:chOff x="5053249" y="2790588"/>
            <a:chExt cx="229303" cy="3900411"/>
          </a:xfrm>
        </p:grpSpPr>
        <p:sp>
          <p:nvSpPr>
            <p:cNvPr id="57" name="Rectangle 56"/>
            <p:cNvSpPr/>
            <p:nvPr/>
          </p:nvSpPr>
          <p:spPr>
            <a:xfrm>
              <a:off x="5053249" y="2790588"/>
              <a:ext cx="229303" cy="954588"/>
            </a:xfrm>
            <a:prstGeom prst="rect">
              <a:avLst/>
            </a:prstGeom>
            <a:solidFill>
              <a:srgbClr val="FFFF00"/>
            </a:solidFill>
            <a:ln w="12700">
              <a:solidFill>
                <a:schemeClr val="tx1"/>
              </a:solidFill>
            </a:ln>
          </p:spPr>
          <p:txBody>
            <a:bodyPr vert="wordArtVert" anchor="ctr"/>
            <a:lstStyle/>
            <a:p>
              <a:pPr algn="ctr" eaLnBrk="1" fontAlgn="auto" hangingPunct="1">
                <a:spcBef>
                  <a:spcPts val="0"/>
                </a:spcBef>
                <a:spcAft>
                  <a:spcPts val="0"/>
                </a:spcAft>
                <a:defRPr/>
              </a:pPr>
              <a:r>
                <a:rPr lang="en-US" sz="1400" b="1" kern="0" dirty="0">
                  <a:solidFill>
                    <a:schemeClr val="bg1"/>
                  </a:solidFill>
                  <a:latin typeface="Calibri" panose="020F0502020204030204" pitchFamily="34" charset="0"/>
                </a:rPr>
                <a:t>ADF</a:t>
              </a:r>
            </a:p>
          </p:txBody>
        </p:sp>
        <p:sp>
          <p:nvSpPr>
            <p:cNvPr id="60" name="Rectangle 59"/>
            <p:cNvSpPr/>
            <p:nvPr/>
          </p:nvSpPr>
          <p:spPr>
            <a:xfrm>
              <a:off x="5053249" y="4400821"/>
              <a:ext cx="229303" cy="954588"/>
            </a:xfrm>
            <a:prstGeom prst="rect">
              <a:avLst/>
            </a:prstGeom>
            <a:solidFill>
              <a:srgbClr val="FFFF00"/>
            </a:solidFill>
            <a:ln w="12700">
              <a:solidFill>
                <a:schemeClr val="tx1"/>
              </a:solidFill>
            </a:ln>
          </p:spPr>
          <p:txBody>
            <a:bodyPr vert="wordArtVert" anchor="ctr"/>
            <a:lstStyle/>
            <a:p>
              <a:pPr algn="ctr" eaLnBrk="1" fontAlgn="auto" hangingPunct="1">
                <a:spcBef>
                  <a:spcPts val="0"/>
                </a:spcBef>
                <a:spcAft>
                  <a:spcPts val="0"/>
                </a:spcAft>
                <a:defRPr/>
              </a:pPr>
              <a:r>
                <a:rPr lang="en-US" sz="1400" b="1" kern="0" dirty="0">
                  <a:solidFill>
                    <a:schemeClr val="bg1"/>
                  </a:solidFill>
                  <a:latin typeface="Calibri" panose="020F0502020204030204" pitchFamily="34" charset="0"/>
                </a:rPr>
                <a:t>ADF</a:t>
              </a:r>
            </a:p>
          </p:txBody>
        </p:sp>
        <p:sp>
          <p:nvSpPr>
            <p:cNvPr id="63" name="Rectangle 62"/>
            <p:cNvSpPr/>
            <p:nvPr/>
          </p:nvSpPr>
          <p:spPr>
            <a:xfrm>
              <a:off x="5053249" y="5736411"/>
              <a:ext cx="229303" cy="954588"/>
            </a:xfrm>
            <a:prstGeom prst="rect">
              <a:avLst/>
            </a:prstGeom>
            <a:solidFill>
              <a:srgbClr val="FFFF00"/>
            </a:solidFill>
            <a:ln w="12700">
              <a:solidFill>
                <a:schemeClr val="tx1"/>
              </a:solidFill>
            </a:ln>
          </p:spPr>
          <p:txBody>
            <a:bodyPr vert="wordArtVert" anchor="ctr"/>
            <a:lstStyle/>
            <a:p>
              <a:pPr algn="ctr" eaLnBrk="1" fontAlgn="auto" hangingPunct="1">
                <a:spcBef>
                  <a:spcPts val="0"/>
                </a:spcBef>
                <a:spcAft>
                  <a:spcPts val="0"/>
                </a:spcAft>
                <a:defRPr/>
              </a:pPr>
              <a:r>
                <a:rPr lang="en-US" sz="1400" b="1" kern="0" dirty="0">
                  <a:solidFill>
                    <a:schemeClr val="bg1"/>
                  </a:solidFill>
                  <a:latin typeface="Calibri" panose="020F0502020204030204" pitchFamily="34" charset="0"/>
                </a:rPr>
                <a:t>ADF</a:t>
              </a:r>
            </a:p>
          </p:txBody>
        </p:sp>
      </p:grpSp>
      <p:sp>
        <p:nvSpPr>
          <p:cNvPr id="64" name="Rectangle 63"/>
          <p:cNvSpPr/>
          <p:nvPr/>
        </p:nvSpPr>
        <p:spPr>
          <a:xfrm>
            <a:off x="6581187" y="4387468"/>
            <a:ext cx="292423" cy="352212"/>
          </a:xfrm>
          <a:prstGeom prst="rect">
            <a:avLst/>
          </a:prstGeom>
          <a:solidFill>
            <a:srgbClr val="FFFF00"/>
          </a:solidFill>
          <a:ln w="12700">
            <a:solidFill>
              <a:schemeClr val="tx1"/>
            </a:solidFill>
          </a:ln>
        </p:spPr>
        <p:txBody>
          <a:bodyPr vert="wordArtVert" anchor="ctr"/>
          <a:lstStyle/>
          <a:p>
            <a:pPr eaLnBrk="1" fontAlgn="auto" hangingPunct="1">
              <a:spcBef>
                <a:spcPts val="0"/>
              </a:spcBef>
              <a:spcAft>
                <a:spcPts val="0"/>
              </a:spcAft>
              <a:defRPr/>
            </a:pPr>
            <a:r>
              <a:rPr lang="en-US" sz="1600" b="1" kern="0" dirty="0">
                <a:solidFill>
                  <a:schemeClr val="bg1"/>
                </a:solidFill>
                <a:latin typeface="Calibri" panose="020F0502020204030204" pitchFamily="34" charset="0"/>
              </a:rPr>
              <a:t>N</a:t>
            </a:r>
          </a:p>
        </p:txBody>
      </p:sp>
      <p:sp>
        <p:nvSpPr>
          <p:cNvPr id="65" name="Right Arrow 64"/>
          <p:cNvSpPr/>
          <p:nvPr/>
        </p:nvSpPr>
        <p:spPr>
          <a:xfrm>
            <a:off x="8048625" y="3548349"/>
            <a:ext cx="1111250" cy="442913"/>
          </a:xfrm>
          <a:prstGeom prst="rightArrow">
            <a:avLst/>
          </a:prstGeom>
          <a:solidFill>
            <a:srgbClr val="00C459"/>
          </a:solidFill>
          <a:ln>
            <a:solidFill>
              <a:srgbClr val="00FE7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400" b="1" kern="0" dirty="0">
                <a:solidFill>
                  <a:sysClr val="windowText" lastClr="000000"/>
                </a:solidFill>
                <a:latin typeface="Calibri" panose="020F0502020204030204" pitchFamily="34" charset="0"/>
              </a:rPr>
              <a:t>Treatment</a:t>
            </a:r>
          </a:p>
        </p:txBody>
      </p:sp>
    </p:spTree>
    <p:extLst>
      <p:ext uri="{BB962C8B-B14F-4D97-AF65-F5344CB8AC3E}">
        <p14:creationId xmlns:p14="http://schemas.microsoft.com/office/powerpoint/2010/main" val="333274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Oval 55"/>
          <p:cNvSpPr/>
          <p:nvPr/>
        </p:nvSpPr>
        <p:spPr>
          <a:xfrm>
            <a:off x="2019300" y="990598"/>
            <a:ext cx="5105400" cy="5181602"/>
          </a:xfrm>
          <a:prstGeom prst="ellipse">
            <a:avLst/>
          </a:prstGeom>
          <a:blipFill dpi="0" rotWithShape="1">
            <a:blip r:embed="rId3" cstate="print">
              <a:extLst/>
            </a:blip>
            <a:srcRect/>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rgbClr val="FFFFFF"/>
                </a:solidFill>
              </a:ln>
              <a:solidFill>
                <a:schemeClr val="tx1"/>
              </a:solidFill>
            </a:endParaRPr>
          </a:p>
        </p:txBody>
      </p:sp>
      <p:pic>
        <p:nvPicPr>
          <p:cNvPr id="99" name="Picture 41" descr="http://www.topsecretwriters.com/wp-content/uploads/2011/06/teenpill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9904" r="17944" b="-8968"/>
          <a:stretch>
            <a:fillRect/>
          </a:stretch>
        </p:blipFill>
        <p:spPr bwMode="auto">
          <a:xfrm>
            <a:off x="3309651" y="2111566"/>
            <a:ext cx="242871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itle 1"/>
          <p:cNvSpPr txBox="1">
            <a:spLocks/>
          </p:cNvSpPr>
          <p:nvPr/>
        </p:nvSpPr>
        <p:spPr bwMode="auto">
          <a:xfrm>
            <a:off x="268287" y="152400"/>
            <a:ext cx="8655051" cy="890798"/>
          </a:xfrm>
          <a:prstGeom prst="rect">
            <a:avLst/>
          </a:prstGeom>
          <a:solidFill>
            <a:schemeClr val="bg1">
              <a:lumMod val="85000"/>
              <a:lumOff val="15000"/>
            </a:schemeClr>
          </a:solidFill>
          <a:ln w="28575">
            <a:noFill/>
          </a:ln>
          <a:effectLst>
            <a:innerShdw blurRad="114300">
              <a:srgbClr val="669900"/>
            </a:innerShdw>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200" dirty="0" smtClean="0">
                <a:solidFill>
                  <a:schemeClr val="tx1"/>
                </a:solidFill>
                <a:cs typeface="Arial" pitchFamily="34" charset="0"/>
              </a:rPr>
              <a:t>Challenges of Postmarketing Surveillance</a:t>
            </a:r>
          </a:p>
        </p:txBody>
      </p:sp>
      <p:sp>
        <p:nvSpPr>
          <p:cNvPr id="106" name="Slide Number Placeholder 2"/>
          <p:cNvSpPr>
            <a:spLocks noGrp="1"/>
          </p:cNvSpPr>
          <p:nvPr>
            <p:ph type="sldNum" sz="quarter" idx="12"/>
          </p:nvPr>
        </p:nvSpPr>
        <p:spPr/>
        <p:txBody>
          <a:bodyPr/>
          <a:lstStyle/>
          <a:p>
            <a:pPr>
              <a:defRPr/>
            </a:pPr>
            <a:fld id="{121444C5-7B35-4E65-AFD0-54F16CF1FEEC}" type="slidenum">
              <a:rPr lang="en-US"/>
              <a:pPr>
                <a:defRPr/>
              </a:pPr>
              <a:t>6</a:t>
            </a:fld>
            <a:endParaRPr lang="en-US" dirty="0"/>
          </a:p>
        </p:txBody>
      </p:sp>
      <p:sp>
        <p:nvSpPr>
          <p:cNvPr id="3" name="Rectangle 2"/>
          <p:cNvSpPr/>
          <p:nvPr/>
        </p:nvSpPr>
        <p:spPr>
          <a:xfrm>
            <a:off x="381000" y="6182380"/>
            <a:ext cx="6743700" cy="523220"/>
          </a:xfrm>
          <a:prstGeom prst="rect">
            <a:avLst/>
          </a:prstGeom>
        </p:spPr>
        <p:txBody>
          <a:bodyPr wrap="square">
            <a:spAutoFit/>
          </a:bodyPr>
          <a:lstStyle/>
          <a:p>
            <a:r>
              <a:rPr lang="en-US" sz="1400" dirty="0"/>
              <a:t>Dart RC. Monitoring risk: post marketing surveillance and signal </a:t>
            </a:r>
            <a:r>
              <a:rPr lang="en-US" sz="1400" dirty="0" smtClean="0"/>
              <a:t>detection. Drug Alcohol Depend</a:t>
            </a:r>
            <a:r>
              <a:rPr lang="en-US" sz="1400" dirty="0" smtClean="0">
                <a:effectLst>
                  <a:outerShdw blurRad="50800" dist="38100" algn="tr" rotWithShape="0">
                    <a:prstClr val="black">
                      <a:alpha val="40000"/>
                    </a:prstClr>
                  </a:outerShdw>
                </a:effectLst>
              </a:rPr>
              <a:t> </a:t>
            </a:r>
            <a:r>
              <a:rPr lang="en-US" sz="1400" dirty="0">
                <a:effectLst>
                  <a:outerShdw blurRad="50800" dist="38100" algn="tr" rotWithShape="0">
                    <a:prstClr val="black">
                      <a:alpha val="40000"/>
                    </a:prstClr>
                  </a:outerShdw>
                </a:effectLst>
              </a:rPr>
              <a:t>2009;105 Suppl 1:S26-32. doi: 10.1016/j.drugalcdep.2009.08.011</a:t>
            </a:r>
          </a:p>
        </p:txBody>
      </p:sp>
      <p:sp>
        <p:nvSpPr>
          <p:cNvPr id="2" name="Cloud 1"/>
          <p:cNvSpPr/>
          <p:nvPr/>
        </p:nvSpPr>
        <p:spPr>
          <a:xfrm>
            <a:off x="6629400" y="1654366"/>
            <a:ext cx="1828800" cy="9144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Evasion</a:t>
            </a:r>
            <a:endParaRPr lang="en-US" b="1" dirty="0">
              <a:solidFill>
                <a:schemeClr val="bg1"/>
              </a:solidFill>
            </a:endParaRPr>
          </a:p>
        </p:txBody>
      </p:sp>
      <p:sp>
        <p:nvSpPr>
          <p:cNvPr id="9" name="Cloud 8"/>
          <p:cNvSpPr/>
          <p:nvPr/>
        </p:nvSpPr>
        <p:spPr>
          <a:xfrm>
            <a:off x="6629400" y="3581399"/>
            <a:ext cx="1981200" cy="9144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Other Substance</a:t>
            </a:r>
            <a:endParaRPr lang="en-US" dirty="0">
              <a:solidFill>
                <a:schemeClr val="bg1"/>
              </a:solidFill>
            </a:endParaRPr>
          </a:p>
        </p:txBody>
      </p:sp>
      <p:sp>
        <p:nvSpPr>
          <p:cNvPr id="10" name="Cloud 9"/>
          <p:cNvSpPr/>
          <p:nvPr/>
        </p:nvSpPr>
        <p:spPr>
          <a:xfrm>
            <a:off x="533400" y="1524000"/>
            <a:ext cx="1752600" cy="9144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Which Product?</a:t>
            </a:r>
            <a:endParaRPr lang="en-US" dirty="0">
              <a:solidFill>
                <a:schemeClr val="bg1"/>
              </a:solidFill>
            </a:endParaRPr>
          </a:p>
        </p:txBody>
      </p:sp>
      <p:sp>
        <p:nvSpPr>
          <p:cNvPr id="11" name="Cloud 10"/>
          <p:cNvSpPr/>
          <p:nvPr/>
        </p:nvSpPr>
        <p:spPr>
          <a:xfrm>
            <a:off x="914400" y="4049616"/>
            <a:ext cx="1905000" cy="9144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Switching</a:t>
            </a:r>
            <a:endParaRPr lang="en-US" dirty="0">
              <a:solidFill>
                <a:schemeClr val="bg1"/>
              </a:solidFill>
            </a:endParaRPr>
          </a:p>
        </p:txBody>
      </p:sp>
    </p:spTree>
    <p:extLst>
      <p:ext uri="{BB962C8B-B14F-4D97-AF65-F5344CB8AC3E}">
        <p14:creationId xmlns:p14="http://schemas.microsoft.com/office/powerpoint/2010/main" val="33790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56" name="Oval 55"/>
          <p:cNvSpPr/>
          <p:nvPr/>
        </p:nvSpPr>
        <p:spPr>
          <a:xfrm>
            <a:off x="1752600" y="990598"/>
            <a:ext cx="5665787" cy="5867402"/>
          </a:xfrm>
          <a:prstGeom prst="ellipse">
            <a:avLst/>
          </a:prstGeom>
          <a:blipFill dpi="0" rotWithShape="1">
            <a:blip r:embed="rId3" cstate="print">
              <a:extLst/>
            </a:blip>
            <a:srcRect/>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rgbClr val="FFFFFF"/>
                </a:solidFill>
              </a:ln>
              <a:solidFill>
                <a:schemeClr val="tx1"/>
              </a:solidFill>
            </a:endParaRPr>
          </a:p>
        </p:txBody>
      </p:sp>
      <p:grpSp>
        <p:nvGrpSpPr>
          <p:cNvPr id="2" name="Group 1"/>
          <p:cNvGrpSpPr/>
          <p:nvPr/>
        </p:nvGrpSpPr>
        <p:grpSpPr>
          <a:xfrm>
            <a:off x="5715000" y="3396868"/>
            <a:ext cx="3505200" cy="1044576"/>
            <a:chOff x="-3886200" y="3352800"/>
            <a:chExt cx="3505200" cy="1044576"/>
          </a:xfrm>
        </p:grpSpPr>
        <p:grpSp>
          <p:nvGrpSpPr>
            <p:cNvPr id="82" name="Group 47"/>
            <p:cNvGrpSpPr>
              <a:grpSpLocks/>
            </p:cNvGrpSpPr>
            <p:nvPr/>
          </p:nvGrpSpPr>
          <p:grpSpPr bwMode="auto">
            <a:xfrm>
              <a:off x="-3808346" y="3352800"/>
              <a:ext cx="3341688" cy="1044576"/>
              <a:chOff x="4211773" y="267406"/>
              <a:chExt cx="1928197" cy="723682"/>
            </a:xfrm>
          </p:grpSpPr>
          <p:sp>
            <p:nvSpPr>
              <p:cNvPr id="85" name="Rectangle 12"/>
              <p:cNvSpPr/>
              <p:nvPr/>
            </p:nvSpPr>
            <p:spPr>
              <a:xfrm>
                <a:off x="4211773" y="267406"/>
                <a:ext cx="1928197" cy="723681"/>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86" name="Straight Connector 85"/>
              <p:cNvCxnSpPr/>
              <p:nvPr/>
            </p:nvCxnSpPr>
            <p:spPr>
              <a:xfrm flipH="1">
                <a:off x="5090223" y="267406"/>
                <a:ext cx="4834" cy="723682"/>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48"/>
            <p:cNvSpPr txBox="1">
              <a:spLocks noChangeArrowheads="1"/>
            </p:cNvSpPr>
            <p:nvPr/>
          </p:nvSpPr>
          <p:spPr bwMode="auto">
            <a:xfrm>
              <a:off x="-3886200" y="3566974"/>
              <a:ext cx="1861871" cy="64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latin typeface="Candara" pitchFamily="34" charset="0"/>
                  <a:cs typeface="Microsoft Sans Serif" pitchFamily="34" charset="0"/>
                </a:rPr>
                <a:t>Entering Treatment</a:t>
              </a:r>
            </a:p>
          </p:txBody>
        </p:sp>
        <p:sp>
          <p:nvSpPr>
            <p:cNvPr id="84" name="TextBox 49"/>
            <p:cNvSpPr txBox="1">
              <a:spLocks noChangeArrowheads="1"/>
            </p:cNvSpPr>
            <p:nvPr/>
          </p:nvSpPr>
          <p:spPr bwMode="auto">
            <a:xfrm>
              <a:off x="-2277558" y="3352800"/>
              <a:ext cx="18965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Opioid Treatment Program</a:t>
              </a:r>
              <a:endParaRPr lang="en-US" altLang="en-US" sz="2000" b="1" dirty="0">
                <a:latin typeface="Candara" pitchFamily="34" charset="0"/>
                <a:cs typeface="Microsoft Sans Serif" pitchFamily="34" charset="0"/>
              </a:endParaRPr>
            </a:p>
          </p:txBody>
        </p:sp>
      </p:grpSp>
      <p:pic>
        <p:nvPicPr>
          <p:cNvPr id="99" name="Picture 41" descr="http://www.topsecretwriters.com/wp-content/uploads/2011/06/teenpill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9904" r="17944" b="-8968"/>
          <a:stretch>
            <a:fillRect/>
          </a:stretch>
        </p:blipFill>
        <p:spPr bwMode="auto">
          <a:xfrm>
            <a:off x="3535363" y="2595276"/>
            <a:ext cx="210343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itle 1"/>
          <p:cNvSpPr txBox="1">
            <a:spLocks/>
          </p:cNvSpPr>
          <p:nvPr/>
        </p:nvSpPr>
        <p:spPr bwMode="auto">
          <a:xfrm>
            <a:off x="1654" y="152400"/>
            <a:ext cx="9100231" cy="890798"/>
          </a:xfrm>
          <a:prstGeom prst="rect">
            <a:avLst/>
          </a:prstGeom>
          <a:solidFill>
            <a:schemeClr val="bg1">
              <a:lumMod val="85000"/>
              <a:lumOff val="15000"/>
            </a:schemeClr>
          </a:solidFill>
          <a:ln w="28575">
            <a:noFill/>
          </a:ln>
          <a:effectLst>
            <a:innerShdw blurRad="114300">
              <a:srgbClr val="669900"/>
            </a:innerShdw>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200" dirty="0" smtClean="0">
                <a:solidFill>
                  <a:schemeClr val="tx1"/>
                </a:solidFill>
                <a:cs typeface="Arial" pitchFamily="34" charset="0"/>
              </a:rPr>
              <a:t>Mosaic Surveillance of Prescription Drug Abuse</a:t>
            </a:r>
          </a:p>
        </p:txBody>
      </p:sp>
      <p:sp>
        <p:nvSpPr>
          <p:cNvPr id="106" name="Slide Number Placeholder 2"/>
          <p:cNvSpPr>
            <a:spLocks noGrp="1"/>
          </p:cNvSpPr>
          <p:nvPr>
            <p:ph type="sldNum" sz="quarter" idx="12"/>
          </p:nvPr>
        </p:nvSpPr>
        <p:spPr>
          <a:xfrm>
            <a:off x="7982135" y="6273482"/>
            <a:ext cx="941203" cy="301752"/>
          </a:xfrm>
        </p:spPr>
        <p:txBody>
          <a:bodyPr/>
          <a:lstStyle/>
          <a:p>
            <a:pPr>
              <a:defRPr/>
            </a:pPr>
            <a:fld id="{121444C5-7B35-4E65-AFD0-54F16CF1FEEC}" type="slidenum">
              <a:rPr lang="en-US"/>
              <a:pPr>
                <a:defRPr/>
              </a:pPr>
              <a:t>7</a:t>
            </a:fld>
            <a:endParaRPr lang="en-US" dirty="0"/>
          </a:p>
        </p:txBody>
      </p:sp>
      <p:sp>
        <p:nvSpPr>
          <p:cNvPr id="109" name="TextBox 6"/>
          <p:cNvSpPr txBox="1">
            <a:spLocks noChangeArrowheads="1"/>
          </p:cNvSpPr>
          <p:nvPr/>
        </p:nvSpPr>
        <p:spPr bwMode="auto">
          <a:xfrm>
            <a:off x="4648200" y="4179888"/>
            <a:ext cx="838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500" b="1" dirty="0"/>
              <a:t>StreetRx.com</a:t>
            </a:r>
          </a:p>
        </p:txBody>
      </p:sp>
      <p:grpSp>
        <p:nvGrpSpPr>
          <p:cNvPr id="61" name="Group 60"/>
          <p:cNvGrpSpPr/>
          <p:nvPr/>
        </p:nvGrpSpPr>
        <p:grpSpPr>
          <a:xfrm>
            <a:off x="5715000" y="2063720"/>
            <a:ext cx="3505200" cy="1136680"/>
            <a:chOff x="-3886200" y="3406775"/>
            <a:chExt cx="3505200" cy="1136680"/>
          </a:xfrm>
        </p:grpSpPr>
        <p:grpSp>
          <p:nvGrpSpPr>
            <p:cNvPr id="62" name="Group 47"/>
            <p:cNvGrpSpPr>
              <a:grpSpLocks/>
            </p:cNvGrpSpPr>
            <p:nvPr/>
          </p:nvGrpSpPr>
          <p:grpSpPr bwMode="auto">
            <a:xfrm>
              <a:off x="-3808346" y="3406775"/>
              <a:ext cx="3341688" cy="1136680"/>
              <a:chOff x="4211773" y="304800"/>
              <a:chExt cx="1928197" cy="787492"/>
            </a:xfrm>
          </p:grpSpPr>
          <p:sp>
            <p:nvSpPr>
              <p:cNvPr id="69" name="Rectangle 12"/>
              <p:cNvSpPr/>
              <p:nvPr/>
            </p:nvSpPr>
            <p:spPr>
              <a:xfrm>
                <a:off x="4211773" y="304800"/>
                <a:ext cx="1928197" cy="787491"/>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70" name="Straight Connector 69"/>
              <p:cNvCxnSpPr/>
              <p:nvPr/>
            </p:nvCxnSpPr>
            <p:spPr>
              <a:xfrm>
                <a:off x="5090223" y="304800"/>
                <a:ext cx="4834" cy="787492"/>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48"/>
            <p:cNvSpPr txBox="1">
              <a:spLocks noChangeArrowheads="1"/>
            </p:cNvSpPr>
            <p:nvPr/>
          </p:nvSpPr>
          <p:spPr bwMode="auto">
            <a:xfrm>
              <a:off x="-3886200" y="3566974"/>
              <a:ext cx="1861871" cy="64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Entering </a:t>
              </a:r>
              <a:r>
                <a:rPr lang="en-US" altLang="en-US" sz="1800" b="1" dirty="0">
                  <a:solidFill>
                    <a:schemeClr val="bg1"/>
                  </a:solidFill>
                  <a:latin typeface="Candara" pitchFamily="34" charset="0"/>
                  <a:cs typeface="Microsoft Sans Serif" pitchFamily="34" charset="0"/>
                </a:rPr>
                <a:t>Treatment</a:t>
              </a:r>
            </a:p>
          </p:txBody>
        </p:sp>
        <p:sp>
          <p:nvSpPr>
            <p:cNvPr id="64" name="TextBox 49"/>
            <p:cNvSpPr txBox="1">
              <a:spLocks noChangeArrowheads="1"/>
            </p:cNvSpPr>
            <p:nvPr/>
          </p:nvSpPr>
          <p:spPr bwMode="auto">
            <a:xfrm>
              <a:off x="-2277558" y="3450848"/>
              <a:ext cx="18965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Survey of Key Informants’ Patients</a:t>
              </a:r>
              <a:endParaRPr lang="en-US" altLang="en-US" sz="2000" b="1" dirty="0">
                <a:latin typeface="Candara" pitchFamily="34" charset="0"/>
                <a:cs typeface="Microsoft Sans Serif" pitchFamily="34" charset="0"/>
              </a:endParaRPr>
            </a:p>
          </p:txBody>
        </p:sp>
      </p:grpSp>
      <p:grpSp>
        <p:nvGrpSpPr>
          <p:cNvPr id="110" name="Group 109"/>
          <p:cNvGrpSpPr/>
          <p:nvPr/>
        </p:nvGrpSpPr>
        <p:grpSpPr>
          <a:xfrm>
            <a:off x="2819400" y="1035781"/>
            <a:ext cx="3526971" cy="1072013"/>
            <a:chOff x="-3886200" y="3397981"/>
            <a:chExt cx="3526971" cy="1072013"/>
          </a:xfrm>
        </p:grpSpPr>
        <p:grpSp>
          <p:nvGrpSpPr>
            <p:cNvPr id="111" name="Group 47"/>
            <p:cNvGrpSpPr>
              <a:grpSpLocks/>
            </p:cNvGrpSpPr>
            <p:nvPr/>
          </p:nvGrpSpPr>
          <p:grpSpPr bwMode="auto">
            <a:xfrm>
              <a:off x="-3794852" y="3397981"/>
              <a:ext cx="3341688" cy="1072013"/>
              <a:chOff x="4219559" y="298707"/>
              <a:chExt cx="1928197" cy="742690"/>
            </a:xfrm>
          </p:grpSpPr>
          <p:sp>
            <p:nvSpPr>
              <p:cNvPr id="114" name="Rectangle 12"/>
              <p:cNvSpPr/>
              <p:nvPr/>
            </p:nvSpPr>
            <p:spPr>
              <a:xfrm>
                <a:off x="4219559" y="298707"/>
                <a:ext cx="1928197" cy="742690"/>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15" name="Straight Connector 114"/>
              <p:cNvCxnSpPr/>
              <p:nvPr/>
            </p:nvCxnSpPr>
            <p:spPr>
              <a:xfrm>
                <a:off x="5090223" y="304800"/>
                <a:ext cx="0" cy="686288"/>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2" name="TextBox 48"/>
            <p:cNvSpPr txBox="1">
              <a:spLocks noChangeArrowheads="1"/>
            </p:cNvSpPr>
            <p:nvPr/>
          </p:nvSpPr>
          <p:spPr bwMode="auto">
            <a:xfrm>
              <a:off x="-3886200" y="3566974"/>
              <a:ext cx="1861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Acute Health Events</a:t>
              </a:r>
              <a:endParaRPr lang="en-US" altLang="en-US" sz="1800" b="1" dirty="0">
                <a:solidFill>
                  <a:schemeClr val="bg1"/>
                </a:solidFill>
                <a:latin typeface="Candara" pitchFamily="34" charset="0"/>
                <a:cs typeface="Microsoft Sans Serif" pitchFamily="34" charset="0"/>
              </a:endParaRPr>
            </a:p>
          </p:txBody>
        </p:sp>
        <p:sp>
          <p:nvSpPr>
            <p:cNvPr id="113" name="TextBox 49"/>
            <p:cNvSpPr txBox="1">
              <a:spLocks noChangeArrowheads="1"/>
            </p:cNvSpPr>
            <p:nvPr/>
          </p:nvSpPr>
          <p:spPr bwMode="auto">
            <a:xfrm>
              <a:off x="-2255787" y="3548133"/>
              <a:ext cx="1896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Poison Center Program</a:t>
              </a:r>
              <a:endParaRPr lang="en-US" altLang="en-US" sz="2000" b="1" dirty="0">
                <a:latin typeface="Candara" pitchFamily="34" charset="0"/>
                <a:cs typeface="Microsoft Sans Serif" pitchFamily="34" charset="0"/>
              </a:endParaRPr>
            </a:p>
          </p:txBody>
        </p:sp>
      </p:grpSp>
      <p:grpSp>
        <p:nvGrpSpPr>
          <p:cNvPr id="116" name="Group 115"/>
          <p:cNvGrpSpPr/>
          <p:nvPr/>
        </p:nvGrpSpPr>
        <p:grpSpPr>
          <a:xfrm>
            <a:off x="-76200" y="4648199"/>
            <a:ext cx="3505200" cy="990601"/>
            <a:chOff x="-3886200" y="3406775"/>
            <a:chExt cx="3505200" cy="990601"/>
          </a:xfrm>
        </p:grpSpPr>
        <p:grpSp>
          <p:nvGrpSpPr>
            <p:cNvPr id="117" name="Group 47"/>
            <p:cNvGrpSpPr>
              <a:grpSpLocks/>
            </p:cNvGrpSpPr>
            <p:nvPr/>
          </p:nvGrpSpPr>
          <p:grpSpPr bwMode="auto">
            <a:xfrm>
              <a:off x="-3808346" y="3406775"/>
              <a:ext cx="3341688" cy="990601"/>
              <a:chOff x="4211773" y="304800"/>
              <a:chExt cx="1928197" cy="686288"/>
            </a:xfrm>
          </p:grpSpPr>
          <p:sp>
            <p:nvSpPr>
              <p:cNvPr id="120" name="Rectangle 12"/>
              <p:cNvSpPr/>
              <p:nvPr/>
            </p:nvSpPr>
            <p:spPr>
              <a:xfrm>
                <a:off x="4211773" y="304800"/>
                <a:ext cx="1928197" cy="686287"/>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1" name="Straight Connector 120"/>
              <p:cNvCxnSpPr/>
              <p:nvPr/>
            </p:nvCxnSpPr>
            <p:spPr>
              <a:xfrm>
                <a:off x="5090223" y="304800"/>
                <a:ext cx="0" cy="686288"/>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8" name="TextBox 48"/>
            <p:cNvSpPr txBox="1">
              <a:spLocks noChangeArrowheads="1"/>
            </p:cNvSpPr>
            <p:nvPr/>
          </p:nvSpPr>
          <p:spPr bwMode="auto">
            <a:xfrm>
              <a:off x="-3886200" y="3566974"/>
              <a:ext cx="1861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Illicit Market Price</a:t>
              </a:r>
              <a:endParaRPr lang="en-US" altLang="en-US" sz="1800" b="1" dirty="0">
                <a:solidFill>
                  <a:schemeClr val="bg1"/>
                </a:solidFill>
                <a:latin typeface="Candara" pitchFamily="34" charset="0"/>
                <a:cs typeface="Microsoft Sans Serif" pitchFamily="34" charset="0"/>
              </a:endParaRPr>
            </a:p>
          </p:txBody>
        </p:sp>
        <p:sp>
          <p:nvSpPr>
            <p:cNvPr id="119" name="TextBox 49"/>
            <p:cNvSpPr txBox="1">
              <a:spLocks noChangeArrowheads="1"/>
            </p:cNvSpPr>
            <p:nvPr/>
          </p:nvSpPr>
          <p:spPr bwMode="auto">
            <a:xfrm>
              <a:off x="-2277558" y="3537090"/>
              <a:ext cx="1896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StreetRx Program</a:t>
              </a:r>
              <a:endParaRPr lang="en-US" altLang="en-US" sz="2000" dirty="0">
                <a:latin typeface="Candara" pitchFamily="34" charset="0"/>
              </a:endParaRPr>
            </a:p>
          </p:txBody>
        </p:sp>
      </p:grpSp>
      <p:grpSp>
        <p:nvGrpSpPr>
          <p:cNvPr id="122" name="Group 121"/>
          <p:cNvGrpSpPr/>
          <p:nvPr/>
        </p:nvGrpSpPr>
        <p:grpSpPr>
          <a:xfrm>
            <a:off x="2832894" y="5584634"/>
            <a:ext cx="3505200" cy="1015663"/>
            <a:chOff x="-3886200" y="3406775"/>
            <a:chExt cx="3505200" cy="1015663"/>
          </a:xfrm>
        </p:grpSpPr>
        <p:grpSp>
          <p:nvGrpSpPr>
            <p:cNvPr id="123" name="Group 47"/>
            <p:cNvGrpSpPr>
              <a:grpSpLocks/>
            </p:cNvGrpSpPr>
            <p:nvPr/>
          </p:nvGrpSpPr>
          <p:grpSpPr bwMode="auto">
            <a:xfrm>
              <a:off x="-3808346" y="3406775"/>
              <a:ext cx="3341688" cy="990601"/>
              <a:chOff x="4211773" y="304800"/>
              <a:chExt cx="1928197" cy="686288"/>
            </a:xfrm>
          </p:grpSpPr>
          <p:sp>
            <p:nvSpPr>
              <p:cNvPr id="126" name="Rectangle 12"/>
              <p:cNvSpPr/>
              <p:nvPr/>
            </p:nvSpPr>
            <p:spPr>
              <a:xfrm>
                <a:off x="4211773" y="304800"/>
                <a:ext cx="1928197" cy="686287"/>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7" name="Straight Connector 126"/>
              <p:cNvCxnSpPr/>
              <p:nvPr/>
            </p:nvCxnSpPr>
            <p:spPr>
              <a:xfrm>
                <a:off x="5090223" y="304800"/>
                <a:ext cx="0" cy="686288"/>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48"/>
            <p:cNvSpPr txBox="1">
              <a:spLocks noChangeArrowheads="1"/>
            </p:cNvSpPr>
            <p:nvPr/>
          </p:nvSpPr>
          <p:spPr bwMode="auto">
            <a:xfrm>
              <a:off x="-3886200" y="3566974"/>
              <a:ext cx="1861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Internet </a:t>
              </a:r>
            </a:p>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Chatter</a:t>
              </a:r>
              <a:endParaRPr lang="en-US" altLang="en-US" sz="1800" b="1" dirty="0">
                <a:solidFill>
                  <a:schemeClr val="bg1"/>
                </a:solidFill>
                <a:latin typeface="Candara" pitchFamily="34" charset="0"/>
                <a:cs typeface="Microsoft Sans Serif" pitchFamily="34" charset="0"/>
              </a:endParaRPr>
            </a:p>
          </p:txBody>
        </p:sp>
        <p:sp>
          <p:nvSpPr>
            <p:cNvPr id="125" name="TextBox 49"/>
            <p:cNvSpPr txBox="1">
              <a:spLocks noChangeArrowheads="1"/>
            </p:cNvSpPr>
            <p:nvPr/>
          </p:nvSpPr>
          <p:spPr bwMode="auto">
            <a:xfrm>
              <a:off x="-2277558" y="3406775"/>
              <a:ext cx="18965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Web Monitoring Program</a:t>
              </a:r>
              <a:endParaRPr lang="en-US" altLang="en-US" sz="2000" b="1" dirty="0">
                <a:latin typeface="Candara" pitchFamily="34" charset="0"/>
                <a:cs typeface="Microsoft Sans Serif" pitchFamily="34" charset="0"/>
              </a:endParaRPr>
            </a:p>
          </p:txBody>
        </p:sp>
      </p:grpSp>
      <p:grpSp>
        <p:nvGrpSpPr>
          <p:cNvPr id="128" name="Group 127"/>
          <p:cNvGrpSpPr/>
          <p:nvPr/>
        </p:nvGrpSpPr>
        <p:grpSpPr>
          <a:xfrm>
            <a:off x="-113153" y="2133599"/>
            <a:ext cx="3505200" cy="1066801"/>
            <a:chOff x="-3886200" y="3330576"/>
            <a:chExt cx="3505200" cy="1066801"/>
          </a:xfrm>
        </p:grpSpPr>
        <p:grpSp>
          <p:nvGrpSpPr>
            <p:cNvPr id="129" name="Group 47"/>
            <p:cNvGrpSpPr>
              <a:grpSpLocks/>
            </p:cNvGrpSpPr>
            <p:nvPr/>
          </p:nvGrpSpPr>
          <p:grpSpPr bwMode="auto">
            <a:xfrm>
              <a:off x="-3808346" y="3330576"/>
              <a:ext cx="3341688" cy="1066801"/>
              <a:chOff x="4211773" y="252009"/>
              <a:chExt cx="1928197" cy="739079"/>
            </a:xfrm>
          </p:grpSpPr>
          <p:sp>
            <p:nvSpPr>
              <p:cNvPr id="132" name="Rectangle 12"/>
              <p:cNvSpPr/>
              <p:nvPr/>
            </p:nvSpPr>
            <p:spPr>
              <a:xfrm>
                <a:off x="4211773" y="252009"/>
                <a:ext cx="1928197" cy="739078"/>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33" name="Straight Connector 132"/>
              <p:cNvCxnSpPr/>
              <p:nvPr/>
            </p:nvCxnSpPr>
            <p:spPr>
              <a:xfrm>
                <a:off x="5090223" y="252009"/>
                <a:ext cx="0" cy="739079"/>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30" name="TextBox 48"/>
            <p:cNvSpPr txBox="1">
              <a:spLocks noChangeArrowheads="1"/>
            </p:cNvSpPr>
            <p:nvPr/>
          </p:nvSpPr>
          <p:spPr bwMode="auto">
            <a:xfrm>
              <a:off x="-3886200" y="3482976"/>
              <a:ext cx="1861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Drug Transactions</a:t>
              </a:r>
              <a:endParaRPr lang="en-US" altLang="en-US" sz="1800" b="1" dirty="0">
                <a:solidFill>
                  <a:schemeClr val="bg1"/>
                </a:solidFill>
                <a:latin typeface="Candara" pitchFamily="34" charset="0"/>
                <a:cs typeface="Microsoft Sans Serif" pitchFamily="34" charset="0"/>
              </a:endParaRPr>
            </a:p>
          </p:txBody>
        </p:sp>
        <p:sp>
          <p:nvSpPr>
            <p:cNvPr id="131" name="TextBox 49"/>
            <p:cNvSpPr txBox="1">
              <a:spLocks noChangeArrowheads="1"/>
            </p:cNvSpPr>
            <p:nvPr/>
          </p:nvSpPr>
          <p:spPr bwMode="auto">
            <a:xfrm>
              <a:off x="-2277558" y="3460890"/>
              <a:ext cx="1896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latin typeface="Candara" pitchFamily="34" charset="0"/>
                  <a:cs typeface="Microsoft Sans Serif" pitchFamily="34" charset="0"/>
                </a:rPr>
                <a:t>Drug Diversion Program</a:t>
              </a:r>
              <a:endParaRPr lang="en-US" altLang="en-US" sz="2000" b="1" dirty="0">
                <a:latin typeface="Candara" pitchFamily="34" charset="0"/>
                <a:cs typeface="Microsoft Sans Serif" pitchFamily="34" charset="0"/>
              </a:endParaRPr>
            </a:p>
          </p:txBody>
        </p:sp>
      </p:grpSp>
      <p:grpSp>
        <p:nvGrpSpPr>
          <p:cNvPr id="134" name="Group 133"/>
          <p:cNvGrpSpPr/>
          <p:nvPr/>
        </p:nvGrpSpPr>
        <p:grpSpPr>
          <a:xfrm>
            <a:off x="-76200" y="3317505"/>
            <a:ext cx="3505200" cy="1200329"/>
            <a:chOff x="-3886200" y="3365350"/>
            <a:chExt cx="3505200" cy="1200329"/>
          </a:xfrm>
        </p:grpSpPr>
        <p:grpSp>
          <p:nvGrpSpPr>
            <p:cNvPr id="135" name="Group 47"/>
            <p:cNvGrpSpPr>
              <a:grpSpLocks/>
            </p:cNvGrpSpPr>
            <p:nvPr/>
          </p:nvGrpSpPr>
          <p:grpSpPr bwMode="auto">
            <a:xfrm>
              <a:off x="-3808346" y="3406775"/>
              <a:ext cx="3341688" cy="1158904"/>
              <a:chOff x="4211773" y="304800"/>
              <a:chExt cx="1928197" cy="802888"/>
            </a:xfrm>
          </p:grpSpPr>
          <p:sp>
            <p:nvSpPr>
              <p:cNvPr id="138" name="Rectangle 12"/>
              <p:cNvSpPr/>
              <p:nvPr/>
            </p:nvSpPr>
            <p:spPr>
              <a:xfrm>
                <a:off x="4211773" y="304800"/>
                <a:ext cx="1928197" cy="802888"/>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39" name="Straight Connector 138"/>
              <p:cNvCxnSpPr/>
              <p:nvPr/>
            </p:nvCxnSpPr>
            <p:spPr>
              <a:xfrm>
                <a:off x="5090223" y="304800"/>
                <a:ext cx="4834" cy="802888"/>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36" name="TextBox 48"/>
            <p:cNvSpPr txBox="1">
              <a:spLocks noChangeArrowheads="1"/>
            </p:cNvSpPr>
            <p:nvPr/>
          </p:nvSpPr>
          <p:spPr bwMode="auto">
            <a:xfrm>
              <a:off x="-3886200" y="3566974"/>
              <a:ext cx="1861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Non-Medical </a:t>
              </a:r>
            </a:p>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Use</a:t>
              </a:r>
              <a:endParaRPr lang="en-US" altLang="en-US" sz="1800" b="1" dirty="0">
                <a:solidFill>
                  <a:schemeClr val="bg1"/>
                </a:solidFill>
                <a:latin typeface="Candara" pitchFamily="34" charset="0"/>
                <a:cs typeface="Microsoft Sans Serif" pitchFamily="34" charset="0"/>
              </a:endParaRPr>
            </a:p>
          </p:txBody>
        </p:sp>
        <p:sp>
          <p:nvSpPr>
            <p:cNvPr id="137" name="TextBox 49"/>
            <p:cNvSpPr txBox="1">
              <a:spLocks noChangeArrowheads="1"/>
            </p:cNvSpPr>
            <p:nvPr/>
          </p:nvSpPr>
          <p:spPr bwMode="auto">
            <a:xfrm>
              <a:off x="-2277558" y="3365350"/>
              <a:ext cx="18965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smtClean="0">
                  <a:latin typeface="Candara" pitchFamily="34" charset="0"/>
                  <a:cs typeface="Microsoft Sans Serif" pitchFamily="34" charset="0"/>
                </a:rPr>
                <a:t>Survey of Non-Medical Use of Prescription Drugs (NMURx)</a:t>
              </a:r>
              <a:endParaRPr lang="en-US" altLang="en-US" sz="1800" b="1" dirty="0">
                <a:latin typeface="Candara" pitchFamily="34" charset="0"/>
                <a:cs typeface="Microsoft Sans Serif" pitchFamily="34" charset="0"/>
              </a:endParaRPr>
            </a:p>
          </p:txBody>
        </p:sp>
      </p:grpSp>
      <p:grpSp>
        <p:nvGrpSpPr>
          <p:cNvPr id="49" name="Group 48"/>
          <p:cNvGrpSpPr/>
          <p:nvPr/>
        </p:nvGrpSpPr>
        <p:grpSpPr>
          <a:xfrm>
            <a:off x="5606143" y="4503044"/>
            <a:ext cx="3581400" cy="1077218"/>
            <a:chOff x="-3962400" y="3352800"/>
            <a:chExt cx="3581400" cy="1077218"/>
          </a:xfrm>
        </p:grpSpPr>
        <p:grpSp>
          <p:nvGrpSpPr>
            <p:cNvPr id="50" name="Group 47"/>
            <p:cNvGrpSpPr>
              <a:grpSpLocks/>
            </p:cNvGrpSpPr>
            <p:nvPr/>
          </p:nvGrpSpPr>
          <p:grpSpPr bwMode="auto">
            <a:xfrm>
              <a:off x="-3808346" y="3406775"/>
              <a:ext cx="3341688" cy="990601"/>
              <a:chOff x="4211773" y="304800"/>
              <a:chExt cx="1928197" cy="686288"/>
            </a:xfrm>
          </p:grpSpPr>
          <p:sp>
            <p:nvSpPr>
              <p:cNvPr id="53" name="Rectangle 12"/>
              <p:cNvSpPr/>
              <p:nvPr/>
            </p:nvSpPr>
            <p:spPr>
              <a:xfrm>
                <a:off x="4211773" y="304800"/>
                <a:ext cx="1928197" cy="686287"/>
              </a:xfrm>
              <a:custGeom>
                <a:avLst/>
                <a:gdLst/>
                <a:ahLst/>
                <a:cxnLst/>
                <a:rect l="l" t="t" r="r" b="b"/>
                <a:pathLst>
                  <a:path w="2179320" h="609600">
                    <a:moveTo>
                      <a:pt x="327660" y="0"/>
                    </a:moveTo>
                    <a:lnTo>
                      <a:pt x="1851660" y="0"/>
                    </a:lnTo>
                    <a:cubicBezTo>
                      <a:pt x="2032622" y="0"/>
                      <a:pt x="2179320" y="136464"/>
                      <a:pt x="2179320" y="304800"/>
                    </a:cubicBezTo>
                    <a:cubicBezTo>
                      <a:pt x="2179320" y="473136"/>
                      <a:pt x="2032622" y="609600"/>
                      <a:pt x="1851660" y="609600"/>
                    </a:cubicBezTo>
                    <a:lnTo>
                      <a:pt x="327660" y="609600"/>
                    </a:lnTo>
                    <a:cubicBezTo>
                      <a:pt x="146698" y="609600"/>
                      <a:pt x="0" y="473136"/>
                      <a:pt x="0" y="304800"/>
                    </a:cubicBezTo>
                    <a:cubicBezTo>
                      <a:pt x="0" y="136464"/>
                      <a:pt x="146698" y="0"/>
                      <a:pt x="327660" y="0"/>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5090223" y="304800"/>
                <a:ext cx="0" cy="686288"/>
              </a:xfrm>
              <a:prstGeom prst="line">
                <a:avLst/>
              </a:prstGeom>
              <a:ln w="19050">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grpSp>
        <p:sp>
          <p:nvSpPr>
            <p:cNvPr id="51" name="TextBox 48"/>
            <p:cNvSpPr txBox="1">
              <a:spLocks noChangeArrowheads="1"/>
            </p:cNvSpPr>
            <p:nvPr/>
          </p:nvSpPr>
          <p:spPr bwMode="auto">
            <a:xfrm>
              <a:off x="-3962400" y="3378607"/>
              <a:ext cx="18618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smtClean="0">
                  <a:solidFill>
                    <a:schemeClr val="bg1"/>
                  </a:solidFill>
                  <a:latin typeface="Candara" pitchFamily="34" charset="0"/>
                  <a:cs typeface="Microsoft Sans Serif" pitchFamily="34" charset="0"/>
                </a:rPr>
                <a:t>Advanced Users/Targeted Investigations</a:t>
              </a:r>
              <a:endParaRPr lang="en-US" altLang="en-US" sz="1800" b="1" dirty="0">
                <a:solidFill>
                  <a:schemeClr val="bg1"/>
                </a:solidFill>
                <a:latin typeface="Candara" pitchFamily="34" charset="0"/>
                <a:cs typeface="Microsoft Sans Serif" pitchFamily="34" charset="0"/>
              </a:endParaRPr>
            </a:p>
          </p:txBody>
        </p:sp>
        <p:sp>
          <p:nvSpPr>
            <p:cNvPr id="52" name="TextBox 49"/>
            <p:cNvSpPr txBox="1">
              <a:spLocks noChangeArrowheads="1"/>
            </p:cNvSpPr>
            <p:nvPr/>
          </p:nvSpPr>
          <p:spPr bwMode="auto">
            <a:xfrm>
              <a:off x="-2277558" y="3352800"/>
              <a:ext cx="18965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latin typeface="Candara" pitchFamily="34" charset="0"/>
                  <a:cs typeface="Microsoft Sans Serif" pitchFamily="34" charset="0"/>
                </a:rPr>
                <a:t>Researcher &amp; Patients Interacting Directly (RAPID)</a:t>
              </a:r>
              <a:endParaRPr lang="en-US" altLang="en-US" sz="1600" b="1" dirty="0">
                <a:latin typeface="Candara" pitchFamily="34" charset="0"/>
                <a:cs typeface="Microsoft Sans Serif" pitchFamily="34" charset="0"/>
              </a:endParaRPr>
            </a:p>
          </p:txBody>
        </p:sp>
      </p:grpSp>
    </p:spTree>
    <p:extLst>
      <p:ext uri="{BB962C8B-B14F-4D97-AF65-F5344CB8AC3E}">
        <p14:creationId xmlns:p14="http://schemas.microsoft.com/office/powerpoint/2010/main" val="425111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74638"/>
            <a:ext cx="8229600" cy="868362"/>
          </a:xfrm>
        </p:spPr>
        <p:txBody>
          <a:bodyPr/>
          <a:lstStyle/>
          <a:p>
            <a:r>
              <a:rPr lang="en-US" altLang="en-US" sz="3600" dirty="0" smtClean="0">
                <a:solidFill>
                  <a:schemeClr val="tx1"/>
                </a:solidFill>
              </a:rPr>
              <a:t>What is the RADARS</a:t>
            </a:r>
            <a:r>
              <a:rPr lang="en-US" altLang="en-US" sz="3600" baseline="30000" dirty="0" smtClean="0">
                <a:solidFill>
                  <a:schemeClr val="tx1"/>
                </a:solidFill>
              </a:rPr>
              <a:t>®</a:t>
            </a:r>
            <a:r>
              <a:rPr lang="en-US" altLang="en-US" sz="3600" dirty="0" smtClean="0">
                <a:solidFill>
                  <a:schemeClr val="tx1"/>
                </a:solidFill>
              </a:rPr>
              <a:t> System?</a:t>
            </a:r>
            <a:endParaRPr lang="en-US" altLang="en-US" sz="3600" dirty="0" smtClean="0"/>
          </a:p>
        </p:txBody>
      </p:sp>
      <p:sp>
        <p:nvSpPr>
          <p:cNvPr id="7" name="Slide Number Placeholder 7"/>
          <p:cNvSpPr>
            <a:spLocks noGrp="1"/>
          </p:cNvSpPr>
          <p:nvPr>
            <p:ph type="sldNum" sz="quarter" idx="12"/>
          </p:nvPr>
        </p:nvSpPr>
        <p:spPr>
          <a:xfrm>
            <a:off x="8458200" y="6357938"/>
            <a:ext cx="457200" cy="261937"/>
          </a:xfrm>
        </p:spPr>
        <p:txBody>
          <a:bodyPr/>
          <a:lstStyle/>
          <a:p>
            <a:pPr fontAlgn="base">
              <a:spcBef>
                <a:spcPct val="0"/>
              </a:spcBef>
              <a:spcAft>
                <a:spcPct val="0"/>
              </a:spcAft>
              <a:defRPr/>
            </a:pPr>
            <a:fld id="{437EA3A8-D70A-40D0-BC7C-8AD65B23E3D3}" type="slidenum">
              <a:rPr lang="en-US">
                <a:latin typeface="+mj-lt"/>
              </a:rPr>
              <a:pPr fontAlgn="base">
                <a:spcBef>
                  <a:spcPct val="0"/>
                </a:spcBef>
                <a:spcAft>
                  <a:spcPct val="0"/>
                </a:spcAft>
                <a:defRPr/>
              </a:pPr>
              <a:t>8</a:t>
            </a:fld>
            <a:endParaRPr lang="en-US" dirty="0">
              <a:latin typeface="+mj-lt"/>
            </a:endParaRPr>
          </a:p>
        </p:txBody>
      </p:sp>
      <p:sp>
        <p:nvSpPr>
          <p:cNvPr id="26628" name="Content Placeholder 3"/>
          <p:cNvSpPr txBox="1">
            <a:spLocks/>
          </p:cNvSpPr>
          <p:nvPr/>
        </p:nvSpPr>
        <p:spPr bwMode="auto">
          <a:xfrm>
            <a:off x="381000" y="1295400"/>
            <a:ext cx="518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2000" b="1" dirty="0"/>
              <a:t>History</a:t>
            </a:r>
          </a:p>
          <a:p>
            <a:pPr lvl="1" eaLnBrk="1" hangingPunct="1"/>
            <a:r>
              <a:rPr lang="en-US" altLang="en-US" sz="1800" dirty="0"/>
              <a:t>2002, launched by Purdue </a:t>
            </a:r>
            <a:r>
              <a:rPr lang="en-US" altLang="en-US" sz="1800" dirty="0" smtClean="0"/>
              <a:t>Pharma L.P.</a:t>
            </a:r>
            <a:endParaRPr lang="en-US" altLang="en-US" sz="1800" dirty="0"/>
          </a:p>
          <a:p>
            <a:pPr lvl="1" eaLnBrk="1" hangingPunct="1"/>
            <a:r>
              <a:rPr lang="en-US" altLang="en-US" sz="1800" dirty="0"/>
              <a:t>2006, Denver Health and Hospital Authority takes independent ownership</a:t>
            </a:r>
          </a:p>
          <a:p>
            <a:pPr lvl="2" eaLnBrk="1" hangingPunct="1">
              <a:buFontTx/>
              <a:buChar char="–"/>
            </a:pPr>
            <a:r>
              <a:rPr lang="en-US" altLang="en-US" sz="1600" dirty="0"/>
              <a:t>Denver Public Hospital for 150 years</a:t>
            </a:r>
          </a:p>
          <a:p>
            <a:pPr lvl="2" eaLnBrk="1" hangingPunct="1">
              <a:buFontTx/>
              <a:buChar char="–"/>
            </a:pPr>
            <a:r>
              <a:rPr lang="en-US" altLang="en-US" sz="1600" dirty="0"/>
              <a:t>State sanctioned independent authority</a:t>
            </a:r>
          </a:p>
        </p:txBody>
      </p:sp>
      <p:sp>
        <p:nvSpPr>
          <p:cNvPr id="2" name="Rectangle 1"/>
          <p:cNvSpPr/>
          <p:nvPr/>
        </p:nvSpPr>
        <p:spPr>
          <a:xfrm>
            <a:off x="304800" y="3657600"/>
            <a:ext cx="8458200" cy="3114699"/>
          </a:xfrm>
          <a:prstGeom prst="rect">
            <a:avLst/>
          </a:prstGeom>
        </p:spPr>
        <p:txBody>
          <a:bodyPr>
            <a:spAutoFit/>
          </a:bodyPr>
          <a:lstStyle/>
          <a:p>
            <a:pPr>
              <a:spcBef>
                <a:spcPct val="20000"/>
              </a:spcBef>
              <a:defRPr/>
            </a:pPr>
            <a:r>
              <a:rPr lang="en-US" altLang="en-US" sz="2000" b="1" dirty="0">
                <a:latin typeface="Arial" charset="0"/>
                <a:cs typeface="Arial" charset="0"/>
              </a:rPr>
              <a:t>Conflict of Interest Statement</a:t>
            </a:r>
          </a:p>
          <a:p>
            <a:pPr marL="285750" indent="-285750">
              <a:spcBef>
                <a:spcPct val="20000"/>
              </a:spcBef>
              <a:buFont typeface="Arial" pitchFamily="34" charset="0"/>
              <a:buChar char="•"/>
              <a:defRPr/>
            </a:pPr>
            <a:r>
              <a:rPr lang="en-US" altLang="en-US" dirty="0">
                <a:latin typeface="Arial" charset="0"/>
                <a:cs typeface="Arial" charset="0"/>
              </a:rPr>
              <a:t>Most manufacturers of prescription opioids or stimulants subscribe to RADARS System.</a:t>
            </a:r>
          </a:p>
          <a:p>
            <a:pPr marL="285750" indent="-285750">
              <a:spcBef>
                <a:spcPct val="20000"/>
              </a:spcBef>
              <a:buFont typeface="Arial" pitchFamily="34" charset="0"/>
              <a:buChar char="•"/>
              <a:defRPr/>
            </a:pPr>
            <a:r>
              <a:rPr lang="en-US" altLang="en-US" dirty="0"/>
              <a:t>RADARS System is the property of Denver Health and Hospital Authority, a political subdivision of the State of Colorado.</a:t>
            </a:r>
          </a:p>
          <a:p>
            <a:pPr marL="285750" indent="-285750">
              <a:spcBef>
                <a:spcPct val="20000"/>
              </a:spcBef>
              <a:buFont typeface="Arial" pitchFamily="34" charset="0"/>
              <a:buChar char="•"/>
              <a:defRPr/>
            </a:pPr>
            <a:r>
              <a:rPr lang="en-US" altLang="en-US" dirty="0" smtClean="0">
                <a:latin typeface="Arial" charset="0"/>
                <a:cs typeface="Arial" charset="0"/>
              </a:rPr>
              <a:t>Subscribers </a:t>
            </a:r>
            <a:r>
              <a:rPr lang="en-US" altLang="en-US" dirty="0">
                <a:latin typeface="Arial" charset="0"/>
                <a:cs typeface="Arial" charset="0"/>
              </a:rPr>
              <a:t>receive information, but do not participate in developing the System, data collection, or analysis of the data. They do not have access to the raw data.</a:t>
            </a:r>
          </a:p>
          <a:p>
            <a:pPr marL="285750" indent="-285750">
              <a:spcBef>
                <a:spcPct val="20000"/>
              </a:spcBef>
              <a:buFont typeface="Arial" pitchFamily="34" charset="0"/>
              <a:buChar char="•"/>
              <a:defRPr/>
            </a:pPr>
            <a:r>
              <a:rPr lang="en-US" altLang="en-US" dirty="0">
                <a:latin typeface="Arial" charset="0"/>
                <a:cs typeface="Arial" charset="0"/>
              </a:rPr>
              <a:t>Employees are prohibited from personal financial relationships with any other company.</a:t>
            </a:r>
            <a:endParaRPr lang="en-US" dirty="0">
              <a:latin typeface="Arial" charset="0"/>
              <a:cs typeface="Arial" charset="0"/>
            </a:endParaRPr>
          </a:p>
        </p:txBody>
      </p:sp>
      <p:pic>
        <p:nvPicPr>
          <p:cNvPr id="1026" name="Picture 2" descr="dh rmpdc radars2"/>
          <p:cNvPicPr>
            <a:picLocks noChangeAspect="1" noChangeArrowheads="1"/>
          </p:cNvPicPr>
          <p:nvPr/>
        </p:nvPicPr>
        <p:blipFill>
          <a:blip r:embed="rId3" cstate="print">
            <a:extLst>
              <a:ext uri="{28A0092B-C50C-407E-A947-70E740481C1C}">
                <a14:useLocalDpi xmlns:a14="http://schemas.microsoft.com/office/drawing/2010/main" val="0"/>
              </a:ext>
            </a:extLst>
          </a:blip>
          <a:srcRect l="5101" r="5702"/>
          <a:stretch>
            <a:fillRect/>
          </a:stretch>
        </p:blipFill>
        <p:spPr bwMode="auto">
          <a:xfrm>
            <a:off x="5715000" y="1263810"/>
            <a:ext cx="2666999" cy="2698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8020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baile03\AppData\Local\Microsoft\Windows\Temporary Internet Files\Content.Outlook\4289CSVX\PC16CVR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4448"/>
            <a:ext cx="4580282"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7"/>
          <p:cNvSpPr>
            <a:spLocks noGrp="1"/>
          </p:cNvSpPr>
          <p:nvPr>
            <p:ph type="sldNum" sz="quarter" idx="12"/>
          </p:nvPr>
        </p:nvSpPr>
        <p:spPr>
          <a:xfrm>
            <a:off x="8534400" y="6443663"/>
            <a:ext cx="457200" cy="261937"/>
          </a:xfrm>
        </p:spPr>
        <p:txBody>
          <a:bodyPr/>
          <a:lstStyle/>
          <a:p>
            <a:pPr fontAlgn="base">
              <a:spcBef>
                <a:spcPct val="0"/>
              </a:spcBef>
              <a:spcAft>
                <a:spcPct val="0"/>
              </a:spcAft>
              <a:defRPr/>
            </a:pPr>
            <a:fld id="{39A7C569-2081-4F13-8EDF-B7BA8DFAFC4A}" type="slidenum">
              <a:rPr lang="en-US">
                <a:latin typeface="+mj-lt"/>
              </a:rPr>
              <a:pPr fontAlgn="base">
                <a:spcBef>
                  <a:spcPct val="0"/>
                </a:spcBef>
                <a:spcAft>
                  <a:spcPct val="0"/>
                </a:spcAft>
                <a:defRPr/>
              </a:pPr>
              <a:t>9</a:t>
            </a:fld>
            <a:endParaRPr lang="en-US" dirty="0">
              <a:latin typeface="+mj-lt"/>
            </a:endParaRPr>
          </a:p>
        </p:txBody>
      </p:sp>
      <p:sp>
        <p:nvSpPr>
          <p:cNvPr id="25602" name="Title 1"/>
          <p:cNvSpPr>
            <a:spLocks noGrp="1"/>
          </p:cNvSpPr>
          <p:nvPr>
            <p:ph type="title" idx="4294967295"/>
          </p:nvPr>
        </p:nvSpPr>
        <p:spPr>
          <a:xfrm>
            <a:off x="228600" y="381000"/>
            <a:ext cx="9144000" cy="762000"/>
          </a:xfrm>
        </p:spPr>
        <p:txBody>
          <a:bodyPr/>
          <a:lstStyle/>
          <a:p>
            <a:r>
              <a:rPr lang="en-US" altLang="en-US" sz="3600" dirty="0" smtClean="0">
                <a:solidFill>
                  <a:schemeClr val="tx1"/>
                </a:solidFill>
              </a:rPr>
              <a:t>Poison Center (PC)</a:t>
            </a:r>
          </a:p>
        </p:txBody>
      </p:sp>
      <p:sp>
        <p:nvSpPr>
          <p:cNvPr id="30723" name="Content Placeholder 2"/>
          <p:cNvSpPr>
            <a:spLocks noGrp="1"/>
          </p:cNvSpPr>
          <p:nvPr>
            <p:ph idx="4294967295"/>
          </p:nvPr>
        </p:nvSpPr>
        <p:spPr>
          <a:xfrm>
            <a:off x="152400" y="1311275"/>
            <a:ext cx="8610600" cy="5089525"/>
          </a:xfrm>
        </p:spPr>
        <p:txBody>
          <a:bodyPr>
            <a:normAutofit lnSpcReduction="10000"/>
          </a:bodyPr>
          <a:lstStyle/>
          <a:p>
            <a:pPr>
              <a:defRPr/>
            </a:pPr>
            <a:r>
              <a:rPr lang="en-US" sz="2400" b="1" dirty="0" smtClean="0"/>
              <a:t>Population </a:t>
            </a:r>
          </a:p>
          <a:p>
            <a:pPr lvl="1">
              <a:defRPr/>
            </a:pPr>
            <a:r>
              <a:rPr lang="en-US" sz="2000" dirty="0"/>
              <a:t>Y</a:t>
            </a:r>
            <a:r>
              <a:rPr lang="en-US" sz="2000" dirty="0" smtClean="0"/>
              <a:t>oung children, adolescents, young adults, adults, elderly</a:t>
            </a:r>
          </a:p>
          <a:p>
            <a:pPr marL="457200" lvl="1" indent="0">
              <a:buFontTx/>
              <a:buNone/>
              <a:defRPr/>
            </a:pPr>
            <a:endParaRPr lang="en-US" sz="1400" b="1" dirty="0" smtClean="0"/>
          </a:p>
          <a:p>
            <a:pPr>
              <a:defRPr/>
            </a:pPr>
            <a:r>
              <a:rPr lang="en-US" sz="2400" b="1" dirty="0" smtClean="0"/>
              <a:t>Definition/Type of Cases</a:t>
            </a:r>
          </a:p>
          <a:p>
            <a:pPr lvl="1">
              <a:defRPr/>
            </a:pPr>
            <a:r>
              <a:rPr lang="en-US" sz="2000" dirty="0" smtClean="0"/>
              <a:t>Spontaneous reports of intentional and unintentional exposure mentions of acute medical events associated with one or more prescription drug of interest</a:t>
            </a:r>
          </a:p>
          <a:p>
            <a:pPr>
              <a:defRPr/>
            </a:pPr>
            <a:endParaRPr lang="en-US" sz="1400" b="1" dirty="0" smtClean="0"/>
          </a:p>
          <a:p>
            <a:pPr>
              <a:defRPr/>
            </a:pPr>
            <a:r>
              <a:rPr lang="en-US" sz="2400" b="1" dirty="0" smtClean="0"/>
              <a:t>Coverage </a:t>
            </a:r>
          </a:p>
          <a:p>
            <a:pPr lvl="1">
              <a:defRPr/>
            </a:pPr>
            <a:r>
              <a:rPr lang="en-US" sz="2000" dirty="0" smtClean="0"/>
              <a:t>50 poison centers covering </a:t>
            </a:r>
          </a:p>
          <a:p>
            <a:pPr marL="457200" lvl="1" indent="0">
              <a:buFontTx/>
              <a:buNone/>
              <a:defRPr/>
            </a:pPr>
            <a:r>
              <a:rPr lang="en-US" sz="2000" dirty="0" smtClean="0"/>
              <a:t>48 states</a:t>
            </a:r>
          </a:p>
          <a:p>
            <a:pPr>
              <a:defRPr/>
            </a:pPr>
            <a:r>
              <a:rPr lang="en-US" sz="2400" b="1" dirty="0" smtClean="0"/>
              <a:t>Reporting Timeframe</a:t>
            </a:r>
          </a:p>
          <a:p>
            <a:pPr lvl="1">
              <a:defRPr/>
            </a:pPr>
            <a:r>
              <a:rPr lang="en-US" sz="2000" dirty="0" smtClean="0"/>
              <a:t>Weekly</a:t>
            </a:r>
          </a:p>
          <a:p>
            <a:pPr>
              <a:defRPr/>
            </a:pPr>
            <a:r>
              <a:rPr lang="en-US" sz="2400" b="1" dirty="0" smtClean="0"/>
              <a:t>Period of Data Collection</a:t>
            </a:r>
            <a:endParaRPr lang="en-US" sz="2400" b="1" dirty="0"/>
          </a:p>
          <a:p>
            <a:pPr lvl="1">
              <a:defRPr/>
            </a:pPr>
            <a:r>
              <a:rPr lang="en-US" sz="2000" dirty="0" smtClean="0"/>
              <a:t>2003 - present </a:t>
            </a:r>
            <a:endParaRPr lang="en-US" sz="2000" b="1" dirty="0"/>
          </a:p>
          <a:p>
            <a:pPr lvl="1">
              <a:defRPr/>
            </a:pPr>
            <a:endParaRPr lang="en-US" sz="2000" b="1" dirty="0" smtClean="0"/>
          </a:p>
        </p:txBody>
      </p:sp>
      <p:sp>
        <p:nvSpPr>
          <p:cNvPr id="25605" name="TextBox 5"/>
          <p:cNvSpPr txBox="1">
            <a:spLocks noChangeArrowheads="1"/>
          </p:cNvSpPr>
          <p:nvPr/>
        </p:nvSpPr>
        <p:spPr bwMode="auto">
          <a:xfrm>
            <a:off x="7881938" y="6230938"/>
            <a:ext cx="1197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smtClean="0"/>
              <a:t>2016 coverage</a:t>
            </a:r>
            <a:endParaRPr lang="en-US" altLang="en-US" sz="1200" dirty="0"/>
          </a:p>
        </p:txBody>
      </p:sp>
    </p:spTree>
    <p:extLst>
      <p:ext uri="{BB962C8B-B14F-4D97-AF65-F5344CB8AC3E}">
        <p14:creationId xmlns:p14="http://schemas.microsoft.com/office/powerpoint/2010/main" val="91574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4.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00"/>
    </a:lt1>
    <a:dk2>
      <a:srgbClr val="FFFF00"/>
    </a:dk2>
    <a:lt2>
      <a:srgbClr val="FFFFFF"/>
    </a:lt2>
    <a:accent1>
      <a:srgbClr val="FFFFFF"/>
    </a:accent1>
    <a:accent2>
      <a:srgbClr val="F5C201"/>
    </a:accent2>
    <a:accent3>
      <a:srgbClr val="FFFF00"/>
    </a:accent3>
    <a:accent4>
      <a:srgbClr val="F5C201"/>
    </a:accent4>
    <a:accent5>
      <a:srgbClr val="FFFF00"/>
    </a:accent5>
    <a:accent6>
      <a:srgbClr val="FFFFFF"/>
    </a:accent6>
    <a:hlink>
      <a:srgbClr val="CC9900"/>
    </a:hlink>
    <a:folHlink>
      <a:srgbClr val="FFFF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1540</TotalTime>
  <Words>3409</Words>
  <Application>Microsoft Office PowerPoint</Application>
  <PresentationFormat>On-screen Show (4:3)</PresentationFormat>
  <Paragraphs>619</Paragraphs>
  <Slides>46</Slides>
  <Notes>46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Perspective</vt:lpstr>
      <vt:lpstr>1_Perspective</vt:lpstr>
      <vt:lpstr>2_Perspective</vt:lpstr>
      <vt:lpstr>Acrobat Document</vt:lpstr>
      <vt:lpstr>Challenges and Implications of Postmarketing Surveillance of Prescription Opioids   June 29, 2017</vt:lpstr>
      <vt:lpstr>Outline</vt:lpstr>
      <vt:lpstr>PowerPoint Presentation</vt:lpstr>
      <vt:lpstr>Progression of Rx Drug Abuse</vt:lpstr>
      <vt:lpstr>Progression of Rx Drug Abuse</vt:lpstr>
      <vt:lpstr>PowerPoint Presentation</vt:lpstr>
      <vt:lpstr>PowerPoint Presentation</vt:lpstr>
      <vt:lpstr>What is the RADARS® System?</vt:lpstr>
      <vt:lpstr>Poison Center (PC)</vt:lpstr>
      <vt:lpstr>PowerPoint Presentation</vt:lpstr>
      <vt:lpstr>Survey of Key Informant’s Patients (SKIP)</vt:lpstr>
      <vt:lpstr>PowerPoint Presentation</vt:lpstr>
      <vt:lpstr>PowerPoint Presentation</vt:lpstr>
      <vt:lpstr>PowerPoint Presentation</vt:lpstr>
      <vt:lpstr>PowerPoint Presentation</vt:lpstr>
      <vt:lpstr>RADARS® System Limitations</vt:lpstr>
      <vt:lpstr>What Can We Say About Prescription Drug Abuse?</vt:lpstr>
      <vt:lpstr>30,000 Feet: Prescription Opioid Abuse is Decreasing</vt:lpstr>
      <vt:lpstr>RADARS Poison Center Intentional Abuse, 2006 - 2016</vt:lpstr>
      <vt:lpstr>PowerPoint Presentation</vt:lpstr>
      <vt:lpstr>Poison Center Cases -Similar Observation</vt:lpstr>
      <vt:lpstr>Role of Heroin and Synthetics in NVSS Death Rates</vt:lpstr>
      <vt:lpstr>Other Data : Rx and Opioid Overdose Decreasing – Claims made Analysis</vt:lpstr>
      <vt:lpstr>Only 15%-20% of Opioids Dispensed are Extended Release</vt:lpstr>
      <vt:lpstr>Poison Center Abuse Rate Greater for IR Formulations</vt:lpstr>
      <vt:lpstr>Opioid Treatment Program IR Also More Common</vt:lpstr>
      <vt:lpstr>Experienced Drug Abusers Use Both ER and IR Products</vt:lpstr>
      <vt:lpstr>Experienced Abuser Now Prefer IR Opioid Analgesics</vt:lpstr>
      <vt:lpstr>The IR Opioid Threat </vt:lpstr>
      <vt:lpstr>“Abuse Deterrent” Formulations</vt:lpstr>
      <vt:lpstr>Bradford Hill Criteria</vt:lpstr>
      <vt:lpstr>Cases Involving Intentional Abuse, Poison Center Program</vt:lpstr>
      <vt:lpstr>Investigations Opened, Drug Diversion</vt:lpstr>
      <vt:lpstr>Drugs Used in Past 30 Days, Opioid Treatment Program</vt:lpstr>
      <vt:lpstr>Reported Change in Treatment Measures of Abuse After Reformulation of Oxycodone ER</vt:lpstr>
      <vt:lpstr>Sydney Medically Supervised Injecting  Centre (MSIC), July 2009–August 2014</vt:lpstr>
      <vt:lpstr>Nonmedical Use of OxyContin®, National Survey of Drug Use and Health, 2006 – 2014</vt:lpstr>
      <vt:lpstr>PowerPoint Presentation</vt:lpstr>
      <vt:lpstr>If the Prescription Drug Market is Decreasing, Where is the Drug Coming From?</vt:lpstr>
      <vt:lpstr>The Big Box Effect on Street Prices</vt:lpstr>
      <vt:lpstr>PowerPoint Presentation</vt:lpstr>
      <vt:lpstr>Past-Month Use of Oxycodone (OP) or Heroin Before and After Reformulation</vt:lpstr>
      <vt:lpstr>Progression of Rx Drug Abuse</vt:lpstr>
      <vt:lpstr>Other Factors</vt:lpstr>
      <vt:lpstr>Heroin - Push? Or Pull?</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ISDS Webinar</dc:title>
  <dc:creator>RDART</dc:creator>
  <cp:lastModifiedBy>RDART</cp:lastModifiedBy>
  <cp:revision>120</cp:revision>
  <cp:lastPrinted>2017-06-29T15:31:12Z</cp:lastPrinted>
  <dcterms:created xsi:type="dcterms:W3CDTF">2017-06-05T18:23:03Z</dcterms:created>
  <dcterms:modified xsi:type="dcterms:W3CDTF">2017-06-29T20:36:27Z</dcterms:modified>
</cp:coreProperties>
</file>